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495" r:id="rId2"/>
    <p:sldId id="496" r:id="rId3"/>
    <p:sldId id="497" r:id="rId4"/>
    <p:sldId id="498" r:id="rId5"/>
    <p:sldId id="499" r:id="rId6"/>
    <p:sldId id="500" r:id="rId7"/>
    <p:sldId id="501" r:id="rId8"/>
    <p:sldId id="502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427" r:id="rId17"/>
    <p:sldId id="428" r:id="rId18"/>
    <p:sldId id="429" r:id="rId19"/>
    <p:sldId id="417" r:id="rId20"/>
    <p:sldId id="1554" r:id="rId21"/>
    <p:sldId id="558" r:id="rId22"/>
    <p:sldId id="559" r:id="rId23"/>
    <p:sldId id="555" r:id="rId24"/>
    <p:sldId id="563" r:id="rId25"/>
    <p:sldId id="1559" r:id="rId26"/>
    <p:sldId id="1568" r:id="rId27"/>
    <p:sldId id="1558" r:id="rId28"/>
    <p:sldId id="534" r:id="rId29"/>
    <p:sldId id="535" r:id="rId30"/>
    <p:sldId id="435" r:id="rId31"/>
    <p:sldId id="298" r:id="rId32"/>
    <p:sldId id="508" r:id="rId33"/>
    <p:sldId id="509" r:id="rId34"/>
    <p:sldId id="474" r:id="rId35"/>
    <p:sldId id="510" r:id="rId36"/>
    <p:sldId id="511" r:id="rId37"/>
    <p:sldId id="512" r:id="rId38"/>
    <p:sldId id="513" r:id="rId39"/>
    <p:sldId id="514" r:id="rId40"/>
    <p:sldId id="433" r:id="rId41"/>
    <p:sldId id="1580" r:id="rId42"/>
    <p:sldId id="517" r:id="rId43"/>
    <p:sldId id="434" r:id="rId44"/>
    <p:sldId id="541" r:id="rId45"/>
    <p:sldId id="520" r:id="rId46"/>
    <p:sldId id="401" r:id="rId47"/>
    <p:sldId id="52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41631E-95B7-C949-AC6E-973EFE1C73BA}">
          <p14:sldIdLst>
            <p14:sldId id="495"/>
          </p14:sldIdLst>
        </p14:section>
        <p14:section name="Tools" id="{3745752F-0A04-BA4F-894C-D8B84C7C8906}">
          <p14:sldIdLst>
            <p14:sldId id="496"/>
            <p14:sldId id="497"/>
            <p14:sldId id="498"/>
            <p14:sldId id="499"/>
            <p14:sldId id="500"/>
            <p14:sldId id="501"/>
            <p14:sldId id="502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17"/>
            <p14:sldId id="1554"/>
            <p14:sldId id="558"/>
            <p14:sldId id="559"/>
            <p14:sldId id="555"/>
            <p14:sldId id="563"/>
            <p14:sldId id="1559"/>
            <p14:sldId id="1568"/>
            <p14:sldId id="1558"/>
            <p14:sldId id="534"/>
            <p14:sldId id="535"/>
            <p14:sldId id="435"/>
            <p14:sldId id="298"/>
            <p14:sldId id="508"/>
            <p14:sldId id="509"/>
            <p14:sldId id="474"/>
            <p14:sldId id="510"/>
            <p14:sldId id="511"/>
            <p14:sldId id="512"/>
            <p14:sldId id="513"/>
            <p14:sldId id="514"/>
            <p14:sldId id="433"/>
            <p14:sldId id="1580"/>
            <p14:sldId id="517"/>
            <p14:sldId id="434"/>
            <p14:sldId id="541"/>
            <p14:sldId id="520"/>
            <p14:sldId id="401"/>
            <p14:sldId id="5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31B49-280E-D145-88B2-1BCCC54DFC0B}" v="2" dt="2025-02-04T20:02:47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0"/>
    <p:restoredTop sz="94694"/>
  </p:normalViewPr>
  <p:slideViewPr>
    <p:cSldViewPr snapToGrid="0">
      <p:cViewPr varScale="1">
        <p:scale>
          <a:sx n="121" d="100"/>
          <a:sy n="121" d="100"/>
        </p:scale>
        <p:origin x="11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79B31B49-280E-D145-88B2-1BCCC54DFC0B}"/>
    <pc:docChg chg="addSld delSld modSld modSection">
      <pc:chgData name="Jee, Kangkook" userId="52832784-bd9f-4cfd-947b-6cb8258050c1" providerId="ADAL" clId="{79B31B49-280E-D145-88B2-1BCCC54DFC0B}" dt="2025-02-04T20:02:47.251" v="2"/>
      <pc:docMkLst>
        <pc:docMk/>
      </pc:docMkLst>
      <pc:sldChg chg="del">
        <pc:chgData name="Jee, Kangkook" userId="52832784-bd9f-4cfd-947b-6cb8258050c1" providerId="ADAL" clId="{79B31B49-280E-D145-88B2-1BCCC54DFC0B}" dt="2025-01-28T21:03:58.793" v="1" actId="2696"/>
        <pc:sldMkLst>
          <pc:docMk/>
          <pc:sldMk cId="3064459842" sldId="515"/>
        </pc:sldMkLst>
      </pc:sldChg>
      <pc:sldChg chg="add">
        <pc:chgData name="Jee, Kangkook" userId="52832784-bd9f-4cfd-947b-6cb8258050c1" providerId="ADAL" clId="{79B31B49-280E-D145-88B2-1BCCC54DFC0B}" dt="2025-02-04T20:02:47.251" v="2"/>
        <pc:sldMkLst>
          <pc:docMk/>
          <pc:sldMk cId="3172164971" sldId="555"/>
        </pc:sldMkLst>
      </pc:sldChg>
      <pc:sldChg chg="add">
        <pc:chgData name="Jee, Kangkook" userId="52832784-bd9f-4cfd-947b-6cb8258050c1" providerId="ADAL" clId="{79B31B49-280E-D145-88B2-1BCCC54DFC0B}" dt="2025-02-04T20:02:47.251" v="2"/>
        <pc:sldMkLst>
          <pc:docMk/>
          <pc:sldMk cId="375278123" sldId="558"/>
        </pc:sldMkLst>
      </pc:sldChg>
      <pc:sldChg chg="add">
        <pc:chgData name="Jee, Kangkook" userId="52832784-bd9f-4cfd-947b-6cb8258050c1" providerId="ADAL" clId="{79B31B49-280E-D145-88B2-1BCCC54DFC0B}" dt="2025-02-04T20:02:47.251" v="2"/>
        <pc:sldMkLst>
          <pc:docMk/>
          <pc:sldMk cId="2718616389" sldId="559"/>
        </pc:sldMkLst>
      </pc:sldChg>
      <pc:sldChg chg="add">
        <pc:chgData name="Jee, Kangkook" userId="52832784-bd9f-4cfd-947b-6cb8258050c1" providerId="ADAL" clId="{79B31B49-280E-D145-88B2-1BCCC54DFC0B}" dt="2025-02-04T20:02:47.251" v="2"/>
        <pc:sldMkLst>
          <pc:docMk/>
          <pc:sldMk cId="2710280982" sldId="563"/>
        </pc:sldMkLst>
      </pc:sldChg>
      <pc:sldChg chg="add">
        <pc:chgData name="Jee, Kangkook" userId="52832784-bd9f-4cfd-947b-6cb8258050c1" providerId="ADAL" clId="{79B31B49-280E-D145-88B2-1BCCC54DFC0B}" dt="2025-02-04T20:02:47.251" v="2"/>
        <pc:sldMkLst>
          <pc:docMk/>
          <pc:sldMk cId="1347439157" sldId="1554"/>
        </pc:sldMkLst>
      </pc:sldChg>
      <pc:sldChg chg="add">
        <pc:chgData name="Jee, Kangkook" userId="52832784-bd9f-4cfd-947b-6cb8258050c1" providerId="ADAL" clId="{79B31B49-280E-D145-88B2-1BCCC54DFC0B}" dt="2025-02-04T20:02:47.251" v="2"/>
        <pc:sldMkLst>
          <pc:docMk/>
          <pc:sldMk cId="1816352883" sldId="1558"/>
        </pc:sldMkLst>
      </pc:sldChg>
      <pc:sldChg chg="add">
        <pc:chgData name="Jee, Kangkook" userId="52832784-bd9f-4cfd-947b-6cb8258050c1" providerId="ADAL" clId="{79B31B49-280E-D145-88B2-1BCCC54DFC0B}" dt="2025-02-04T20:02:47.251" v="2"/>
        <pc:sldMkLst>
          <pc:docMk/>
          <pc:sldMk cId="4052362847" sldId="1559"/>
        </pc:sldMkLst>
      </pc:sldChg>
      <pc:sldChg chg="add">
        <pc:chgData name="Jee, Kangkook" userId="52832784-bd9f-4cfd-947b-6cb8258050c1" providerId="ADAL" clId="{79B31B49-280E-D145-88B2-1BCCC54DFC0B}" dt="2025-02-04T20:02:47.251" v="2"/>
        <pc:sldMkLst>
          <pc:docMk/>
          <pc:sldMk cId="3349551412" sldId="1568"/>
        </pc:sldMkLst>
      </pc:sldChg>
      <pc:sldChg chg="add">
        <pc:chgData name="Jee, Kangkook" userId="52832784-bd9f-4cfd-947b-6cb8258050c1" providerId="ADAL" clId="{79B31B49-280E-D145-88B2-1BCCC54DFC0B}" dt="2025-01-28T21:03:55.477" v="0"/>
        <pc:sldMkLst>
          <pc:docMk/>
          <pc:sldMk cId="720794643" sldId="1580"/>
        </pc:sldMkLst>
      </pc:sldChg>
    </pc:docChg>
  </pc:docChgLst>
  <pc:docChgLst>
    <pc:chgData name="Jee, Kangkook" userId="52832784-bd9f-4cfd-947b-6cb8258050c1" providerId="ADAL" clId="{1398061A-117D-D94C-A3A3-1F81FC123825}"/>
    <pc:docChg chg="undo custSel addSld delSld modSld sldOrd modSection">
      <pc:chgData name="Jee, Kangkook" userId="52832784-bd9f-4cfd-947b-6cb8258050c1" providerId="ADAL" clId="{1398061A-117D-D94C-A3A3-1F81FC123825}" dt="2024-08-22T17:06:56.771" v="19" actId="2696"/>
      <pc:docMkLst>
        <pc:docMk/>
      </pc:docMkLst>
      <pc:sldChg chg="modSp add del mod">
        <pc:chgData name="Jee, Kangkook" userId="52832784-bd9f-4cfd-947b-6cb8258050c1" providerId="ADAL" clId="{1398061A-117D-D94C-A3A3-1F81FC123825}" dt="2024-08-22T17:06:56.771" v="19" actId="2696"/>
        <pc:sldMkLst>
          <pc:docMk/>
          <pc:sldMk cId="3252851216" sldId="256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682079726" sldId="298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685344792" sldId="401"/>
        </pc:sldMkLst>
      </pc:sldChg>
      <pc:sldChg chg="del">
        <pc:chgData name="Jee, Kangkook" userId="52832784-bd9f-4cfd-947b-6cb8258050c1" providerId="ADAL" clId="{1398061A-117D-D94C-A3A3-1F81FC123825}" dt="2024-08-22T17:06:48.262" v="15" actId="2696"/>
        <pc:sldMkLst>
          <pc:docMk/>
          <pc:sldMk cId="1283150373" sldId="415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4283518104" sldId="417"/>
        </pc:sldMkLst>
      </pc:sldChg>
      <pc:sldChg chg="del">
        <pc:chgData name="Jee, Kangkook" userId="52832784-bd9f-4cfd-947b-6cb8258050c1" providerId="ADAL" clId="{1398061A-117D-D94C-A3A3-1F81FC123825}" dt="2024-08-22T17:06:48.257" v="12" actId="2696"/>
        <pc:sldMkLst>
          <pc:docMk/>
          <pc:sldMk cId="351921689" sldId="418"/>
        </pc:sldMkLst>
      </pc:sldChg>
      <pc:sldChg chg="del">
        <pc:chgData name="Jee, Kangkook" userId="52832784-bd9f-4cfd-947b-6cb8258050c1" providerId="ADAL" clId="{1398061A-117D-D94C-A3A3-1F81FC123825}" dt="2024-08-22T17:06:48.249" v="9" actId="2696"/>
        <pc:sldMkLst>
          <pc:docMk/>
          <pc:sldMk cId="544951902" sldId="419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748553296" sldId="420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309784137" sldId="421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2487856352" sldId="422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4105955794" sldId="423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3936175149" sldId="424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584408573" sldId="425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219073804" sldId="426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2059720766" sldId="427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4070935912" sldId="428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3965659246" sldId="429"/>
        </pc:sldMkLst>
      </pc:sldChg>
      <pc:sldChg chg="del">
        <pc:chgData name="Jee, Kangkook" userId="52832784-bd9f-4cfd-947b-6cb8258050c1" providerId="ADAL" clId="{1398061A-117D-D94C-A3A3-1F81FC123825}" dt="2024-08-22T17:06:48.254" v="11" actId="2696"/>
        <pc:sldMkLst>
          <pc:docMk/>
          <pc:sldMk cId="3275127395" sldId="431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851670450" sldId="433"/>
        </pc:sldMkLst>
      </pc:sldChg>
      <pc:sldChg chg="modSp add mod">
        <pc:chgData name="Jee, Kangkook" userId="52832784-bd9f-4cfd-947b-6cb8258050c1" providerId="ADAL" clId="{1398061A-117D-D94C-A3A3-1F81FC123825}" dt="2024-08-22T17:06:42.662" v="7" actId="27636"/>
        <pc:sldMkLst>
          <pc:docMk/>
          <pc:sldMk cId="231126094" sldId="434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064717426" sldId="435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914590884" sldId="474"/>
        </pc:sldMkLst>
      </pc:sldChg>
      <pc:sldChg chg="del">
        <pc:chgData name="Jee, Kangkook" userId="52832784-bd9f-4cfd-947b-6cb8258050c1" providerId="ADAL" clId="{1398061A-117D-D94C-A3A3-1F81FC123825}" dt="2024-08-22T17:06:48.258" v="13" actId="2696"/>
        <pc:sldMkLst>
          <pc:docMk/>
          <pc:sldMk cId="3831612302" sldId="478"/>
        </pc:sldMkLst>
      </pc:sldChg>
      <pc:sldChg chg="del">
        <pc:chgData name="Jee, Kangkook" userId="52832784-bd9f-4cfd-947b-6cb8258050c1" providerId="ADAL" clId="{1398061A-117D-D94C-A3A3-1F81FC123825}" dt="2024-08-22T17:06:48.251" v="10" actId="2696"/>
        <pc:sldMkLst>
          <pc:docMk/>
          <pc:sldMk cId="268532313" sldId="480"/>
        </pc:sldMkLst>
      </pc:sldChg>
      <pc:sldChg chg="del">
        <pc:chgData name="Jee, Kangkook" userId="52832784-bd9f-4cfd-947b-6cb8258050c1" providerId="ADAL" clId="{1398061A-117D-D94C-A3A3-1F81FC123825}" dt="2024-08-22T17:06:48.260" v="14" actId="2696"/>
        <pc:sldMkLst>
          <pc:docMk/>
          <pc:sldMk cId="516152573" sldId="481"/>
        </pc:sldMkLst>
      </pc:sldChg>
      <pc:sldChg chg="add ord">
        <pc:chgData name="Jee, Kangkook" userId="52832784-bd9f-4cfd-947b-6cb8258050c1" providerId="ADAL" clId="{1398061A-117D-D94C-A3A3-1F81FC123825}" dt="2024-08-22T17:06:55.469" v="18" actId="20578"/>
        <pc:sldMkLst>
          <pc:docMk/>
          <pc:sldMk cId="221754042" sldId="495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664276407" sldId="496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389578778" sldId="497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782061832" sldId="498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4010147873" sldId="499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2387912872" sldId="500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3532818952" sldId="501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904079906" sldId="502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554053413" sldId="508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559981245" sldId="509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678534797" sldId="510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590012847" sldId="511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3583207155" sldId="512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2095786095" sldId="513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407315600" sldId="514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3064459842" sldId="515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2918216471" sldId="517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120255858" sldId="520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3580776647" sldId="521"/>
        </pc:sldMkLst>
      </pc:sldChg>
      <pc:sldChg chg="modSp add mod">
        <pc:chgData name="Jee, Kangkook" userId="52832784-bd9f-4cfd-947b-6cb8258050c1" providerId="ADAL" clId="{1398061A-117D-D94C-A3A3-1F81FC123825}" dt="2024-08-22T17:06:42.748" v="8" actId="27636"/>
        <pc:sldMkLst>
          <pc:docMk/>
          <pc:sldMk cId="3712129411" sldId="534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2265783427" sldId="535"/>
        </pc:sldMkLst>
      </pc:sldChg>
      <pc:sldChg chg="add">
        <pc:chgData name="Jee, Kangkook" userId="52832784-bd9f-4cfd-947b-6cb8258050c1" providerId="ADAL" clId="{1398061A-117D-D94C-A3A3-1F81FC123825}" dt="2024-08-22T17:06:42.604" v="5"/>
        <pc:sldMkLst>
          <pc:docMk/>
          <pc:sldMk cId="1792686608" sldId="5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915E9-7B6C-3348-9BE0-E4579A94305C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3CFC6-B8CD-F842-9B22-17B72D43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onics-tutorials.ws/binary/signed-binary-numbers.html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mputer_storag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Crash_(computing)" TargetMode="External"/><Relationship Id="rId4" Type="http://schemas.openxmlformats.org/officeDocument/2006/relationships/hyperlink" Target="https://en.wikipedia.org/wiki/Computer_progra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3CFC6-B8CD-F842-9B22-17B72D4322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47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15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45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86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11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26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16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Refer to other resource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55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https://www.electronics-tutorials.ws/binary/signed-binary-numbers.html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76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todo</a:t>
            </a:r>
            <a:r>
              <a:rPr lang="en-US"/>
              <a:t>: update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93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33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D9155-2F95-D6D8-3B45-E78E4BFCD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FA76A-DBF8-5CD1-E33A-E437F80D3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58EC2-20CB-A7EF-F5B2-CBAE75F14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7BF5-04EA-3269-F3E9-1D609E654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30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strcmp</a:t>
            </a:r>
            <a:r>
              <a:rPr lang="en-US"/>
              <a:t> return value man </a:t>
            </a:r>
            <a:r>
              <a:rPr lang="en-US" err="1"/>
              <a:t>strcmp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0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consists of the recorded state of the working 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omputer storage"/>
              </a:rPr>
              <a:t>memory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a 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omputer program"/>
              </a:rPr>
              <a:t>computer program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at a specific time, generally when the program has 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rash (computing)"/>
              </a:rPr>
              <a:t>crashed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otherwise terminated abnormally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54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70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0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8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2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8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85D2-90DF-AC7E-DD17-C3BDC88B8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CDE06-E574-5F35-3E20-0231AD9D6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CD254-ACB6-AFFD-ED1E-187CD08B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E1649-CF14-8648-F58E-8068C878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CA99-119C-89C2-37CF-49119025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9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1579C-095D-F6A0-748C-DDD507A1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9A125-8596-7B30-6C1A-8EF75528D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4A919-B1AF-E5C6-5D12-9AADEF12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67D37-063C-AD71-637D-4947F6872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D4A54-794E-E90D-E189-94E17516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2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3E494E-B3DA-173D-8249-E737F0A67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1FC59-7B4A-29A1-BE10-747FCAB24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45D1B-2AF9-09AB-8762-BB9B8EFF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9ED2D-2FAE-ADB9-ECD5-8304C050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6017-A0EC-3E57-95DA-B79F1943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C649-C9F7-5171-3B8C-8E1AD707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43A58-54FE-E126-8401-A7EDA53A8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C084-042B-D641-6C28-8F3E62AB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5FB41-E5FB-110D-1830-4166BA2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518FB-23D1-DB9D-DD24-42C40D20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A0C7E-2DD0-86BD-926A-A1892C39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0C4BD-6880-7E89-6215-613168100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808E-D57C-90DB-11CF-C214D74F1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52A68-8711-A036-8EFE-EECAD94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DD949-AC74-5E40-2C76-0DC567EB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8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06A6-906B-ACBA-A9AD-FBB416CC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EB877-1CF7-5D1F-9226-5F67E31FB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24DC8-B39A-2783-5EAF-B2B9CEDFA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19D0E-2291-4CD9-0DA8-D0DD6D13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0D5B5-B4C4-9765-8E5D-BD71D8B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DE7DE-FA30-C287-25A7-4F9ECCC5B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BCAF-DE2B-6904-622B-43E8DC8F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2D6EE-5340-3B2A-C764-01843303A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E34B7-325A-DE2D-CD1F-011A72F71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92197-A31A-02C5-F2BC-4F665166F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6BC2E-3E46-3DAA-9BA9-B064EF3CB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A822B4-96AD-BEC0-9CBC-ABF482E1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A54EE-B0EB-87F6-98C1-5B69CE92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03C7A6-5697-A4D1-1245-7B33BE0A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7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2F0DD-650C-297C-2E2A-846A9FDA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B160C-328A-B4A1-0BEC-D09972B42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E206E-4464-94C4-BC7C-5B23623CB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E5C74-3E16-3061-FD0B-B65BD6B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4D26E-2C1A-2725-77B9-5421823E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D6AC2-A450-57F4-D648-21F8098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7E8C2-2E93-B386-AFE7-D2FA6E1DF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ED66-27BF-A99D-6C8F-C143C816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C4667-678D-A535-FB6B-B36949A56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E25A9-99EE-AEB6-4F7F-996FFFF07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178D3-0CAC-6744-A85F-E01D469F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A77A8-9037-FFF4-A181-FC0D5691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FFED1-B50A-6B45-9A40-81AD5689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07907-FA9A-9718-A40E-A906B70E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7E2B3B-3AE3-48DD-2CD9-38F795C78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CEC71-0DF8-9DA1-D83F-01C233F44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FDF39-C729-19F1-B819-CB8D1D43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B66FB-B8A5-EA4F-EE77-DC98A21E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26352-8411-C729-8365-628C3E2B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3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2E4D52-DB9E-9688-FB2A-150E1BBE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FBF80-8046-ADA7-C773-D6B5AC21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40C1D-2451-3FC4-E0FC-934345AFF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F72B90-A2AA-C24F-B974-625AE49CD7E4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F2CE9-63FF-F5A1-AC79-E002313A5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49DE1-6292-D9D3-957A-FCC2B280E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9DB94B-AAE5-2448-B976-3926F6EE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3-pwntools.readthedocs.io/en/latest/tubes.html#module-pwnlib.tube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wntools.com/en/stable/util/packing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allopsled/pwntools#readm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allopsled/pwntools-tutorial/blob/master/utility.m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binary.ninja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130AD-1BC2-FD4C-851A-E9E7B90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5" y="258486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Binary Analysis Tools:</a:t>
            </a:r>
            <a:br>
              <a:rPr lang="en-US"/>
            </a:br>
            <a:r>
              <a:rPr lang="en-US"/>
              <a:t>Debuggers, Reversers, and more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78954-3C48-5343-876C-A1FB3F98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0DDA-8FE2-4242-814E-CD172696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Usage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0E59-4044-E042-8383-EEC9B6A9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err="1">
                <a:latin typeface="Consolas" panose="020B0609020204030204" pitchFamily="49" charset="0"/>
              </a:rPr>
              <a:t>pushl</a:t>
            </a:r>
            <a:r>
              <a:rPr lang="en-US">
                <a:latin typeface="Consolas" panose="020B0609020204030204" pitchFamily="49" charset="0"/>
              </a:rPr>
              <a:t> $0x80485a0</a:t>
            </a:r>
          </a:p>
          <a:p>
            <a:endParaRPr lang="en-US"/>
          </a:p>
          <a:p>
            <a:pPr lvl="1"/>
            <a:r>
              <a:rPr lang="en-US"/>
              <a:t>Push means adding an item to the stack 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641C7-7FBA-AA48-8025-F60053D2A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95" y="2292627"/>
            <a:ext cx="6235700" cy="513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8D0136-7FA2-0E48-A105-5D916EBB71E4}"/>
              </a:ext>
            </a:extLst>
          </p:cNvPr>
          <p:cNvSpPr/>
          <p:nvPr/>
        </p:nvSpPr>
        <p:spPr>
          <a:xfrm>
            <a:off x="9268427" y="28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B206E-8274-6B4F-A45D-8E5FE3C64D3A}"/>
              </a:ext>
            </a:extLst>
          </p:cNvPr>
          <p:cNvSpPr/>
          <p:nvPr/>
        </p:nvSpPr>
        <p:spPr>
          <a:xfrm>
            <a:off x="9260083" y="1033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DD80A-7574-8845-8804-4B463D0FE2DC}"/>
              </a:ext>
            </a:extLst>
          </p:cNvPr>
          <p:cNvSpPr/>
          <p:nvPr/>
        </p:nvSpPr>
        <p:spPr>
          <a:xfrm>
            <a:off x="9260083" y="1519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A529B-2365-B04C-95BA-78F6F88C3AF7}"/>
              </a:ext>
            </a:extLst>
          </p:cNvPr>
          <p:cNvSpPr/>
          <p:nvPr/>
        </p:nvSpPr>
        <p:spPr>
          <a:xfrm>
            <a:off x="9273335" y="2017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5CAFC7-0B25-C345-B87E-BF4B8CFA5E42}"/>
              </a:ext>
            </a:extLst>
          </p:cNvPr>
          <p:cNvSpPr/>
          <p:nvPr/>
        </p:nvSpPr>
        <p:spPr>
          <a:xfrm>
            <a:off x="9265252" y="2513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EA532-C2FE-EA4D-A2B3-1D24513A5FC8}"/>
              </a:ext>
            </a:extLst>
          </p:cNvPr>
          <p:cNvSpPr/>
          <p:nvPr/>
        </p:nvSpPr>
        <p:spPr>
          <a:xfrm>
            <a:off x="9257169" y="3009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7941B-196E-9C48-8EBA-49063DE96EC0}"/>
              </a:ext>
            </a:extLst>
          </p:cNvPr>
          <p:cNvSpPr txBox="1"/>
          <p:nvPr/>
        </p:nvSpPr>
        <p:spPr>
          <a:xfrm>
            <a:off x="11125383" y="282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FFA8D-C3FF-F74F-A3DB-78DF7FBBFADA}"/>
              </a:ext>
            </a:extLst>
          </p:cNvPr>
          <p:cNvSpPr/>
          <p:nvPr/>
        </p:nvSpPr>
        <p:spPr>
          <a:xfrm>
            <a:off x="9290822" y="3500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AA3092-2536-5343-877F-942EAD1967B0}"/>
              </a:ext>
            </a:extLst>
          </p:cNvPr>
          <p:cNvSpPr/>
          <p:nvPr/>
        </p:nvSpPr>
        <p:spPr>
          <a:xfrm>
            <a:off x="9290822" y="2996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BDC2B-8C80-C042-B2F7-78B983E4DCCE}"/>
              </a:ext>
            </a:extLst>
          </p:cNvPr>
          <p:cNvSpPr/>
          <p:nvPr/>
        </p:nvSpPr>
        <p:spPr>
          <a:xfrm>
            <a:off x="9293428" y="2516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404E1-D2F1-6645-8A69-AFE0E85729A5}"/>
              </a:ext>
            </a:extLst>
          </p:cNvPr>
          <p:cNvSpPr txBox="1"/>
          <p:nvPr/>
        </p:nvSpPr>
        <p:spPr>
          <a:xfrm>
            <a:off x="11330428" y="188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391D01-7910-134C-8227-D9879FF733CD}"/>
              </a:ext>
            </a:extLst>
          </p:cNvPr>
          <p:cNvSpPr/>
          <p:nvPr/>
        </p:nvSpPr>
        <p:spPr>
          <a:xfrm>
            <a:off x="9261289" y="3495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C26E5-7102-2443-85F8-48817D5D7621}"/>
              </a:ext>
            </a:extLst>
          </p:cNvPr>
          <p:cNvSpPr/>
          <p:nvPr/>
        </p:nvSpPr>
        <p:spPr>
          <a:xfrm>
            <a:off x="9281680" y="3991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2B1C19-94B6-714F-AEC6-319E9617C366}"/>
              </a:ext>
            </a:extLst>
          </p:cNvPr>
          <p:cNvSpPr/>
          <p:nvPr/>
        </p:nvSpPr>
        <p:spPr>
          <a:xfrm>
            <a:off x="9268426" y="534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69646A-024D-254C-BA2C-BA5FD17A55AD}"/>
              </a:ext>
            </a:extLst>
          </p:cNvPr>
          <p:cNvCxnSpPr/>
          <p:nvPr/>
        </p:nvCxnSpPr>
        <p:spPr>
          <a:xfrm>
            <a:off x="7765091" y="1998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67F432-6C5F-6F4C-B75D-1700D750817C}"/>
              </a:ext>
            </a:extLst>
          </p:cNvPr>
          <p:cNvSpPr txBox="1"/>
          <p:nvPr/>
        </p:nvSpPr>
        <p:spPr>
          <a:xfrm>
            <a:off x="7056243" y="1802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3D1E8F-14C4-034C-9EC1-9B6A4A198066}"/>
              </a:ext>
            </a:extLst>
          </p:cNvPr>
          <p:cNvSpPr/>
          <p:nvPr/>
        </p:nvSpPr>
        <p:spPr>
          <a:xfrm>
            <a:off x="9276456" y="1018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08A978-D9E3-4649-8DD7-0AB54C52861B}"/>
              </a:ext>
            </a:extLst>
          </p:cNvPr>
          <p:cNvSpPr/>
          <p:nvPr/>
        </p:nvSpPr>
        <p:spPr>
          <a:xfrm>
            <a:off x="9275051" y="1521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DDC8F7-56E8-A74F-8A9A-8875718AFD28}"/>
              </a:ext>
            </a:extLst>
          </p:cNvPr>
          <p:cNvCxnSpPr/>
          <p:nvPr/>
        </p:nvCxnSpPr>
        <p:spPr>
          <a:xfrm>
            <a:off x="7797151" y="448792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72303A1-B9F2-974E-9A26-FB4C3FDB5854}"/>
              </a:ext>
            </a:extLst>
          </p:cNvPr>
          <p:cNvSpPr txBox="1"/>
          <p:nvPr/>
        </p:nvSpPr>
        <p:spPr>
          <a:xfrm>
            <a:off x="7088303" y="429193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61CCA-518E-B447-B295-1FFBB69EB429}"/>
              </a:ext>
            </a:extLst>
          </p:cNvPr>
          <p:cNvSpPr txBox="1"/>
          <p:nvPr/>
        </p:nvSpPr>
        <p:spPr>
          <a:xfrm>
            <a:off x="11224591" y="2597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83E724-935F-094A-9EC6-29E96A7E3F44}"/>
              </a:ext>
            </a:extLst>
          </p:cNvPr>
          <p:cNvSpPr txBox="1"/>
          <p:nvPr/>
        </p:nvSpPr>
        <p:spPr>
          <a:xfrm>
            <a:off x="11224591" y="3028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7A57C2-DBE7-9848-83F0-D903AD9EFECD}"/>
              </a:ext>
            </a:extLst>
          </p:cNvPr>
          <p:cNvSpPr txBox="1"/>
          <p:nvPr/>
        </p:nvSpPr>
        <p:spPr>
          <a:xfrm>
            <a:off x="11234209" y="3492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</p:spTree>
    <p:extLst>
      <p:ext uri="{BB962C8B-B14F-4D97-AF65-F5344CB8AC3E}">
        <p14:creationId xmlns:p14="http://schemas.microsoft.com/office/powerpoint/2010/main" val="309784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0DDA-8FE2-4242-814E-CD172696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Usage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0E59-4044-E042-8383-EEC9B6A9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err="1">
                <a:latin typeface="Consolas" panose="020B0609020204030204" pitchFamily="49" charset="0"/>
              </a:rPr>
              <a:t>pushl</a:t>
            </a:r>
            <a:r>
              <a:rPr lang="en-US">
                <a:latin typeface="Consolas" panose="020B0609020204030204" pitchFamily="49" charset="0"/>
              </a:rPr>
              <a:t> $0x80485a0</a:t>
            </a:r>
          </a:p>
          <a:p>
            <a:endParaRPr lang="en-US"/>
          </a:p>
          <a:p>
            <a:pPr lvl="1"/>
            <a:r>
              <a:rPr lang="en-US"/>
              <a:t>Push means adding an item to the stack 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641C7-7FBA-AA48-8025-F60053D2A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95" y="2345635"/>
            <a:ext cx="6235700" cy="513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8D0136-7FA2-0E48-A105-5D916EBB71E4}"/>
              </a:ext>
            </a:extLst>
          </p:cNvPr>
          <p:cNvSpPr/>
          <p:nvPr/>
        </p:nvSpPr>
        <p:spPr>
          <a:xfrm>
            <a:off x="9268427" y="28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B206E-8274-6B4F-A45D-8E5FE3C64D3A}"/>
              </a:ext>
            </a:extLst>
          </p:cNvPr>
          <p:cNvSpPr/>
          <p:nvPr/>
        </p:nvSpPr>
        <p:spPr>
          <a:xfrm>
            <a:off x="9260083" y="1033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DD80A-7574-8845-8804-4B463D0FE2DC}"/>
              </a:ext>
            </a:extLst>
          </p:cNvPr>
          <p:cNvSpPr/>
          <p:nvPr/>
        </p:nvSpPr>
        <p:spPr>
          <a:xfrm>
            <a:off x="9260083" y="1519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A529B-2365-B04C-95BA-78F6F88C3AF7}"/>
              </a:ext>
            </a:extLst>
          </p:cNvPr>
          <p:cNvSpPr/>
          <p:nvPr/>
        </p:nvSpPr>
        <p:spPr>
          <a:xfrm>
            <a:off x="9273335" y="2017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5CAFC7-0B25-C345-B87E-BF4B8CFA5E42}"/>
              </a:ext>
            </a:extLst>
          </p:cNvPr>
          <p:cNvSpPr/>
          <p:nvPr/>
        </p:nvSpPr>
        <p:spPr>
          <a:xfrm>
            <a:off x="9265252" y="2513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EA532-C2FE-EA4D-A2B3-1D24513A5FC8}"/>
              </a:ext>
            </a:extLst>
          </p:cNvPr>
          <p:cNvSpPr/>
          <p:nvPr/>
        </p:nvSpPr>
        <p:spPr>
          <a:xfrm>
            <a:off x="9257169" y="3009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7941B-196E-9C48-8EBA-49063DE96EC0}"/>
              </a:ext>
            </a:extLst>
          </p:cNvPr>
          <p:cNvSpPr txBox="1"/>
          <p:nvPr/>
        </p:nvSpPr>
        <p:spPr>
          <a:xfrm>
            <a:off x="11125383" y="282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FFA8D-C3FF-F74F-A3DB-78DF7FBBFADA}"/>
              </a:ext>
            </a:extLst>
          </p:cNvPr>
          <p:cNvSpPr/>
          <p:nvPr/>
        </p:nvSpPr>
        <p:spPr>
          <a:xfrm>
            <a:off x="9290822" y="3500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AA3092-2536-5343-877F-942EAD1967B0}"/>
              </a:ext>
            </a:extLst>
          </p:cNvPr>
          <p:cNvSpPr/>
          <p:nvPr/>
        </p:nvSpPr>
        <p:spPr>
          <a:xfrm>
            <a:off x="9290822" y="2996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BDC2B-8C80-C042-B2F7-78B983E4DCCE}"/>
              </a:ext>
            </a:extLst>
          </p:cNvPr>
          <p:cNvSpPr/>
          <p:nvPr/>
        </p:nvSpPr>
        <p:spPr>
          <a:xfrm>
            <a:off x="9293428" y="2516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404E1-D2F1-6645-8A69-AFE0E85729A5}"/>
              </a:ext>
            </a:extLst>
          </p:cNvPr>
          <p:cNvSpPr txBox="1"/>
          <p:nvPr/>
        </p:nvSpPr>
        <p:spPr>
          <a:xfrm>
            <a:off x="11330428" y="188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391D01-7910-134C-8227-D9879FF733CD}"/>
              </a:ext>
            </a:extLst>
          </p:cNvPr>
          <p:cNvSpPr/>
          <p:nvPr/>
        </p:nvSpPr>
        <p:spPr>
          <a:xfrm>
            <a:off x="9261289" y="3495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C26E5-7102-2443-85F8-48817D5D7621}"/>
              </a:ext>
            </a:extLst>
          </p:cNvPr>
          <p:cNvSpPr/>
          <p:nvPr/>
        </p:nvSpPr>
        <p:spPr>
          <a:xfrm>
            <a:off x="9281680" y="3991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2B1C19-94B6-714F-AEC6-319E9617C366}"/>
              </a:ext>
            </a:extLst>
          </p:cNvPr>
          <p:cNvSpPr/>
          <p:nvPr/>
        </p:nvSpPr>
        <p:spPr>
          <a:xfrm>
            <a:off x="9268426" y="534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69646A-024D-254C-BA2C-BA5FD17A55AD}"/>
              </a:ext>
            </a:extLst>
          </p:cNvPr>
          <p:cNvCxnSpPr/>
          <p:nvPr/>
        </p:nvCxnSpPr>
        <p:spPr>
          <a:xfrm>
            <a:off x="7765091" y="1998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67F432-6C5F-6F4C-B75D-1700D750817C}"/>
              </a:ext>
            </a:extLst>
          </p:cNvPr>
          <p:cNvSpPr txBox="1"/>
          <p:nvPr/>
        </p:nvSpPr>
        <p:spPr>
          <a:xfrm>
            <a:off x="7056243" y="1802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3D1E8F-14C4-034C-9EC1-9B6A4A198066}"/>
              </a:ext>
            </a:extLst>
          </p:cNvPr>
          <p:cNvSpPr/>
          <p:nvPr/>
        </p:nvSpPr>
        <p:spPr>
          <a:xfrm>
            <a:off x="9276456" y="1018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08A978-D9E3-4649-8DD7-0AB54C52861B}"/>
              </a:ext>
            </a:extLst>
          </p:cNvPr>
          <p:cNvSpPr/>
          <p:nvPr/>
        </p:nvSpPr>
        <p:spPr>
          <a:xfrm>
            <a:off x="9275051" y="1521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61CCA-518E-B447-B295-1FFBB69EB429}"/>
              </a:ext>
            </a:extLst>
          </p:cNvPr>
          <p:cNvSpPr txBox="1"/>
          <p:nvPr/>
        </p:nvSpPr>
        <p:spPr>
          <a:xfrm>
            <a:off x="11224591" y="2597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83E724-935F-094A-9EC6-29E96A7E3F44}"/>
              </a:ext>
            </a:extLst>
          </p:cNvPr>
          <p:cNvSpPr txBox="1"/>
          <p:nvPr/>
        </p:nvSpPr>
        <p:spPr>
          <a:xfrm>
            <a:off x="11224591" y="3028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7A57C2-DBE7-9848-83F0-D903AD9EFECD}"/>
              </a:ext>
            </a:extLst>
          </p:cNvPr>
          <p:cNvSpPr txBox="1"/>
          <p:nvPr/>
        </p:nvSpPr>
        <p:spPr>
          <a:xfrm>
            <a:off x="11234209" y="3492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EE4D1B-8C3D-8749-BD2B-6B61E7C8043D}"/>
              </a:ext>
            </a:extLst>
          </p:cNvPr>
          <p:cNvSpPr/>
          <p:nvPr/>
        </p:nvSpPr>
        <p:spPr>
          <a:xfrm>
            <a:off x="9273335" y="448228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0x80485a0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A22CA1-B11E-B94F-B435-56DF50EF3BA4}"/>
              </a:ext>
            </a:extLst>
          </p:cNvPr>
          <p:cNvCxnSpPr/>
          <p:nvPr/>
        </p:nvCxnSpPr>
        <p:spPr>
          <a:xfrm>
            <a:off x="7840617" y="4968399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E230074-0680-D44A-932D-90BB0CFD69F7}"/>
              </a:ext>
            </a:extLst>
          </p:cNvPr>
          <p:cNvSpPr txBox="1"/>
          <p:nvPr/>
        </p:nvSpPr>
        <p:spPr>
          <a:xfrm>
            <a:off x="7131769" y="477240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5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B4C1-B309-CA46-9F6D-6BF87E68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GDB: shows </a:t>
            </a:r>
            <a:r>
              <a:rPr lang="en-US" err="1"/>
              <a:t>func</a:t>
            </a:r>
            <a:r>
              <a:rPr lang="en-US"/>
              <a:t>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D742-A823-6442-A203-ECBFE0445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Shows arguments when calling a function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So it’s</a:t>
            </a:r>
          </a:p>
          <a:p>
            <a:pPr marL="457200" lvl="1" indent="0">
              <a:buNone/>
            </a:pPr>
            <a:r>
              <a:rPr lang="en-US" sz="2000" err="1">
                <a:latin typeface="Consolas" panose="020B0609020204030204" pitchFamily="49" charset="0"/>
              </a:rPr>
              <a:t>printf</a:t>
            </a:r>
            <a:r>
              <a:rPr lang="en-US" sz="2000">
                <a:latin typeface="Consolas" panose="020B0609020204030204" pitchFamily="49" charset="0"/>
              </a:rPr>
              <a:t>(“Type password:”);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1B6E3-4641-2E41-87B4-9B18D14A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2523711"/>
            <a:ext cx="6311900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B56C6-8601-3E45-AB8D-708921FB9C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786" y="4425370"/>
            <a:ext cx="4655367" cy="21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5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Buffer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err="1">
                <a:latin typeface="Consolas" panose="020B0609020204030204" pitchFamily="49" charset="0"/>
              </a:rPr>
              <a:t>scanf</a:t>
            </a:r>
            <a:r>
              <a:rPr lang="en-US" sz="2400">
                <a:latin typeface="Consolas" panose="020B0609020204030204" pitchFamily="49" charset="0"/>
              </a:rPr>
              <a:t>(“%20s”, </a:t>
            </a:r>
            <a:r>
              <a:rPr lang="en-US" sz="2400" err="1">
                <a:latin typeface="Consolas" panose="020B0609020204030204" pitchFamily="49" charset="0"/>
              </a:rPr>
              <a:t>buf</a:t>
            </a:r>
            <a:r>
              <a:rPr lang="en-US" sz="2400">
                <a:latin typeface="Consolas" panose="020B0609020204030204" pitchFamily="49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550DC-5B5F-CF43-8C93-B954606C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60" y="1889312"/>
            <a:ext cx="624840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260" y="3359270"/>
            <a:ext cx="4655367" cy="21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7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Buffer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err="1">
                <a:latin typeface="Consolas" panose="020B0609020204030204" pitchFamily="49" charset="0"/>
              </a:rPr>
              <a:t>scanf</a:t>
            </a:r>
            <a:r>
              <a:rPr lang="en-US" sz="2400">
                <a:latin typeface="Consolas" panose="020B0609020204030204" pitchFamily="49" charset="0"/>
              </a:rPr>
              <a:t>(“%20s”, </a:t>
            </a:r>
            <a:r>
              <a:rPr lang="en-US" sz="2400" err="1">
                <a:latin typeface="Consolas" panose="020B0609020204030204" pitchFamily="49" charset="0"/>
              </a:rPr>
              <a:t>buf</a:t>
            </a:r>
            <a:r>
              <a:rPr lang="en-US" sz="2400">
                <a:latin typeface="Consolas" panose="020B0609020204030204" pitchFamily="49" charset="0"/>
              </a:rPr>
              <a:t>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-0x58(%</a:t>
            </a:r>
            <a:r>
              <a:rPr lang="en-US" err="1"/>
              <a:t>ebp</a:t>
            </a:r>
            <a:r>
              <a:rPr lang="en-US"/>
              <a:t>), negative indexing over %</a:t>
            </a:r>
            <a:r>
              <a:rPr lang="en-US" err="1"/>
              <a:t>ebp</a:t>
            </a:r>
            <a:endParaRPr lang="en-US"/>
          </a:p>
          <a:p>
            <a:pPr lvl="1"/>
            <a:r>
              <a:rPr lang="en-US"/>
              <a:t>A local variable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0869"/>
            <a:ext cx="4655367" cy="2144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6FCCF-9BE6-2B4E-83DF-A33D87969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49" y="2340942"/>
            <a:ext cx="6261100" cy="1460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33587E-0C99-EC45-BEE9-5AF99E319CD1}"/>
              </a:ext>
            </a:extLst>
          </p:cNvPr>
          <p:cNvSpPr/>
          <p:nvPr/>
        </p:nvSpPr>
        <p:spPr>
          <a:xfrm>
            <a:off x="9377909" y="29218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5C992-DF24-4940-B637-E366E8E96C23}"/>
              </a:ext>
            </a:extLst>
          </p:cNvPr>
          <p:cNvSpPr/>
          <p:nvPr/>
        </p:nvSpPr>
        <p:spPr>
          <a:xfrm>
            <a:off x="9369565" y="103444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4D8087-8A69-5E42-BC0D-010F3CFC7283}"/>
              </a:ext>
            </a:extLst>
          </p:cNvPr>
          <p:cNvSpPr/>
          <p:nvPr/>
        </p:nvSpPr>
        <p:spPr>
          <a:xfrm>
            <a:off x="9369565" y="152025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0D2D-D4C9-3C47-849E-C9B67108F9BA}"/>
              </a:ext>
            </a:extLst>
          </p:cNvPr>
          <p:cNvSpPr/>
          <p:nvPr/>
        </p:nvSpPr>
        <p:spPr>
          <a:xfrm>
            <a:off x="9382817" y="20179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4F0586-3308-E64E-9A7C-F16111143202}"/>
              </a:ext>
            </a:extLst>
          </p:cNvPr>
          <p:cNvSpPr/>
          <p:nvPr/>
        </p:nvSpPr>
        <p:spPr>
          <a:xfrm>
            <a:off x="9374734" y="25140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2DC06-D846-4E48-B601-CB41CFED5AD3}"/>
              </a:ext>
            </a:extLst>
          </p:cNvPr>
          <p:cNvSpPr/>
          <p:nvPr/>
        </p:nvSpPr>
        <p:spPr>
          <a:xfrm>
            <a:off x="9366651" y="301019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79E038-3E43-2F4E-9181-9679545FC7E3}"/>
              </a:ext>
            </a:extLst>
          </p:cNvPr>
          <p:cNvSpPr txBox="1"/>
          <p:nvPr/>
        </p:nvSpPr>
        <p:spPr>
          <a:xfrm>
            <a:off x="11234865" y="2825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893A3A-3E29-D140-BB09-B07E6E855632}"/>
              </a:ext>
            </a:extLst>
          </p:cNvPr>
          <p:cNvSpPr/>
          <p:nvPr/>
        </p:nvSpPr>
        <p:spPr>
          <a:xfrm>
            <a:off x="9400304" y="2515694"/>
            <a:ext cx="1764649" cy="148108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buf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F52ED-2763-684E-A2AB-551211259A4F}"/>
              </a:ext>
            </a:extLst>
          </p:cNvPr>
          <p:cNvSpPr txBox="1"/>
          <p:nvPr/>
        </p:nvSpPr>
        <p:spPr>
          <a:xfrm>
            <a:off x="11439910" y="1887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6160CF-801C-AF4B-8B06-BCA237CB18F8}"/>
              </a:ext>
            </a:extLst>
          </p:cNvPr>
          <p:cNvSpPr/>
          <p:nvPr/>
        </p:nvSpPr>
        <p:spPr>
          <a:xfrm>
            <a:off x="9391162" y="399234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5C983A-2CF6-9448-9AE6-A532B72C1821}"/>
              </a:ext>
            </a:extLst>
          </p:cNvPr>
          <p:cNvSpPr/>
          <p:nvPr/>
        </p:nvSpPr>
        <p:spPr>
          <a:xfrm>
            <a:off x="9377908" y="535193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2FB89B-4D81-AF45-AEBD-DBC7A6AD5EF0}"/>
              </a:ext>
            </a:extLst>
          </p:cNvPr>
          <p:cNvCxnSpPr/>
          <p:nvPr/>
        </p:nvCxnSpPr>
        <p:spPr>
          <a:xfrm>
            <a:off x="7874573" y="199907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6A190D-954D-B045-95F8-1CFA9E755BBB}"/>
              </a:ext>
            </a:extLst>
          </p:cNvPr>
          <p:cNvSpPr txBox="1"/>
          <p:nvPr/>
        </p:nvSpPr>
        <p:spPr>
          <a:xfrm>
            <a:off x="7165725" y="180308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02F692-0825-8B4B-B952-F289D893698F}"/>
              </a:ext>
            </a:extLst>
          </p:cNvPr>
          <p:cNvSpPr/>
          <p:nvPr/>
        </p:nvSpPr>
        <p:spPr>
          <a:xfrm>
            <a:off x="9385938" y="101918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4E26A0-D589-1442-ADB9-53C34DA75CCD}"/>
              </a:ext>
            </a:extLst>
          </p:cNvPr>
          <p:cNvSpPr/>
          <p:nvPr/>
        </p:nvSpPr>
        <p:spPr>
          <a:xfrm>
            <a:off x="9384533" y="152248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5FB288-B90F-1D43-A08F-5935E91DA0F7}"/>
              </a:ext>
            </a:extLst>
          </p:cNvPr>
          <p:cNvSpPr txBox="1"/>
          <p:nvPr/>
        </p:nvSpPr>
        <p:spPr>
          <a:xfrm>
            <a:off x="11158161" y="369230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ebp-0x58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C579D9-D76F-B641-9F44-02CED21897DF}"/>
              </a:ext>
            </a:extLst>
          </p:cNvPr>
          <p:cNvSpPr/>
          <p:nvPr/>
        </p:nvSpPr>
        <p:spPr>
          <a:xfrm>
            <a:off x="9382817" y="4482814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lea –0x58(%</a:t>
            </a:r>
            <a:r>
              <a:rPr lang="en-US" err="1"/>
              <a:t>ebp</a:t>
            </a:r>
            <a:r>
              <a:rPr lang="en-US"/>
              <a:t>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0D0444-50AB-484D-9879-B5C4088B6919}"/>
              </a:ext>
            </a:extLst>
          </p:cNvPr>
          <p:cNvCxnSpPr/>
          <p:nvPr/>
        </p:nvCxnSpPr>
        <p:spPr>
          <a:xfrm>
            <a:off x="7906633" y="555202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BD9B5C5-5A18-A640-AE8E-F7A8ED25D375}"/>
              </a:ext>
            </a:extLst>
          </p:cNvPr>
          <p:cNvSpPr txBox="1"/>
          <p:nvPr/>
        </p:nvSpPr>
        <p:spPr>
          <a:xfrm>
            <a:off x="7197785" y="535603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1C0CFD-85A0-5C4C-AC06-B8A62E6727B1}"/>
              </a:ext>
            </a:extLst>
          </p:cNvPr>
          <p:cNvSpPr/>
          <p:nvPr/>
        </p:nvSpPr>
        <p:spPr>
          <a:xfrm>
            <a:off x="9391161" y="5006866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0x80485af</a:t>
            </a:r>
          </a:p>
        </p:txBody>
      </p:sp>
    </p:spTree>
    <p:extLst>
      <p:ext uri="{BB962C8B-B14F-4D97-AF65-F5344CB8AC3E}">
        <p14:creationId xmlns:p14="http://schemas.microsoft.com/office/powerpoint/2010/main" val="158440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Handing Conditional Branch (if)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strcmp</a:t>
            </a:r>
            <a:r>
              <a:rPr lang="en-US"/>
              <a:t>(</a:t>
            </a:r>
            <a:r>
              <a:rPr lang="en-US" err="1"/>
              <a:t>buf</a:t>
            </a:r>
            <a:r>
              <a:rPr lang="en-US"/>
              <a:t>, “password”)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-0x58(%</a:t>
            </a:r>
            <a:r>
              <a:rPr lang="en-US" err="1"/>
              <a:t>ebp</a:t>
            </a:r>
            <a:r>
              <a:rPr lang="en-US"/>
              <a:t>) stores our input, and it is compared to ‘password’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0869"/>
            <a:ext cx="4655367" cy="214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1053E-E6CD-F545-B515-68062A06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2355574"/>
            <a:ext cx="6286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3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Handing Conditional Branch (if)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>
                <a:latin typeface="Consolas" panose="020B0609020204030204" pitchFamily="49" charset="0"/>
              </a:rPr>
              <a:t>if (</a:t>
            </a:r>
            <a:r>
              <a:rPr lang="en-US" sz="2400" err="1">
                <a:latin typeface="Consolas" panose="020B0609020204030204" pitchFamily="49" charset="0"/>
              </a:rPr>
              <a:t>strcmp</a:t>
            </a:r>
            <a:r>
              <a:rPr lang="en-US" sz="2400">
                <a:latin typeface="Consolas" panose="020B0609020204030204" pitchFamily="49" charset="0"/>
              </a:rPr>
              <a:t>(</a:t>
            </a:r>
            <a:r>
              <a:rPr lang="en-US" sz="2400" err="1">
                <a:latin typeface="Consolas" panose="020B0609020204030204" pitchFamily="49" charset="0"/>
              </a:rPr>
              <a:t>buf</a:t>
            </a:r>
            <a:r>
              <a:rPr lang="en-US" sz="2400">
                <a:latin typeface="Consolas" panose="020B0609020204030204" pitchFamily="49" charset="0"/>
              </a:rPr>
              <a:t>, “password”) == 0)</a:t>
            </a:r>
          </a:p>
          <a:p>
            <a:endParaRPr lang="en-US"/>
          </a:p>
          <a:p>
            <a:endParaRPr lang="en-US"/>
          </a:p>
          <a:p>
            <a:r>
              <a:rPr lang="en-US" err="1">
                <a:latin typeface="Consolas" panose="020B0609020204030204" pitchFamily="49" charset="0"/>
              </a:rPr>
              <a:t>testl</a:t>
            </a:r>
            <a:r>
              <a:rPr lang="en-US">
                <a:latin typeface="Consolas" panose="020B0609020204030204" pitchFamily="49" charset="0"/>
              </a:rPr>
              <a:t>:</a:t>
            </a:r>
            <a:r>
              <a:rPr lang="en-US"/>
              <a:t> performs logical comparison (and, or, </a:t>
            </a:r>
            <a:r>
              <a:rPr lang="en-US" err="1"/>
              <a:t>etc</a:t>
            </a:r>
            <a:r>
              <a:rPr lang="en-US"/>
              <a:t>),</a:t>
            </a:r>
          </a:p>
          <a:p>
            <a:r>
              <a:rPr lang="en-US" err="1">
                <a:latin typeface="Consolas" panose="020B0609020204030204" pitchFamily="49" charset="0"/>
              </a:rPr>
              <a:t>cmp</a:t>
            </a:r>
            <a:r>
              <a:rPr lang="en-US">
                <a:latin typeface="Consolas" panose="020B0609020204030204" pitchFamily="49" charset="0"/>
              </a:rPr>
              <a:t>:</a:t>
            </a:r>
            <a:r>
              <a:rPr lang="en-US"/>
              <a:t> performs arithmetic comparison (above, below, greater, less..)</a:t>
            </a:r>
          </a:p>
          <a:p>
            <a:r>
              <a:rPr lang="en-US" err="1">
                <a:latin typeface="Consolas" panose="020B0609020204030204" pitchFamily="49" charset="0"/>
              </a:rPr>
              <a:t>jne</a:t>
            </a:r>
            <a:r>
              <a:rPr lang="en-US"/>
              <a:t>: jump if not equal, equal here means zero</a:t>
            </a:r>
          </a:p>
          <a:p>
            <a:r>
              <a:rPr lang="en-US"/>
              <a:t>The </a:t>
            </a:r>
            <a:r>
              <a:rPr lang="en-US">
                <a:solidFill>
                  <a:srgbClr val="00B050"/>
                </a:solidFill>
              </a:rPr>
              <a:t>green checkmark </a:t>
            </a:r>
            <a:r>
              <a:rPr lang="en-US"/>
              <a:t>indicates it’s taken!</a:t>
            </a:r>
          </a:p>
          <a:p>
            <a:pPr lvl="1"/>
            <a:r>
              <a:rPr lang="en-US"/>
              <a:t>Meaning that </a:t>
            </a:r>
            <a:r>
              <a:rPr lang="en-US" err="1">
                <a:latin typeface="Consolas" panose="020B0609020204030204" pitchFamily="49" charset="0"/>
              </a:rPr>
              <a:t>testl</a:t>
            </a:r>
            <a:r>
              <a:rPr lang="en-US"/>
              <a:t> return value is non-zero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F3243-B3BA-CF4E-BCF6-EC1080D1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2372579"/>
            <a:ext cx="6146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20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71CC-4F07-9A4F-AF45-E05042F2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jump..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FBE5-FD31-5B4D-96AE-289607617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Incorrect…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678A2-3B4F-A944-BFA7-304A86476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758" y="1825625"/>
            <a:ext cx="62484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5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B06E-6BCF-594B-AABE-5570EB10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"</a:t>
            </a:r>
            <a:r>
              <a:rPr lang="en-US" err="1"/>
              <a:t>jne</a:t>
            </a:r>
            <a:r>
              <a:rPr lang="en-US"/>
              <a:t>" fails (strings are equal)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803C2-8ADC-4C49-B376-3C52CD438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Correct!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2A110-35BC-9646-A0C4-7F87948A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62068"/>
            <a:ext cx="6248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59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94F4D-0174-AE4E-93CE-9D6E4E84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TMUX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CF0B4-6288-E641-9991-84A42713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CTRL +c : create a new window</a:t>
            </a:r>
          </a:p>
          <a:p>
            <a:r>
              <a:rPr lang="en-US"/>
              <a:t>CTRL +[0-9] (a number) : select the window with that number</a:t>
            </a:r>
          </a:p>
          <a:p>
            <a:endParaRPr lang="en-US"/>
          </a:p>
          <a:p>
            <a:r>
              <a:rPr lang="en-US"/>
              <a:t>CTRL + → ←↓↑ (arrows) : move to the pane</a:t>
            </a:r>
          </a:p>
          <a:p>
            <a:endParaRPr lang="en-US"/>
          </a:p>
          <a:p>
            <a:r>
              <a:rPr lang="en-US"/>
              <a:t>CTRL + % : split the pane vertically</a:t>
            </a:r>
          </a:p>
          <a:p>
            <a:r>
              <a:rPr lang="en-US"/>
              <a:t>CTRL + “ : split the pane horizontally</a:t>
            </a:r>
          </a:p>
        </p:txBody>
      </p:sp>
    </p:spTree>
    <p:extLst>
      <p:ext uri="{BB962C8B-B14F-4D97-AF65-F5344CB8AC3E}">
        <p14:creationId xmlns:p14="http://schemas.microsoft.com/office/powerpoint/2010/main" val="428351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4D0C-1841-5145-9455-D4F6E0B4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3B644-C462-8147-A767-51E93B57F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Debuggers</a:t>
            </a:r>
          </a:p>
          <a:p>
            <a:pPr lvl="1"/>
            <a:r>
              <a:rPr lang="en-US" b="1" dirty="0"/>
              <a:t>GDB</a:t>
            </a:r>
            <a:r>
              <a:rPr lang="en-US" dirty="0"/>
              <a:t>, LLDB</a:t>
            </a:r>
          </a:p>
          <a:p>
            <a:pPr lvl="1"/>
            <a:r>
              <a:rPr lang="en-US" dirty="0"/>
              <a:t>GDB plug-ins: PEDA, </a:t>
            </a:r>
            <a:r>
              <a:rPr lang="en-US" b="1" dirty="0" err="1"/>
              <a:t>pwndbg</a:t>
            </a:r>
            <a:r>
              <a:rPr lang="en-US" dirty="0"/>
              <a:t>, </a:t>
            </a:r>
            <a:r>
              <a:rPr lang="en-US" b="1" dirty="0"/>
              <a:t>GEF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Disassembler / De-compiler</a:t>
            </a:r>
          </a:p>
          <a:p>
            <a:pPr lvl="1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IDA Pro </a:t>
            </a:r>
          </a:p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Ghidra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Radare2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Command Line Tools</a:t>
            </a:r>
          </a:p>
          <a:p>
            <a:pPr lvl="1"/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readelf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objdump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</a:p>
          <a:p>
            <a:pPr lvl="1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bash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zsh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tmux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vim …</a:t>
            </a:r>
          </a:p>
          <a:p>
            <a:pPr lvl="1"/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ltrace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strace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lsof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xxd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Python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pwntools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Swiss army knife for hacking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5ED71-513C-584E-ABDC-14839FE40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76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771D-435D-9F41-9489-3E8078B8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pwntools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CDF34-F3E3-D442-8D1B-8D646AFC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9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E013-0D90-43D7-A349-4737FAE5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p</a:t>
            </a:r>
            <a:r>
              <a:rPr lang="en-US" altLang="ko-KR" dirty="0"/>
              <a:t>rocess 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8190-3141-4BC4-9EFD-417D84DEC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277" y="3429000"/>
            <a:ext cx="8668768" cy="283432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*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context(arch='i386') # or arch='amd64'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 = process('./7-stack-cookie', )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p.recvuntil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b"How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many bytes do you want to read?")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p.sendline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("1")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p.recvuntil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b"bytes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\n")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p.sendline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b"A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p.interactive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6FC7CD-1A34-684C-9AB8-4BB966FBB992}"/>
              </a:ext>
            </a:extLst>
          </p:cNvPr>
          <p:cNvSpPr txBox="1">
            <a:spLocks/>
          </p:cNvSpPr>
          <p:nvPr/>
        </p:nvSpPr>
        <p:spPr>
          <a:xfrm>
            <a:off x="767080" y="1530985"/>
            <a:ext cx="10515600" cy="1791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process invoke + interactions</a:t>
            </a:r>
          </a:p>
          <a:p>
            <a:r>
              <a:rPr lang="en-US" dirty="0"/>
              <a:t>Batch</a:t>
            </a:r>
          </a:p>
          <a:p>
            <a:r>
              <a:rPr lang="en-US" dirty="0"/>
              <a:t>GDB attach </a:t>
            </a:r>
          </a:p>
          <a:p>
            <a:r>
              <a:rPr lang="en-US" dirty="0"/>
              <a:t>Interactive</a:t>
            </a:r>
          </a:p>
        </p:txBody>
      </p:sp>
    </p:spTree>
    <p:extLst>
      <p:ext uri="{BB962C8B-B14F-4D97-AF65-F5344CB8AC3E}">
        <p14:creationId xmlns:p14="http://schemas.microsoft.com/office/powerpoint/2010/main" val="37527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E013-0D90-43D7-A349-4737FAE5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remote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C43C5B-0240-FB41-A2C7-D8A0DB1FDD16}"/>
              </a:ext>
            </a:extLst>
          </p:cNvPr>
          <p:cNvSpPr txBox="1">
            <a:spLocks/>
          </p:cNvSpPr>
          <p:nvPr/>
        </p:nvSpPr>
        <p:spPr>
          <a:xfrm>
            <a:off x="767080" y="1530985"/>
            <a:ext cx="10515600" cy="179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nc</a:t>
            </a:r>
            <a:r>
              <a:rPr lang="en-US" dirty="0"/>
              <a:t> (</a:t>
            </a:r>
            <a:r>
              <a:rPr lang="en-US" dirty="0" err="1"/>
              <a:t>netcat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’cat’ </a:t>
            </a:r>
            <a:r>
              <a:rPr lang="en-US" dirty="0"/>
              <a:t>for network, establish a pipe between server and client</a:t>
            </a:r>
          </a:p>
          <a:p>
            <a:pPr lvl="1"/>
            <a:endParaRPr lang="en-US" dirty="0"/>
          </a:p>
          <a:p>
            <a:r>
              <a:rPr lang="en-US" dirty="0" err="1"/>
              <a:t>pwntools</a:t>
            </a:r>
            <a:r>
              <a:rPr lang="en-US" dirty="0"/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remote</a:t>
            </a:r>
            <a:r>
              <a:rPr lang="en-US" dirty="0"/>
              <a:t> class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DF41F-14B7-D143-9458-D0DF9B93F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7919"/>
            <a:ext cx="10515600" cy="249904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# It works with ipv4 by default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l = listen(1234) 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l.spawn_process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('/bin/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’) 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r = remote('127.0.0.1',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l.lport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r.sendline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b'echo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Goodbye’) 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r.recvline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b'Goodbye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\n'</a:t>
            </a:r>
          </a:p>
        </p:txBody>
      </p:sp>
    </p:spTree>
    <p:extLst>
      <p:ext uri="{BB962C8B-B14F-4D97-AF65-F5344CB8AC3E}">
        <p14:creationId xmlns:p14="http://schemas.microsoft.com/office/powerpoint/2010/main" val="2718616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1A6D-3533-254A-9CC8-4D040D67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</a:t>
            </a:r>
            <a:r>
              <a:rPr lang="en-US" b="1" dirty="0">
                <a:hlinkClick r:id="rId3" tooltip="pwnlib.tubes"/>
              </a:rPr>
              <a:t>pwnlib.tubes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D035-F927-E542-B9DC-7D11BF24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A3D99-A3AF-714E-921A-22E64029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2371724"/>
            <a:ext cx="10515600" cy="3984625"/>
          </a:xfrm>
        </p:spPr>
        <p:txBody>
          <a:bodyPr/>
          <a:lstStyle/>
          <a:p>
            <a:r>
              <a:rPr lang="en-US" dirty="0"/>
              <a:t>Communication interface for process, network, socket, serial, </a:t>
            </a:r>
            <a:r>
              <a:rPr lang="en-US" dirty="0" err="1"/>
              <a:t>tty</a:t>
            </a:r>
            <a:r>
              <a:rPr lang="en-US" dirty="0"/>
              <a:t> …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send(),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sendline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(), ….</a:t>
            </a:r>
          </a:p>
          <a:p>
            <a:pPr marL="457200" lvl="1" indent="0">
              <a:buNone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recv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recvline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recvuntil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() ….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interactive()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C61B2-C46F-1244-A489-8D0501BFC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060" y="136525"/>
            <a:ext cx="4191000" cy="223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F75A3-D2A6-444A-9D26-49EF9C47A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842" y="4182139"/>
            <a:ext cx="8445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4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193A-9369-0246-87B3-B165AFC4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pwnlib.util.packing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E415-FD6E-BA43-A35C-3AB8CFCE6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Simplifies access to the standard 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struct.pack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r>
              <a:rPr lang="en-US" sz="2400" dirty="0"/>
              <a:t>and </a:t>
            </a: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struct.unpack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5FF56-1B7D-344C-9431-6DFA467C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69A9D-AEF5-D146-ADE9-E3C777D37367}"/>
              </a:ext>
            </a:extLst>
          </p:cNvPr>
          <p:cNvSpPr txBox="1"/>
          <p:nvPr/>
        </p:nvSpPr>
        <p:spPr>
          <a:xfrm>
            <a:off x="1109772" y="2673557"/>
            <a:ext cx="9103607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a = p32(-5, sign='signed', endian='big')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a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b'\</a:t>
            </a:r>
            <a:r>
              <a:rPr lang="en-US" sz="2000" dirty="0" err="1">
                <a:latin typeface="Courier New" panose="02070309020205020404" pitchFamily="49" charset="0"/>
              </a:rPr>
              <a:t>xff</a:t>
            </a:r>
            <a:r>
              <a:rPr lang="en-US" sz="2000" dirty="0">
                <a:latin typeface="Courier New" panose="02070309020205020404" pitchFamily="49" charset="0"/>
              </a:rPr>
              <a:t>\</a:t>
            </a:r>
            <a:r>
              <a:rPr lang="en-US" sz="2000" dirty="0" err="1">
                <a:latin typeface="Courier New" panose="02070309020205020404" pitchFamily="49" charset="0"/>
              </a:rPr>
              <a:t>xff</a:t>
            </a:r>
            <a:r>
              <a:rPr lang="en-US" sz="2000" dirty="0">
                <a:latin typeface="Courier New" panose="02070309020205020404" pitchFamily="49" charset="0"/>
              </a:rPr>
              <a:t>\</a:t>
            </a:r>
            <a:r>
              <a:rPr lang="en-US" sz="2000" dirty="0" err="1">
                <a:latin typeface="Courier New" panose="02070309020205020404" pitchFamily="49" charset="0"/>
              </a:rPr>
              <a:t>xff</a:t>
            </a:r>
            <a:r>
              <a:rPr lang="en-US" sz="2000" dirty="0">
                <a:latin typeface="Courier New" panose="02070309020205020404" pitchFamily="49" charset="0"/>
              </a:rPr>
              <a:t>\</a:t>
            </a:r>
            <a:r>
              <a:rPr lang="en-US" sz="2000" dirty="0" err="1">
                <a:latin typeface="Courier New" panose="02070309020205020404" pitchFamily="49" charset="0"/>
              </a:rPr>
              <a:t>xfb</a:t>
            </a:r>
            <a:r>
              <a:rPr lang="en-US" sz="2000" dirty="0">
                <a:latin typeface="Courier New" panose="02070309020205020404" pitchFamily="49" charset="0"/>
              </a:rPr>
              <a:t>'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u = </a:t>
            </a:r>
            <a:r>
              <a:rPr lang="en-US" sz="2000" dirty="0" err="1">
                <a:latin typeface="Courier New" panose="02070309020205020404" pitchFamily="49" charset="0"/>
              </a:rPr>
              <a:t>make_unpacker</a:t>
            </a:r>
            <a:r>
              <a:rPr lang="en-US" sz="2000" dirty="0">
                <a:latin typeface="Courier New" panose="02070309020205020404" pitchFamily="49" charset="0"/>
              </a:rPr>
              <a:t>(32, signed='unsigned')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u(a)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4227858431</a:t>
            </a:r>
          </a:p>
        </p:txBody>
      </p:sp>
    </p:spTree>
    <p:extLst>
      <p:ext uri="{BB962C8B-B14F-4D97-AF65-F5344CB8AC3E}">
        <p14:creationId xmlns:p14="http://schemas.microsoft.com/office/powerpoint/2010/main" val="2710280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BBA5-D413-D044-920A-DD599B3F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C642-07D8-9D44-A2C9-CAF934975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806"/>
          </a:xfrm>
        </p:spPr>
        <p:txBody>
          <a:bodyPr/>
          <a:lstStyle/>
          <a:p>
            <a:r>
              <a:rPr lang="en-US" dirty="0"/>
              <a:t>logging support for tubes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B9287-AEBC-9244-9DA2-6EA4442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076EA-BDD8-A840-9512-C1EA05C62FAA}"/>
              </a:ext>
            </a:extLst>
          </p:cNvPr>
          <p:cNvSpPr txBox="1"/>
          <p:nvPr/>
        </p:nvSpPr>
        <p:spPr>
          <a:xfrm>
            <a:off x="1059494" y="2444632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p = process('./7-stack-cookie', </a:t>
            </a:r>
            <a:r>
              <a:rPr lang="en-US" sz="2000" b="1" dirty="0">
                <a:latin typeface="Courier New" panose="02070309020205020404" pitchFamily="49" charset="0"/>
              </a:rPr>
              <a:t>level='debug</a:t>
            </a:r>
            <a:r>
              <a:rPr lang="en-US" sz="2000" dirty="0">
                <a:latin typeface="Courier New" panose="02070309020205020404" pitchFamily="49" charset="0"/>
              </a:rPr>
              <a:t>')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621678-2975-5E4A-BAE0-743AEF67A943}"/>
              </a:ext>
            </a:extLst>
          </p:cNvPr>
          <p:cNvSpPr txBox="1">
            <a:spLocks/>
          </p:cNvSpPr>
          <p:nvPr/>
        </p:nvSpPr>
        <p:spPr>
          <a:xfrm>
            <a:off x="838200" y="3428999"/>
            <a:ext cx="10515600" cy="1261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Set the right context</a:t>
            </a:r>
          </a:p>
          <a:p>
            <a:pPr lvl="1"/>
            <a:r>
              <a:rPr lang="en-US" dirty="0"/>
              <a:t>arch: </a:t>
            </a:r>
            <a:r>
              <a:rPr lang="en-US" u="sng" dirty="0"/>
              <a:t>i386</a:t>
            </a:r>
            <a:r>
              <a:rPr lang="en-US" dirty="0"/>
              <a:t>, amd64, arm, aarch64</a:t>
            </a:r>
          </a:p>
          <a:p>
            <a:pPr lvl="1"/>
            <a:r>
              <a:rPr lang="en-US" dirty="0"/>
              <a:t>terminal: x-terminal-emulator, </a:t>
            </a:r>
            <a:r>
              <a:rPr lang="en-US" dirty="0" err="1"/>
              <a:t>tmux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98AB4-3E51-7A4D-8141-D9C0E4C00B15}"/>
              </a:ext>
            </a:extLst>
          </p:cNvPr>
          <p:cNvSpPr txBox="1"/>
          <p:nvPr/>
        </p:nvSpPr>
        <p:spPr>
          <a:xfrm>
            <a:off x="1059494" y="4967393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context(arch='i386', terminal='</a:t>
            </a:r>
            <a:r>
              <a:rPr lang="en-US" sz="2000" dirty="0" err="1">
                <a:latin typeface="Courier New" panose="02070309020205020404" pitchFamily="49" charset="0"/>
              </a:rPr>
              <a:t>tmux</a:t>
            </a:r>
            <a:r>
              <a:rPr lang="en-US" sz="2000" dirty="0">
                <a:latin typeface="Courier New" panose="02070309020205020404" pitchFamily="49" charset="0"/>
              </a:rPr>
              <a:t>')</a:t>
            </a:r>
          </a:p>
        </p:txBody>
      </p:sp>
    </p:spTree>
    <p:extLst>
      <p:ext uri="{BB962C8B-B14F-4D97-AF65-F5344CB8AC3E}">
        <p14:creationId xmlns:p14="http://schemas.microsoft.com/office/powerpoint/2010/main" val="4052362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97FB-8C82-7E43-ADE6-4D92A69C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938"/>
          </a:xfrm>
        </p:spPr>
        <p:txBody>
          <a:bodyPr>
            <a:normAutofit fontScale="90000"/>
          </a:bodyPr>
          <a:lstStyle/>
          <a:p>
            <a:r>
              <a:rPr lang="en-US" dirty="0"/>
              <a:t>bytes, int, int[], str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B066-4E46-5642-8AAD-3DDCD7154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531"/>
            <a:ext cx="10515600" cy="4351338"/>
          </a:xfrm>
        </p:spPr>
        <p:txBody>
          <a:bodyPr/>
          <a:lstStyle/>
          <a:p>
            <a:r>
              <a:rPr lang="en-US" dirty="0"/>
              <a:t>python3 is picky on its data types.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bytes </a:t>
            </a:r>
            <a:r>
              <a:rPr lang="en-US" dirty="0">
                <a:sym typeface="Wingdings" pitchFamily="2" charset="2"/>
              </a:rPr>
              <a:t> str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/>
              <a:t>bytes </a:t>
            </a:r>
            <a:r>
              <a:rPr lang="en-US" dirty="0">
                <a:sym typeface="Wingdings" pitchFamily="2" charset="2"/>
              </a:rPr>
              <a:t> int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C0C35-AD83-C14C-84A1-B9A809A2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E1055-42B6-234C-87EF-CB796B6EEAAD}"/>
              </a:ext>
            </a:extLst>
          </p:cNvPr>
          <p:cNvSpPr txBox="1"/>
          <p:nvPr/>
        </p:nvSpPr>
        <p:spPr>
          <a:xfrm>
            <a:off x="1059494" y="1774538"/>
            <a:ext cx="910360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open("</a:t>
            </a:r>
            <a:r>
              <a:rPr lang="en-US" sz="2000" dirty="0" err="1">
                <a:latin typeface="Courier New" panose="02070309020205020404" pitchFamily="49" charset="0"/>
              </a:rPr>
              <a:t>flag.txt</a:t>
            </a:r>
            <a:r>
              <a:rPr lang="en-US" sz="2000" dirty="0">
                <a:latin typeface="Courier New" panose="02070309020205020404" pitchFamily="49" charset="0"/>
              </a:rPr>
              <a:t>", "</a:t>
            </a:r>
            <a:r>
              <a:rPr lang="en-US" sz="2000" dirty="0" err="1">
                <a:latin typeface="Courier New" panose="02070309020205020404" pitchFamily="49" charset="0"/>
              </a:rPr>
              <a:t>r</a:t>
            </a:r>
            <a:r>
              <a:rPr lang="en-US" sz="2000" b="1" dirty="0" err="1">
                <a:latin typeface="Courier New" panose="02070309020205020404" pitchFamily="49" charset="0"/>
              </a:rPr>
              <a:t>b</a:t>
            </a:r>
            <a:r>
              <a:rPr lang="en-US" sz="2000" dirty="0">
                <a:latin typeface="Courier New" panose="02070309020205020404" pitchFamily="49" charset="0"/>
              </a:rPr>
              <a:t>").read() + "hello, world!"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6E444-4770-1E42-8C5B-9622C4BE2309}"/>
              </a:ext>
            </a:extLst>
          </p:cNvPr>
          <p:cNvSpPr txBox="1"/>
          <p:nvPr/>
        </p:nvSpPr>
        <p:spPr>
          <a:xfrm>
            <a:off x="1059493" y="3179039"/>
            <a:ext cx="910360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b = open("</a:t>
            </a:r>
            <a:r>
              <a:rPr lang="en-US" sz="2000" dirty="0" err="1">
                <a:latin typeface="Courier New" panose="02070309020205020404" pitchFamily="49" charset="0"/>
              </a:rPr>
              <a:t>flag.txt</a:t>
            </a:r>
            <a:r>
              <a:rPr lang="en-US" sz="2000" dirty="0">
                <a:latin typeface="Courier New" panose="02070309020205020404" pitchFamily="49" charset="0"/>
              </a:rPr>
              <a:t>", "</a:t>
            </a:r>
            <a:r>
              <a:rPr lang="en-US" sz="2000" dirty="0" err="1">
                <a:latin typeface="Courier New" panose="02070309020205020404" pitchFamily="49" charset="0"/>
              </a:rPr>
              <a:t>r</a:t>
            </a:r>
            <a:r>
              <a:rPr lang="en-US" sz="2000" b="1" dirty="0" err="1">
                <a:latin typeface="Courier New" panose="02070309020205020404" pitchFamily="49" charset="0"/>
              </a:rPr>
              <a:t>b</a:t>
            </a:r>
            <a:r>
              <a:rPr lang="en-US" sz="2000" dirty="0">
                <a:latin typeface="Courier New" panose="02070309020205020404" pitchFamily="49" charset="0"/>
              </a:rPr>
              <a:t>").read() 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s = </a:t>
            </a:r>
            <a:r>
              <a:rPr lang="en-US" sz="2000" dirty="0" err="1">
                <a:latin typeface="Courier New" panose="02070309020205020404" pitchFamily="49" charset="0"/>
              </a:rPr>
              <a:t>b.decode</a:t>
            </a:r>
            <a:r>
              <a:rPr lang="en-US" sz="2000" dirty="0">
                <a:latin typeface="Courier New" panose="02070309020205020404" pitchFamily="49" charset="0"/>
              </a:rPr>
              <a:t>('ascii')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bytes(s, 'ascii')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bytes(s, 'utf-8')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C1E66-2184-014A-82D1-198AE04C421D}"/>
              </a:ext>
            </a:extLst>
          </p:cNvPr>
          <p:cNvSpPr txBox="1"/>
          <p:nvPr/>
        </p:nvSpPr>
        <p:spPr>
          <a:xfrm>
            <a:off x="1059493" y="5177945"/>
            <a:ext cx="910360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</a:rPr>
              <a:t>&gt;&gt;&gt; </a:t>
            </a:r>
            <a:r>
              <a:rPr lang="en-US" sz="2000" dirty="0" err="1">
                <a:latin typeface="Courier New" panose="02070309020205020404" pitchFamily="49" charset="0"/>
              </a:rPr>
              <a:t>int.from_bytes</a:t>
            </a:r>
            <a:r>
              <a:rPr lang="en-US" sz="2000" dirty="0">
                <a:latin typeface="Courier New" panose="02070309020205020404" pitchFamily="49" charset="0"/>
              </a:rPr>
              <a:t>(b'\x01\x02\x03\x04', "little")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list(b'\x01\x02\x03\x04')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bytes([1,2,3,4])</a:t>
            </a:r>
          </a:p>
          <a:p>
            <a:r>
              <a:rPr lang="en-US" sz="2000" dirty="0">
                <a:latin typeface="Courier New" panose="02070309020205020404" pitchFamily="49" charset="0"/>
              </a:rPr>
              <a:t>&gt;&gt;&gt; bytes(</a:t>
            </a:r>
            <a:r>
              <a:rPr lang="en-US" sz="2000" dirty="0" err="1">
                <a:latin typeface="Courier New" panose="02070309020205020404" pitchFamily="49" charset="0"/>
              </a:rPr>
              <a:t>bytearray</a:t>
            </a:r>
            <a:r>
              <a:rPr lang="en-US" sz="2000" dirty="0">
                <a:latin typeface="Courier New" panose="02070309020205020404" pitchFamily="49" charset="0"/>
              </a:rPr>
              <a:t>(b'\x01\x02\x03\x04'))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B5CC3-645E-6C45-8EDE-576A92A2C1C1}"/>
              </a:ext>
            </a:extLst>
          </p:cNvPr>
          <p:cNvSpPr txBox="1"/>
          <p:nvPr/>
        </p:nvSpPr>
        <p:spPr>
          <a:xfrm>
            <a:off x="9668352" y="1451695"/>
            <a:ext cx="1865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3349551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9ED3-AEE4-D741-9605-50FE815D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r>
              <a:rPr lang="en-US" dirty="0"/>
              <a:t>: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137BF-0995-1744-A59A-51F17C958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Official document</a:t>
            </a:r>
          </a:p>
          <a:p>
            <a:pPr lvl="1"/>
            <a:r>
              <a:rPr lang="en-US" dirty="0">
                <a:hlinkClick r:id="rId3"/>
              </a:rPr>
              <a:t>https://github.com/Gallopsled/pwntools#readme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Tutorial</a:t>
            </a:r>
          </a:p>
          <a:p>
            <a:pPr lvl="1"/>
            <a:r>
              <a:rPr lang="en-US" u="sng" dirty="0">
                <a:hlinkClick r:id="rId4" tooltip="https://github.com/Gallopsled/pwntools-tutorial/blob/master/utility.md"/>
              </a:rPr>
              <a:t>https://github.com/Gallopsled/pwntools-tutorial/blob/master/utility.md</a:t>
            </a:r>
            <a:endParaRPr lang="en-US" u="sng" dirty="0"/>
          </a:p>
          <a:p>
            <a:pPr lvl="1"/>
            <a:endParaRPr lang="en-US" u="sng" dirty="0"/>
          </a:p>
          <a:p>
            <a:r>
              <a:rPr lang="en-US" dirty="0"/>
              <a:t>And many more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08C8A-10FB-4D4D-8FC5-CA932471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2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4677-1924-634C-8C66-0E9B28C4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Pwntools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A6EF-2842-244A-8FAB-7C3448F5C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 = process(‘./</a:t>
            </a:r>
            <a:r>
              <a:rPr lang="en-US" dirty="0" err="1"/>
              <a:t>program_name</a:t>
            </a:r>
            <a:r>
              <a:rPr lang="en-US" dirty="0"/>
              <a:t>’)     # execute a program named as </a:t>
            </a:r>
            <a:r>
              <a:rPr lang="en-US" dirty="0" err="1"/>
              <a:t>arg</a:t>
            </a:r>
            <a:endParaRPr lang="en-US" dirty="0"/>
          </a:p>
          <a:p>
            <a:r>
              <a:rPr lang="en-US" dirty="0" err="1"/>
              <a:t>p.send</a:t>
            </a:r>
            <a:r>
              <a:rPr lang="en-US" dirty="0"/>
              <a:t>(“</a:t>
            </a:r>
            <a:r>
              <a:rPr lang="en-US" dirty="0" err="1"/>
              <a:t>asdf</a:t>
            </a:r>
            <a:r>
              <a:rPr lang="en-US" dirty="0"/>
              <a:t>”)        # send ‘</a:t>
            </a:r>
            <a:r>
              <a:rPr lang="en-US" dirty="0" err="1"/>
              <a:t>asdf</a:t>
            </a:r>
            <a:r>
              <a:rPr lang="en-US" dirty="0"/>
              <a:t>’ as an input</a:t>
            </a:r>
          </a:p>
          <a:p>
            <a:r>
              <a:rPr lang="en-US" dirty="0" err="1"/>
              <a:t>p.sendline</a:t>
            </a:r>
            <a:r>
              <a:rPr lang="en-US" dirty="0"/>
              <a:t>(“</a:t>
            </a:r>
            <a:r>
              <a:rPr lang="en-US" dirty="0" err="1"/>
              <a:t>asdf</a:t>
            </a:r>
            <a:r>
              <a:rPr lang="en-US" dirty="0"/>
              <a:t>”)  # send ‘</a:t>
            </a:r>
            <a:r>
              <a:rPr lang="en-US" dirty="0" err="1"/>
              <a:t>asdf</a:t>
            </a:r>
            <a:r>
              <a:rPr lang="en-US" dirty="0"/>
              <a:t>\n’ as an input (newline!)</a:t>
            </a:r>
          </a:p>
          <a:p>
            <a:r>
              <a:rPr lang="en-US" dirty="0" err="1"/>
              <a:t>p.recv</a:t>
            </a:r>
            <a:r>
              <a:rPr lang="en-US" dirty="0"/>
              <a:t>(0x100)	   # </a:t>
            </a:r>
            <a:r>
              <a:rPr lang="en-US" dirty="0" err="1"/>
              <a:t>recv</a:t>
            </a:r>
            <a:r>
              <a:rPr lang="en-US" dirty="0"/>
              <a:t> </a:t>
            </a:r>
            <a:r>
              <a:rPr lang="en-US" dirty="0" err="1"/>
              <a:t>upto</a:t>
            </a:r>
            <a:r>
              <a:rPr lang="en-US" dirty="0"/>
              <a:t> 100 bytes</a:t>
            </a:r>
          </a:p>
          <a:p>
            <a:r>
              <a:rPr lang="en-US" dirty="0" err="1"/>
              <a:t>p.recv</a:t>
            </a:r>
            <a:r>
              <a:rPr lang="en-US" dirty="0"/>
              <a:t>(timeout=0.1) # </a:t>
            </a:r>
            <a:r>
              <a:rPr lang="en-US" dirty="0" err="1"/>
              <a:t>recv</a:t>
            </a:r>
            <a:r>
              <a:rPr lang="en-US" dirty="0"/>
              <a:t> for 0.1 second</a:t>
            </a:r>
          </a:p>
          <a:p>
            <a:r>
              <a:rPr lang="en-US" dirty="0" err="1"/>
              <a:t>p.recvline</a:t>
            </a:r>
            <a:r>
              <a:rPr lang="en-US" dirty="0"/>
              <a:t>()               # </a:t>
            </a:r>
            <a:r>
              <a:rPr lang="en-US" dirty="0" err="1"/>
              <a:t>recv</a:t>
            </a:r>
            <a:r>
              <a:rPr lang="en-US" dirty="0"/>
              <a:t> a line</a:t>
            </a:r>
          </a:p>
          <a:p>
            <a:r>
              <a:rPr lang="en-US" dirty="0" err="1"/>
              <a:t>p.recvuntil</a:t>
            </a:r>
            <a:r>
              <a:rPr lang="en-US" dirty="0"/>
              <a:t>(‘:’)          # </a:t>
            </a:r>
            <a:r>
              <a:rPr lang="en-US" dirty="0" err="1"/>
              <a:t>recv</a:t>
            </a:r>
            <a:r>
              <a:rPr lang="en-US" dirty="0"/>
              <a:t> until output meets ‘:’</a:t>
            </a:r>
          </a:p>
          <a:p>
            <a:r>
              <a:rPr lang="en-US" dirty="0" err="1"/>
              <a:t>p.interactive</a:t>
            </a:r>
            <a:r>
              <a:rPr lang="en-US" dirty="0"/>
              <a:t>()          # connect input/output to keyboard/console…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29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4677-1924-634C-8C66-0E9B28C4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Pwntools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A6EF-2842-244A-8FAB-7C3448F5C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e = ELF(‘./</a:t>
            </a:r>
            <a:r>
              <a:rPr lang="en-US" err="1"/>
              <a:t>program_name</a:t>
            </a:r>
            <a:r>
              <a:rPr lang="en-US"/>
              <a:t>’)         # open an ELF program named as </a:t>
            </a:r>
            <a:r>
              <a:rPr lang="en-US" err="1"/>
              <a:t>arg</a:t>
            </a:r>
            <a:endParaRPr lang="en-US"/>
          </a:p>
          <a:p>
            <a:pPr marL="0" indent="0">
              <a:buNone/>
            </a:pPr>
            <a:r>
              <a:rPr lang="en-US" err="1"/>
              <a:t>e.symbol</a:t>
            </a:r>
            <a:r>
              <a:rPr lang="en-US"/>
              <a:t>[‘</a:t>
            </a:r>
            <a:r>
              <a:rPr lang="en-US" err="1"/>
              <a:t>get_a_shell</a:t>
            </a:r>
            <a:r>
              <a:rPr lang="en-US"/>
              <a:t>’]		# get the address of </a:t>
            </a:r>
            <a:r>
              <a:rPr lang="en-US" err="1"/>
              <a:t>get_a_shell</a:t>
            </a:r>
            <a:r>
              <a:rPr lang="en-US"/>
              <a:t>()</a:t>
            </a:r>
          </a:p>
          <a:p>
            <a:pPr marL="0" indent="0">
              <a:buNone/>
            </a:pPr>
            <a:r>
              <a:rPr lang="en-US" err="1"/>
              <a:t>gdb.attach</a:t>
            </a:r>
            <a:r>
              <a:rPr lang="en-US"/>
              <a:t>(p)			# spawn a </a:t>
            </a:r>
            <a:r>
              <a:rPr lang="en-US" err="1"/>
              <a:t>gdb</a:t>
            </a:r>
            <a:r>
              <a:rPr lang="en-US"/>
              <a:t> server attached to p</a:t>
            </a:r>
          </a:p>
          <a:p>
            <a:pPr marL="457200" lvl="1" indent="0">
              <a:buNone/>
            </a:pPr>
            <a:r>
              <a:rPr lang="en-US"/>
              <a:t>--&gt; you may attach your </a:t>
            </a:r>
            <a:r>
              <a:rPr lang="en-US" err="1"/>
              <a:t>gdb</a:t>
            </a:r>
            <a:r>
              <a:rPr lang="en-US"/>
              <a:t> by running the command shown on the screen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/>
              <a:t>c = Core(‘./core’)			# open a core file</a:t>
            </a:r>
          </a:p>
          <a:p>
            <a:pPr marL="0" indent="0">
              <a:buNone/>
            </a:pPr>
            <a:r>
              <a:rPr lang="en-US" err="1"/>
              <a:t>c.stack.find</a:t>
            </a:r>
            <a:r>
              <a:rPr lang="en-US"/>
              <a:t>(</a:t>
            </a:r>
            <a:r>
              <a:rPr lang="en-US" err="1"/>
              <a:t>buf</a:t>
            </a:r>
            <a:r>
              <a:rPr lang="en-US"/>
              <a:t>)			# find the address of buffer in stack</a:t>
            </a:r>
          </a:p>
        </p:txBody>
      </p:sp>
    </p:spTree>
    <p:extLst>
      <p:ext uri="{BB962C8B-B14F-4D97-AF65-F5344CB8AC3E}">
        <p14:creationId xmlns:p14="http://schemas.microsoft.com/office/powerpoint/2010/main" val="226578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35801-959C-5944-86B8-445F311A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 Debugger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F1434-FE83-194C-A0B8-C341CBD2FA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GDB (Vanilla)</a:t>
            </a:r>
          </a:p>
          <a:p>
            <a:pPr lvl="1"/>
            <a:r>
              <a:rPr lang="en-US" dirty="0"/>
              <a:t>De facto standard</a:t>
            </a:r>
          </a:p>
          <a:p>
            <a:pPr lvl="1"/>
            <a:r>
              <a:rPr lang="en-US" dirty="0"/>
              <a:t>Run on binary, process, </a:t>
            </a:r>
            <a:r>
              <a:rPr lang="en-US" dirty="0" err="1"/>
              <a:t>coredump</a:t>
            </a:r>
            <a:endParaRPr lang="en-US" dirty="0"/>
          </a:p>
          <a:p>
            <a:pPr lvl="1"/>
            <a:r>
              <a:rPr lang="en-US" dirty="0"/>
              <a:t>Expose extensible API (Python)</a:t>
            </a:r>
          </a:p>
          <a:p>
            <a:endParaRPr lang="en-US" dirty="0"/>
          </a:p>
          <a:p>
            <a:r>
              <a:rPr lang="en-US" dirty="0"/>
              <a:t>GDB + PEDA</a:t>
            </a:r>
          </a:p>
          <a:p>
            <a:pPr lvl="1"/>
            <a:r>
              <a:rPr lang="en-US" dirty="0"/>
              <a:t>Old school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FA8CDF-D1C7-F84D-8744-BA9B8BF9F9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GDB + </a:t>
            </a:r>
            <a:r>
              <a:rPr lang="en-US" err="1"/>
              <a:t>pwndbg</a:t>
            </a:r>
            <a:endParaRPr lang="en-US"/>
          </a:p>
          <a:p>
            <a:pPr lvl="1"/>
            <a:r>
              <a:rPr lang="en-US"/>
              <a:t>Comprehensive and heavy weighted, ARM and x86 </a:t>
            </a:r>
          </a:p>
          <a:p>
            <a:endParaRPr lang="en-US"/>
          </a:p>
          <a:p>
            <a:r>
              <a:rPr lang="en-US"/>
              <a:t>GDB + GEF</a:t>
            </a:r>
          </a:p>
          <a:p>
            <a:pPr lvl="1"/>
            <a:r>
              <a:rPr lang="en-US"/>
              <a:t>Light-weighted but powerful </a:t>
            </a:r>
          </a:p>
          <a:p>
            <a:pPr lvl="1"/>
            <a:r>
              <a:rPr lang="en-US"/>
              <a:t>ARM and x86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CCBF3-2D03-154C-910B-41C58BD8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02EA240-44D6-3E43-837A-471BF1C5D257}"/>
              </a:ext>
            </a:extLst>
          </p:cNvPr>
          <p:cNvSpPr/>
          <p:nvPr/>
        </p:nvSpPr>
        <p:spPr>
          <a:xfrm>
            <a:off x="6096000" y="1646238"/>
            <a:ext cx="5136776" cy="32888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78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653D6-96C6-FE40-80D0-68E88764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’</a:t>
            </a:r>
            <a:r>
              <a:rPr lang="en-US" err="1"/>
              <a:t>xxd</a:t>
            </a:r>
            <a:r>
              <a:rPr lang="en-US"/>
              <a:t>’: HEX Dump from a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B6A30-CAB8-E34B-B716-0E3006AF0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HEX output</a:t>
            </a:r>
          </a:p>
          <a:p>
            <a:pPr marL="457200" lvl="1" indent="0">
              <a:buNone/>
            </a:pPr>
            <a:r>
              <a:rPr lang="en-US" err="1"/>
              <a:t>xxd</a:t>
            </a:r>
            <a:r>
              <a:rPr lang="en-US"/>
              <a:t> &lt;file&gt;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Skip first n entries</a:t>
            </a:r>
          </a:p>
          <a:p>
            <a:pPr marL="457200" lvl="1" indent="0">
              <a:buNone/>
            </a:pPr>
            <a:r>
              <a:rPr lang="en-US" err="1"/>
              <a:t>xxd</a:t>
            </a:r>
            <a:r>
              <a:rPr lang="en-US"/>
              <a:t> –s &lt;n&gt; &lt;file&gt;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Limit output to n entries</a:t>
            </a:r>
          </a:p>
          <a:p>
            <a:pPr marL="457200" lvl="1" indent="0">
              <a:buNone/>
            </a:pPr>
            <a:r>
              <a:rPr lang="en-US" err="1"/>
              <a:t>xxd</a:t>
            </a:r>
            <a:r>
              <a:rPr lang="en-US"/>
              <a:t> –l &lt;n&gt; &lt;file&gt;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0EC08-BBE3-7142-A0FF-A93F412173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Reverse HEX dump into binary</a:t>
            </a:r>
          </a:p>
          <a:p>
            <a:pPr marL="457200" lvl="1" indent="0">
              <a:buNone/>
            </a:pPr>
            <a:r>
              <a:rPr lang="en-US" err="1"/>
              <a:t>xxd</a:t>
            </a:r>
            <a:r>
              <a:rPr lang="en-US"/>
              <a:t> –r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BB4A7-34EC-F04E-A023-DB4320B2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17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0470-1907-5944-A64A-9318E5E9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7288"/>
          </a:xfrm>
        </p:spPr>
        <p:txBody>
          <a:bodyPr/>
          <a:lstStyle/>
          <a:p>
            <a:r>
              <a:rPr lang="en-US"/>
              <a:t>Von</a:t>
            </a:r>
            <a:r>
              <a:rPr lang="en-US" baseline="0"/>
              <a:t> Neumann Architecture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97AF5-38C4-1A4B-86CC-89799B8E6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519" y="1289052"/>
            <a:ext cx="6091237" cy="2089942"/>
          </a:xfrm>
        </p:spPr>
        <p:txBody>
          <a:bodyPr>
            <a:normAutofit fontScale="85000" lnSpcReduction="20000"/>
          </a:bodyPr>
          <a:lstStyle/>
          <a:p>
            <a:r>
              <a:rPr lang="en-US" b="1"/>
              <a:t>Registers </a:t>
            </a:r>
            <a:endParaRPr lang="en-US"/>
          </a:p>
          <a:p>
            <a:r>
              <a:rPr lang="en-US"/>
              <a:t>Small amount of storage on the CPU </a:t>
            </a:r>
          </a:p>
          <a:p>
            <a:pPr lvl="1"/>
            <a:r>
              <a:rPr lang="en-US"/>
              <a:t>Much faster than RAM</a:t>
            </a:r>
          </a:p>
          <a:p>
            <a:pPr lvl="1"/>
            <a:r>
              <a:rPr lang="en-US"/>
              <a:t>Top of the storage hierarchy </a:t>
            </a:r>
          </a:p>
          <a:p>
            <a:pPr lvl="2"/>
            <a:r>
              <a:rPr lang="en-US"/>
              <a:t>How about CPU caches?</a:t>
            </a:r>
          </a:p>
          <a:p>
            <a:r>
              <a:rPr lang="en-US"/>
              <a:t>Above RAM, disk, ... </a:t>
            </a:r>
            <a:endParaRPr lang="en-US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B1C3D-FC8C-1043-9809-5C475548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AEB01-5401-4B4A-87CB-1A30B8849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853" y="1764506"/>
            <a:ext cx="3529397" cy="4250531"/>
          </a:xfrm>
          <a:prstGeom prst="rect">
            <a:avLst/>
          </a:prstGeom>
        </p:spPr>
      </p:pic>
      <p:pic>
        <p:nvPicPr>
          <p:cNvPr id="3074" name="Picture 2" descr="Image for post">
            <a:extLst>
              <a:ext uri="{FF2B5EF4-FFF2-40B4-BE49-F238E27FC236}">
                <a16:creationId xmlns:a16="http://schemas.microsoft.com/office/drawing/2014/main" id="{E6449D14-B0EA-7B43-B8CF-D0FEB98A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543299"/>
            <a:ext cx="3628231" cy="28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713E86-5D99-A244-A8BC-18778EE11993}"/>
              </a:ext>
            </a:extLst>
          </p:cNvPr>
          <p:cNvSpPr/>
          <p:nvPr/>
        </p:nvSpPr>
        <p:spPr>
          <a:xfrm>
            <a:off x="8186738" y="3293269"/>
            <a:ext cx="1843087" cy="721519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8EF9-D6EB-9445-8C49-71745E3E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8823-0F05-4F44-9F98-F769B2E4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Endianness</a:t>
            </a:r>
          </a:p>
          <a:p>
            <a:endParaRPr lang="en-US"/>
          </a:p>
          <a:p>
            <a:r>
              <a:rPr lang="en-US"/>
              <a:t>Two’s complement encoding</a:t>
            </a:r>
          </a:p>
          <a:p>
            <a:endParaRPr lang="en-US"/>
          </a:p>
          <a:p>
            <a:r>
              <a:rPr lang="en-US"/>
              <a:t>Primitive Types</a:t>
            </a:r>
          </a:p>
          <a:p>
            <a:endParaRPr lang="en-US"/>
          </a:p>
          <a:p>
            <a:r>
              <a:rPr lang="en-US"/>
              <a:t>ASCII</a:t>
            </a:r>
          </a:p>
          <a:p>
            <a:endParaRPr lang="en-US"/>
          </a:p>
          <a:p>
            <a:r>
              <a:rPr lang="en-US"/>
              <a:t>String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2963F-20BB-B645-8081-4DB0563B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53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8F96-E393-DE47-8998-A6C4F687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Integer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C6A23-07B7-8944-AD5D-89964F5A6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12" y="1824988"/>
            <a:ext cx="6090688" cy="4351338"/>
          </a:xfrm>
        </p:spPr>
        <p:txBody>
          <a:bodyPr/>
          <a:lstStyle/>
          <a:p>
            <a:r>
              <a:rPr lang="en-US"/>
              <a:t>Unsigned representation (%u)</a:t>
            </a:r>
          </a:p>
          <a:p>
            <a:pPr lvl="1"/>
            <a:r>
              <a:rPr lang="en-US"/>
              <a:t>8-bit </a:t>
            </a:r>
            <a:r>
              <a:rPr lang="en-US">
                <a:sym typeface="Wingdings" pitchFamily="2" charset="2"/>
              </a:rPr>
              <a:t> A byte -&gt; char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Signed</a:t>
            </a:r>
          </a:p>
          <a:p>
            <a:pPr marL="457200" lvl="1" indent="0">
              <a:buNone/>
            </a:pPr>
            <a:r>
              <a:rPr lang="en-US"/>
              <a:t>2’s complement </a:t>
            </a:r>
            <a:r>
              <a:rPr lang="en-US">
                <a:sym typeface="Wingdings" pitchFamily="2" charset="2"/>
              </a:rPr>
              <a:t> 1 bit for </a:t>
            </a:r>
            <a:r>
              <a:rPr lang="en-US" i="1" err="1">
                <a:sym typeface="Wingdings" pitchFamily="2" charset="2"/>
              </a:rPr>
              <a:t>signedness</a:t>
            </a:r>
            <a:r>
              <a:rPr lang="en-US" i="1">
                <a:sym typeface="Wingdings" pitchFamily="2" charset="2"/>
              </a:rPr>
              <a:t> (%d)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43DF28-842F-7547-A9AC-D938D9B0F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2400" y="1753625"/>
            <a:ext cx="5181600" cy="1378375"/>
          </a:xfrm>
        </p:spPr>
        <p:txBody>
          <a:bodyPr/>
          <a:lstStyle/>
          <a:p>
            <a:r>
              <a:rPr lang="en-US"/>
              <a:t>Hexadecimal representation</a:t>
            </a:r>
          </a:p>
          <a:p>
            <a:pPr lvl="1"/>
            <a:r>
              <a:rPr lang="en-US"/>
              <a:t>0x0 ~ 0xF </a:t>
            </a:r>
            <a:r>
              <a:rPr lang="en-US">
                <a:sym typeface="Wingdings" pitchFamily="2" charset="2"/>
              </a:rPr>
              <a:t></a:t>
            </a:r>
            <a:r>
              <a:rPr lang="en-US"/>
              <a:t> 4-bits</a:t>
            </a:r>
          </a:p>
          <a:p>
            <a:pPr lvl="1"/>
            <a:r>
              <a:rPr lang="en-US"/>
              <a:t>0xB5 </a:t>
            </a:r>
            <a:r>
              <a:rPr lang="en-US">
                <a:sym typeface="Wingdings" pitchFamily="2" charset="2"/>
              </a:rPr>
              <a:t> 8-bits (int8_t)  a char</a:t>
            </a:r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2F79A-84CC-B240-8EA3-9D9F5676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33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37EC04-6B52-FA40-83F2-E2AF7E6085B7}"/>
              </a:ext>
            </a:extLst>
          </p:cNvPr>
          <p:cNvGrpSpPr/>
          <p:nvPr/>
        </p:nvGrpSpPr>
        <p:grpSpPr>
          <a:xfrm>
            <a:off x="6258600" y="3132000"/>
            <a:ext cx="5490688" cy="1203775"/>
            <a:chOff x="6182400" y="4973188"/>
            <a:chExt cx="5490688" cy="1203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B0E2-A94F-EA4E-B21B-72229F4CD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2400" y="4973188"/>
              <a:ext cx="5490688" cy="12037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83190-99C4-5D4F-8604-FBFC37FBE6BC}"/>
                </a:ext>
              </a:extLst>
            </p:cNvPr>
            <p:cNvSpPr/>
            <p:nvPr/>
          </p:nvSpPr>
          <p:spPr>
            <a:xfrm>
              <a:off x="7545600" y="5226751"/>
              <a:ext cx="259200" cy="1871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B47CD9-8109-534B-B9E3-FA4B2ABB2D20}"/>
                </a:ext>
              </a:extLst>
            </p:cNvPr>
            <p:cNvSpPr/>
            <p:nvPr/>
          </p:nvSpPr>
          <p:spPr>
            <a:xfrm>
              <a:off x="7568400" y="5774733"/>
              <a:ext cx="747600" cy="1871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20DAF3-DEB3-2740-ACF5-81609F617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00" y="2705894"/>
            <a:ext cx="3352800" cy="1295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295453-E7B5-714B-A71F-F25478DDB450}"/>
              </a:ext>
            </a:extLst>
          </p:cNvPr>
          <p:cNvSpPr txBox="1"/>
          <p:nvPr/>
        </p:nvSpPr>
        <p:spPr>
          <a:xfrm>
            <a:off x="4540095" y="34290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= 0xD6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772D03-FF8C-0446-8104-B7CAF5868091}"/>
              </a:ext>
            </a:extLst>
          </p:cNvPr>
          <p:cNvSpPr txBox="1"/>
          <p:nvPr/>
        </p:nvSpPr>
        <p:spPr>
          <a:xfrm>
            <a:off x="4587300" y="2832398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= 214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458CA7-1C58-FC4A-A699-F87F2AABB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700" y="5279662"/>
            <a:ext cx="4100300" cy="11728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1A274-256F-1340-A867-561672D20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33" y="5328446"/>
            <a:ext cx="3743747" cy="9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3A6F-4AAF-F946-8B9E-F7BE2BD3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Endianness: Little vs. Big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2614E-2A9B-8541-80A8-28AEBEF0A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400"/>
            <a:ext cx="10515600" cy="4542563"/>
          </a:xfrm>
        </p:spPr>
        <p:txBody>
          <a:bodyPr/>
          <a:lstStyle/>
          <a:p>
            <a:r>
              <a:rPr lang="en-US"/>
              <a:t>How the hardware architecture layouts array of bytes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68994-7C68-D64C-895C-3A87CD01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A9E8B8-9861-4448-9DB8-9526C20D4CA6}"/>
              </a:ext>
            </a:extLst>
          </p:cNvPr>
          <p:cNvGrpSpPr/>
          <p:nvPr/>
        </p:nvGrpSpPr>
        <p:grpSpPr>
          <a:xfrm>
            <a:off x="838200" y="2488947"/>
            <a:ext cx="6733600" cy="3619310"/>
            <a:chOff x="2448000" y="2647347"/>
            <a:chExt cx="6733600" cy="3619310"/>
          </a:xfrm>
        </p:grpSpPr>
        <p:pic>
          <p:nvPicPr>
            <p:cNvPr id="2052" name="Picture 4" descr="SEG-Y Rev 2 again: little-endian is legal! — Agile">
              <a:extLst>
                <a:ext uri="{FF2B5EF4-FFF2-40B4-BE49-F238E27FC236}">
                  <a16:creationId xmlns:a16="http://schemas.microsoft.com/office/drawing/2014/main" id="{8D17992F-3166-4C4A-89D7-EDAE0B8CA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000" y="2647347"/>
              <a:ext cx="6733600" cy="361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0F5597-2D09-2042-A123-DEFC1A1D5964}"/>
                </a:ext>
              </a:extLst>
            </p:cNvPr>
            <p:cNvCxnSpPr>
              <a:cxnSpLocks/>
            </p:cNvCxnSpPr>
            <p:nvPr/>
          </p:nvCxnSpPr>
          <p:spPr>
            <a:xfrm>
              <a:off x="29736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CF38DDE-F5C3-0845-974F-5697B9BDADE0}"/>
                </a:ext>
              </a:extLst>
            </p:cNvPr>
            <p:cNvCxnSpPr>
              <a:cxnSpLocks/>
            </p:cNvCxnSpPr>
            <p:nvPr/>
          </p:nvCxnSpPr>
          <p:spPr>
            <a:xfrm>
              <a:off x="3342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00C36BB-ADED-FC41-8097-36313C96A4EB}"/>
                </a:ext>
              </a:extLst>
            </p:cNvPr>
            <p:cNvCxnSpPr>
              <a:cxnSpLocks/>
            </p:cNvCxnSpPr>
            <p:nvPr/>
          </p:nvCxnSpPr>
          <p:spPr>
            <a:xfrm>
              <a:off x="3732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6E495C-BBFD-DB4F-B785-ABF2356DC290}"/>
                </a:ext>
              </a:extLst>
            </p:cNvPr>
            <p:cNvCxnSpPr>
              <a:cxnSpLocks/>
            </p:cNvCxnSpPr>
            <p:nvPr/>
          </p:nvCxnSpPr>
          <p:spPr>
            <a:xfrm>
              <a:off x="78864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B4F792-DEDB-EE42-A75D-59EC7B87805B}"/>
                </a:ext>
              </a:extLst>
            </p:cNvPr>
            <p:cNvCxnSpPr>
              <a:cxnSpLocks/>
            </p:cNvCxnSpPr>
            <p:nvPr/>
          </p:nvCxnSpPr>
          <p:spPr>
            <a:xfrm>
              <a:off x="82548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59AA9F-A1E1-A047-A2D8-6AF8E145FA35}"/>
                </a:ext>
              </a:extLst>
            </p:cNvPr>
            <p:cNvCxnSpPr>
              <a:cxnSpLocks/>
            </p:cNvCxnSpPr>
            <p:nvPr/>
          </p:nvCxnSpPr>
          <p:spPr>
            <a:xfrm>
              <a:off x="8637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8F312B5-B26E-CC45-9CFE-94F6135FADB3}"/>
              </a:ext>
            </a:extLst>
          </p:cNvPr>
          <p:cNvSpPr txBox="1">
            <a:spLocks/>
          </p:cNvSpPr>
          <p:nvPr/>
        </p:nvSpPr>
        <p:spPr>
          <a:xfrm>
            <a:off x="8097400" y="2390400"/>
            <a:ext cx="3782000" cy="393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r>
              <a:rPr lang="en-US"/>
              <a:t>Intel </a:t>
            </a:r>
            <a:r>
              <a:rPr lang="en-US">
                <a:sym typeface="Wingdings" pitchFamily="2" charset="2"/>
              </a:rPr>
              <a:t> </a:t>
            </a:r>
            <a:r>
              <a:rPr lang="en-US" i="1">
                <a:sym typeface="Wingdings" pitchFamily="2" charset="2"/>
              </a:rPr>
              <a:t>Big</a:t>
            </a:r>
            <a:r>
              <a:rPr lang="en-US">
                <a:sym typeface="Wingdings" pitchFamily="2" charset="2"/>
              </a:rPr>
              <a:t> endian</a:t>
            </a:r>
          </a:p>
          <a:p>
            <a:r>
              <a:rPr lang="en-US"/>
              <a:t>ARM </a:t>
            </a:r>
            <a:r>
              <a:rPr lang="en-US">
                <a:sym typeface="Wingdings" pitchFamily="2" charset="2"/>
              </a:rPr>
              <a:t> Little endian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0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 – Truth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4687" cy="4351338"/>
          </a:xfrm>
        </p:spPr>
        <p:txBody>
          <a:bodyPr/>
          <a:lstStyle/>
          <a:p>
            <a:r>
              <a:rPr lang="en-US" b="1"/>
              <a:t>&amp;</a:t>
            </a:r>
            <a:r>
              <a:rPr lang="en-US"/>
              <a:t> (AND)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1 if both are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|</a:t>
            </a:r>
            <a:r>
              <a:rPr lang="en-US"/>
              <a:t> (OR)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1 if either of one is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E95998-0953-5546-A3D3-DD0A2E757D9C}"/>
              </a:ext>
            </a:extLst>
          </p:cNvPr>
          <p:cNvSpPr txBox="1">
            <a:spLocks/>
          </p:cNvSpPr>
          <p:nvPr/>
        </p:nvSpPr>
        <p:spPr>
          <a:xfrm>
            <a:off x="7520609" y="1825625"/>
            <a:ext cx="3422373" cy="359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^</a:t>
            </a:r>
            <a:r>
              <a:rPr lang="en-US"/>
              <a:t> (XOR)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1 if two values are different</a:t>
            </a:r>
          </a:p>
          <a:p>
            <a:pPr lvl="1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768E5C-4D9D-D343-A6C4-09FFB5C9BF8F}"/>
              </a:ext>
            </a:extLst>
          </p:cNvPr>
          <p:cNvGraphicFramePr>
            <a:graphicFrameLocks noGrp="1"/>
          </p:cNvGraphicFramePr>
          <p:nvPr/>
        </p:nvGraphicFramePr>
        <p:xfrm>
          <a:off x="1481236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29B54E-107C-3F46-BBDB-75FC0BD801CA}"/>
              </a:ext>
            </a:extLst>
          </p:cNvPr>
          <p:cNvGraphicFramePr>
            <a:graphicFrameLocks noGrp="1"/>
          </p:cNvGraphicFramePr>
          <p:nvPr/>
        </p:nvGraphicFramePr>
        <p:xfrm>
          <a:off x="4830723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3B44D8B-66FB-C540-BA45-D1E6E6EA3742}"/>
              </a:ext>
            </a:extLst>
          </p:cNvPr>
          <p:cNvGraphicFramePr>
            <a:graphicFrameLocks noGrp="1"/>
          </p:cNvGraphicFramePr>
          <p:nvPr/>
        </p:nvGraphicFramePr>
        <p:xfrm>
          <a:off x="8352488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XOR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9C4649-FD5E-9C44-9805-E8E0F6B8C473}"/>
              </a:ext>
            </a:extLst>
          </p:cNvPr>
          <p:cNvSpPr txBox="1">
            <a:spLocks/>
          </p:cNvSpPr>
          <p:nvPr/>
        </p:nvSpPr>
        <p:spPr>
          <a:xfrm>
            <a:off x="685592" y="5790312"/>
            <a:ext cx="10607577" cy="70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Do not confuse with </a:t>
            </a:r>
            <a:r>
              <a:rPr lang="en-US" i="1"/>
              <a:t>Logical</a:t>
            </a:r>
            <a:r>
              <a:rPr lang="en-US"/>
              <a:t> operators: ||  , &amp;&amp;  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3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 -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4687" cy="4351338"/>
          </a:xfrm>
        </p:spPr>
        <p:txBody>
          <a:bodyPr/>
          <a:lstStyle/>
          <a:p>
            <a:r>
              <a:rPr lang="en-US"/>
              <a:t>AND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1 &amp; 2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00000000 = 0</a:t>
            </a:r>
          </a:p>
          <a:p>
            <a:pPr lvl="2"/>
            <a:endParaRPr lang="en-US"/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0x32 &amp; 0x47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00000010 =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OR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1 | 2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00000011 = 3</a:t>
            </a:r>
          </a:p>
          <a:p>
            <a:pPr lvl="2"/>
            <a:endParaRPr lang="en-US"/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0x32 &amp; 0x47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01110111 = 0x77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E95998-0953-5546-A3D3-DD0A2E757D9C}"/>
              </a:ext>
            </a:extLst>
          </p:cNvPr>
          <p:cNvSpPr txBox="1">
            <a:spLocks/>
          </p:cNvSpPr>
          <p:nvPr/>
        </p:nvSpPr>
        <p:spPr>
          <a:xfrm>
            <a:off x="7520609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XOR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1 ^ 2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00000011 = 3</a:t>
            </a:r>
          </a:p>
          <a:p>
            <a:pPr lvl="2"/>
            <a:endParaRPr lang="en-US"/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</a:rPr>
              <a:t>0x32 ^ 0x47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</a:rPr>
              <a:t>= 01110101 = 0x75</a:t>
            </a:r>
          </a:p>
        </p:txBody>
      </p:sp>
    </p:spTree>
    <p:extLst>
      <p:ext uri="{BB962C8B-B14F-4D97-AF65-F5344CB8AC3E}">
        <p14:creationId xmlns:p14="http://schemas.microsoft.com/office/powerpoint/2010/main" val="15900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 – Reversible XOR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00" y="1829650"/>
            <a:ext cx="65088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XOR is a </a:t>
            </a:r>
            <a:r>
              <a:rPr lang="en-US" i="1"/>
              <a:t>reversible</a:t>
            </a:r>
            <a:r>
              <a:rPr lang="en-US"/>
              <a:t> operator</a:t>
            </a:r>
          </a:p>
          <a:p>
            <a:pPr marL="457200" lvl="1" indent="0">
              <a:buNone/>
            </a:pP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A ^ B = C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C ^ B = ?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  <a:cs typeface="Courier New" panose="02070309020205020404" pitchFamily="49" charset="0"/>
              </a:rPr>
              <a:t>C = (A^B)</a:t>
            </a:r>
          </a:p>
          <a:p>
            <a:pPr marL="914400" lvl="2" indent="0">
              <a:buNone/>
            </a:pPr>
            <a:r>
              <a:rPr lang="en-US" sz="1800">
                <a:latin typeface="Courier New" panose="02070309020205020404" pitchFamily="49" charset="0"/>
                <a:cs typeface="Courier New" panose="02070309020205020404" pitchFamily="49" charset="0"/>
              </a:rPr>
              <a:t>C ^ B = (A ^ B) ^ B = A ^ (B ^ B)</a:t>
            </a:r>
          </a:p>
          <a:p>
            <a:pPr marL="914400" lvl="2" indent="0">
              <a:buNone/>
            </a:pPr>
            <a:endParaRPr lang="en-US" sz="18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# XOR-</a:t>
            </a:r>
            <a:r>
              <a:rPr lang="en-US" sz="2200" err="1">
                <a:latin typeface="Courier New" panose="02070309020205020404" pitchFamily="49" charset="0"/>
                <a:cs typeface="Courier New" panose="02070309020205020404" pitchFamily="49" charset="0"/>
              </a:rPr>
              <a:t>ing</a:t>
            </a: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 the same value, zero</a:t>
            </a: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B^B = 0</a:t>
            </a:r>
          </a:p>
          <a:p>
            <a:pPr marL="914400" lvl="2" indent="0">
              <a:buNone/>
            </a:pPr>
            <a:endParaRPr lang="en-US" sz="18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# A’s 0s will be zero</a:t>
            </a: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# A’s 1s will be one</a:t>
            </a:r>
          </a:p>
          <a:p>
            <a:pPr marL="457200" lvl="1" indent="0">
              <a:buNone/>
            </a:pPr>
            <a:r>
              <a:rPr lang="en-US" sz="2200">
                <a:latin typeface="Courier New" panose="02070309020205020404" pitchFamily="49" charset="0"/>
                <a:cs typeface="Courier New" panose="02070309020205020404" pitchFamily="49" charset="0"/>
              </a:rPr>
              <a:t>A ^ 0 = A </a:t>
            </a:r>
          </a:p>
          <a:p>
            <a:pPr lvl="2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FDF20-D002-7D41-93D9-B2E6F8853BFB}"/>
              </a:ext>
            </a:extLst>
          </p:cNvPr>
          <p:cNvSpPr txBox="1">
            <a:spLocks/>
          </p:cNvSpPr>
          <p:nvPr/>
        </p:nvSpPr>
        <p:spPr>
          <a:xfrm>
            <a:off x="6807418" y="1825625"/>
            <a:ext cx="50590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XOR and SWAP</a:t>
            </a:r>
          </a:p>
          <a:p>
            <a:r>
              <a:rPr lang="en-US"/>
              <a:t>Suppose you have </a:t>
            </a:r>
            <a:br>
              <a:rPr lang="en-US"/>
            </a:b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a,b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/>
              <a:t>Swap – temp variable</a:t>
            </a:r>
          </a:p>
          <a:p>
            <a:pPr marL="457200" lvl="1" indent="0">
              <a:buNone/>
            </a:pP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t = a;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a = b;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b = t;</a:t>
            </a:r>
          </a:p>
          <a:p>
            <a:r>
              <a:rPr lang="en-US"/>
              <a:t>Swap – XOR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a = 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b = 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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)^b =&gt; a</a:t>
            </a:r>
          </a:p>
          <a:p>
            <a:pPr marL="457200" lvl="1" indent="0">
              <a:buNone/>
            </a:pP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a = 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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err="1">
                <a:latin typeface="Courier New" panose="02070309020205020404" pitchFamily="49" charset="0"/>
                <a:cs typeface="Courier New" panose="02070309020205020404" pitchFamily="49" charset="0"/>
              </a:rPr>
              <a:t>a^b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)^a =&gt;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0CBF3-7DB2-7749-A031-D73E6DBA12A9}"/>
              </a:ext>
            </a:extLst>
          </p:cNvPr>
          <p:cNvSpPr txBox="1"/>
          <p:nvPr/>
        </p:nvSpPr>
        <p:spPr>
          <a:xfrm>
            <a:off x="3670852" y="6732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3AB9-BC02-9D41-8C42-6A03FC1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 -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A121-56DD-394D-9078-520DEF4FC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7175"/>
          </a:xfrm>
        </p:spPr>
        <p:txBody>
          <a:bodyPr>
            <a:normAutofit/>
          </a:bodyPr>
          <a:lstStyle/>
          <a:p>
            <a:r>
              <a:rPr lang="en-US"/>
              <a:t>Use it to get the least significant bits (byte)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548405-B7E3-924F-8064-2671689BF134}"/>
              </a:ext>
            </a:extLst>
          </p:cNvPr>
          <p:cNvSpPr/>
          <p:nvPr/>
        </p:nvSpPr>
        <p:spPr>
          <a:xfrm>
            <a:off x="1542141" y="2585673"/>
            <a:ext cx="8731200" cy="369331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1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0x0804868c &lt;+44&gt;:	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movsbl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(%eax,%ecx,1),%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0x08048690 &lt;+48&gt;:	add    $0x20,%eax</a:t>
            </a: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0x08048693 &lt;+51&gt;:	and    $0xff,%eax</a:t>
            </a:r>
          </a:p>
          <a:p>
            <a:pPr lvl="1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= [%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+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ecx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* 1]; 	// read 1 byte (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movsbl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+= 0x20;</a:t>
            </a: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&amp;= 0xff</a:t>
            </a:r>
          </a:p>
          <a:p>
            <a:pPr lvl="1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int a; </a:t>
            </a: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a += 0x20; </a:t>
            </a:r>
          </a:p>
          <a:p>
            <a:pPr lvl="1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a &amp;= 0xff;   // retain only a byte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58C23-99F7-5744-A4C8-1EB7056EA4CA}"/>
              </a:ext>
            </a:extLst>
          </p:cNvPr>
          <p:cNvSpPr/>
          <p:nvPr/>
        </p:nvSpPr>
        <p:spPr>
          <a:xfrm>
            <a:off x="5239120" y="2767209"/>
            <a:ext cx="6062878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movsbl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: move int8_t (char)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 int (integer)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86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3AB9-BC02-9D41-8C42-6A03FC1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Bitwise Operations -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A121-56DD-394D-9078-520DEF4FC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int a; a += 0x20; a &amp;= 0xff;</a:t>
            </a:r>
          </a:p>
          <a:p>
            <a:pPr lvl="1"/>
            <a:endParaRPr lang="en-US"/>
          </a:p>
          <a:p>
            <a:pPr lvl="1"/>
            <a:r>
              <a:rPr lang="en-US"/>
              <a:t>An unsigned character value could be in the range  from 0 to 255</a:t>
            </a:r>
          </a:p>
          <a:p>
            <a:pPr lvl="1"/>
            <a:r>
              <a:rPr lang="en-US"/>
              <a:t>The code adds 32 (0x20) to the character value.</a:t>
            </a:r>
          </a:p>
          <a:p>
            <a:pPr lvl="1"/>
            <a:endParaRPr lang="en-US"/>
          </a:p>
          <a:p>
            <a:pPr lvl="1"/>
            <a:r>
              <a:rPr lang="en-US"/>
              <a:t>What if the original value is 255?</a:t>
            </a:r>
          </a:p>
          <a:p>
            <a:pPr marL="914400" lvl="2" indent="0">
              <a:buNone/>
            </a:pPr>
            <a:r>
              <a:rPr lang="en-US"/>
              <a:t>255 + 32 = 287 = 0x11f      </a:t>
            </a:r>
            <a:r>
              <a:rPr lang="en-US">
                <a:sym typeface="Wingdings" pitchFamily="2" charset="2"/>
              </a:rPr>
              <a:t> not a character</a:t>
            </a:r>
            <a:endParaRPr lang="en-US"/>
          </a:p>
          <a:p>
            <a:pPr lvl="1"/>
            <a:r>
              <a:rPr lang="en-US"/>
              <a:t>287 &amp; 0xff?</a:t>
            </a:r>
          </a:p>
          <a:p>
            <a:pPr marL="914400" lvl="2" indent="0">
              <a:buNone/>
            </a:pPr>
            <a:r>
              <a:rPr lang="en-US"/>
              <a:t>0x11f &amp; 0xff</a:t>
            </a:r>
          </a:p>
          <a:p>
            <a:pPr marL="914400" lvl="2" indent="0">
              <a:buNone/>
            </a:pPr>
            <a:r>
              <a:rPr lang="en-US"/>
              <a:t>0x1f!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7A684-9257-D248-89D6-DE35D41C2B3F}"/>
              </a:ext>
            </a:extLst>
          </p:cNvPr>
          <p:cNvSpPr txBox="1"/>
          <p:nvPr/>
        </p:nvSpPr>
        <p:spPr>
          <a:xfrm>
            <a:off x="3829878" y="5340626"/>
            <a:ext cx="5717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0x011f = 00000001 00011111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0x00ff = 00000000 11111111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	  ------------------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    &gt; 00000000 00011111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E6A20-349E-9E4C-91E1-69F9B865E4C9}"/>
              </a:ext>
            </a:extLst>
          </p:cNvPr>
          <p:cNvSpPr/>
          <p:nvPr/>
        </p:nvSpPr>
        <p:spPr>
          <a:xfrm>
            <a:off x="7446738" y="5602236"/>
            <a:ext cx="1261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&amp; (AND)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40731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9904-CD31-6A42-853F-B90EEA5AD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GDB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1E3C7-AC5B-B64A-971D-C2CF34FFF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</a:rPr>
              <a:t>$HOME/.</a:t>
            </a:r>
            <a:r>
              <a:rPr lang="en-US" err="1">
                <a:latin typeface="Consolas" panose="020B0609020204030204" pitchFamily="49" charset="0"/>
              </a:rPr>
              <a:t>gdbinit</a:t>
            </a:r>
            <a:endParaRPr lang="en-US">
              <a:latin typeface="Consolas" panose="020B0609020204030204" pitchFamily="49" charset="0"/>
            </a:endParaRPr>
          </a:p>
          <a:p>
            <a:pPr lvl="1"/>
            <a:r>
              <a:rPr lang="en-US"/>
              <a:t>Pre-loaded every time you run </a:t>
            </a:r>
            <a:r>
              <a:rPr lang="en-US" err="1"/>
              <a:t>gdb</a:t>
            </a:r>
            <a:r>
              <a:rPr lang="en-US"/>
              <a:t> (to save your typing)</a:t>
            </a:r>
          </a:p>
          <a:p>
            <a:endParaRPr lang="en-US"/>
          </a:p>
          <a:p>
            <a:r>
              <a:rPr lang="en-US"/>
              <a:t>Three modes: (1) run a program, (2) attach to a running process, (3) </a:t>
            </a:r>
            <a:r>
              <a:rPr lang="en-US" baseline="30000"/>
              <a:t>*</a:t>
            </a:r>
            <a:r>
              <a:rPr lang="en-US" i="1" err="1"/>
              <a:t>coredump</a:t>
            </a:r>
            <a:r>
              <a:rPr lang="en-US"/>
              <a:t> analysis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</a:rPr>
              <a:t>$ </a:t>
            </a:r>
            <a:r>
              <a:rPr lang="en-US" err="1">
                <a:latin typeface="Consolas" panose="020B0609020204030204" pitchFamily="49" charset="0"/>
              </a:rPr>
              <a:t>gdb</a:t>
            </a:r>
            <a:r>
              <a:rPr lang="en-US">
                <a:latin typeface="Consolas" panose="020B0609020204030204" pitchFamily="49" charset="0"/>
              </a:rPr>
              <a:t> level0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</a:rPr>
              <a:t>$ </a:t>
            </a:r>
            <a:r>
              <a:rPr lang="en-US" err="1">
                <a:latin typeface="Consolas" panose="020B0609020204030204" pitchFamily="49" charset="0"/>
              </a:rPr>
              <a:t>gdb</a:t>
            </a:r>
            <a:r>
              <a:rPr lang="en-US">
                <a:latin typeface="Consolas" panose="020B0609020204030204" pitchFamily="49" charset="0"/>
              </a:rPr>
              <a:t> –p &lt;process id&gt;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</a:rPr>
              <a:t>$ </a:t>
            </a:r>
            <a:r>
              <a:rPr lang="en-US" err="1">
                <a:latin typeface="Consolas" panose="020B0609020204030204" pitchFamily="49" charset="0"/>
              </a:rPr>
              <a:t>gdb</a:t>
            </a:r>
            <a:r>
              <a:rPr lang="en-US">
                <a:latin typeface="Consolas" panose="020B0609020204030204" pitchFamily="49" charset="0"/>
              </a:rPr>
              <a:t> level0 core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D9845-FA8B-054C-B491-7CD3A297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5AD813-5ADC-A54C-B7D7-08B15B3B3F39}"/>
              </a:ext>
            </a:extLst>
          </p:cNvPr>
          <p:cNvSpPr/>
          <p:nvPr/>
        </p:nvSpPr>
        <p:spPr>
          <a:xfrm>
            <a:off x="1326730" y="6081991"/>
            <a:ext cx="9202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/>
              <a:t>*</a:t>
            </a:r>
            <a:r>
              <a:rPr lang="en-US" i="1" err="1"/>
              <a:t>coredump</a:t>
            </a:r>
            <a:r>
              <a:rPr lang="en-US" i="1"/>
              <a:t> : consists of the recorded state of the working memory of a computer program at a specific time, generally when the program has crashed or otherwise terminated abnormally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061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981F-80EA-B742-87DB-B125B2C2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&lt;</a:t>
            </a:r>
            <a:r>
              <a:rPr lang="en-US" err="1"/>
              <a:t>stdint.h</a:t>
            </a:r>
            <a:r>
              <a:rPr lang="en-US"/>
              <a:t>&gt;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AF4A-5731-0248-8CB3-AE92BA633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088200" cy="4596775"/>
          </a:xfrm>
        </p:spPr>
        <p:txBody>
          <a:bodyPr>
            <a:normAutofit/>
          </a:bodyPr>
          <a:lstStyle/>
          <a:p>
            <a:r>
              <a:rPr lang="en-US"/>
              <a:t>Be explicit on </a:t>
            </a:r>
          </a:p>
          <a:p>
            <a:pPr lvl="1"/>
            <a:r>
              <a:rPr lang="en-US"/>
              <a:t>Data types </a:t>
            </a:r>
          </a:p>
          <a:p>
            <a:pPr lvl="2"/>
            <a:r>
              <a:rPr lang="en-US"/>
              <a:t>Value or pointer</a:t>
            </a:r>
          </a:p>
          <a:p>
            <a:pPr lvl="1"/>
            <a:r>
              <a:rPr lang="en-US"/>
              <a:t>Data width: a byte (8-bit), </a:t>
            </a:r>
            <a:r>
              <a:rPr lang="en-US" i="1"/>
              <a:t>four bytes </a:t>
            </a:r>
            <a:r>
              <a:rPr lang="en-US"/>
              <a:t>(32-bit), eight bytes (64-bit)</a:t>
            </a:r>
          </a:p>
          <a:p>
            <a:pPr marL="914400" lvl="2" indent="0">
              <a:buNone/>
            </a:pPr>
            <a:r>
              <a:rPr lang="en-US"/>
              <a:t>2^4 = 16, 2^5 = 32 ….</a:t>
            </a:r>
          </a:p>
          <a:p>
            <a:pPr marL="914400" lvl="2" indent="0">
              <a:buNone/>
            </a:pPr>
            <a:r>
              <a:rPr lang="en-US"/>
              <a:t>2^10 = 1024 ≈ 1K, 2 ^ 20 = 1024 X 1024 ≈ 1M …</a:t>
            </a:r>
          </a:p>
          <a:p>
            <a:pPr marL="1371600" lvl="3" indent="0">
              <a:buNone/>
            </a:pPr>
            <a:r>
              <a:rPr lang="en-US"/>
              <a:t>Q: 2^32 ?</a:t>
            </a:r>
          </a:p>
          <a:p>
            <a:pPr lvl="1"/>
            <a:r>
              <a:rPr lang="en-US" err="1"/>
              <a:t>Signedness</a:t>
            </a:r>
            <a:endParaRPr lang="en-US"/>
          </a:p>
          <a:p>
            <a:r>
              <a:rPr lang="en-US"/>
              <a:t>Beware of side effects</a:t>
            </a:r>
          </a:p>
          <a:p>
            <a:pPr lvl="1"/>
            <a:r>
              <a:rPr lang="en-US"/>
              <a:t>overflow, underflow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26502-F5F6-E144-8D44-CAD3557F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1EF2D4-CF81-6649-B975-6EC5C9725519}"/>
              </a:ext>
            </a:extLst>
          </p:cNvPr>
          <p:cNvSpPr txBox="1">
            <a:spLocks/>
          </p:cNvSpPr>
          <p:nvPr/>
        </p:nvSpPr>
        <p:spPr>
          <a:xfrm>
            <a:off x="7603200" y="1825624"/>
            <a:ext cx="4375800" cy="59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Use &lt;</a:t>
            </a:r>
            <a:r>
              <a:rPr lang="en-US" err="1"/>
              <a:t>stdint.h</a:t>
            </a:r>
            <a:r>
              <a:rPr lang="en-US"/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7FF1D7-3A67-3C43-8BC7-095AACAC200F}"/>
              </a:ext>
            </a:extLst>
          </p:cNvPr>
          <p:cNvSpPr/>
          <p:nvPr/>
        </p:nvSpPr>
        <p:spPr>
          <a:xfrm>
            <a:off x="7603200" y="2592358"/>
            <a:ext cx="411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#include &lt;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stdint.h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	</a:t>
            </a:r>
          </a:p>
          <a:p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int32_t a;   	// 4 bytes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uint8_t b;	// 1 byte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int8ptr_t c;	// 4 bytes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int32ptr_t d;	// 4 bytes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70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E0056-0F7B-C568-E232-CA69CBBB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599EC-9D24-2483-1D67-5572DA07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2" y="987758"/>
            <a:ext cx="7566122" cy="4515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57440-22EF-464C-8DEF-B72DB69E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37" y="224428"/>
            <a:ext cx="10482600" cy="743675"/>
          </a:xfrm>
        </p:spPr>
        <p:txBody>
          <a:bodyPr/>
          <a:lstStyle/>
          <a:p>
            <a:r>
              <a:rPr lang="en-US" dirty="0"/>
              <a:t>ASCII Table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2DC354-903C-EA89-F338-FC9DAAC02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285" y="815952"/>
            <a:ext cx="3571200" cy="4679363"/>
          </a:xfrm>
        </p:spPr>
        <p:txBody>
          <a:bodyPr>
            <a:normAutofit/>
          </a:bodyPr>
          <a:lstStyle/>
          <a:p>
            <a:r>
              <a:rPr lang="en-US" sz="2000" dirty="0"/>
              <a:t>A byte to represent a character </a:t>
            </a:r>
          </a:p>
          <a:p>
            <a:endParaRPr lang="en-US" sz="2000" dirty="0"/>
          </a:p>
          <a:p>
            <a:r>
              <a:rPr lang="en-US" sz="2000" dirty="0"/>
              <a:t>0 ~ 255 (0x0 ~ 0xFF) (unsigned) characters</a:t>
            </a:r>
          </a:p>
          <a:p>
            <a:pPr lvl="1"/>
            <a:r>
              <a:rPr lang="en-US" sz="1800" dirty="0"/>
              <a:t>Limited </a:t>
            </a:r>
            <a:r>
              <a:rPr lang="en-US" sz="1800" dirty="0">
                <a:sym typeface="Wingdings" pitchFamily="2" charset="2"/>
              </a:rPr>
              <a:t> Unicode</a:t>
            </a:r>
            <a:endParaRPr lang="en-US" sz="1800" dirty="0"/>
          </a:p>
          <a:p>
            <a:endParaRPr lang="en-US" sz="2000" dirty="0"/>
          </a:p>
          <a:p>
            <a:r>
              <a:rPr lang="en-US" sz="2000" dirty="0"/>
              <a:t>String terminated by 0x0 (NUL)</a:t>
            </a:r>
          </a:p>
          <a:p>
            <a:endParaRPr lang="en-US" sz="2000" dirty="0"/>
          </a:p>
          <a:p>
            <a:r>
              <a:rPr lang="en-US" sz="2000" dirty="0"/>
              <a:t>Alpha + Digit region starts from 0x30 (48)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92DC2C-A0ED-799B-E218-5B7B7F3B12B3}"/>
              </a:ext>
            </a:extLst>
          </p:cNvPr>
          <p:cNvSpPr/>
          <p:nvPr/>
        </p:nvSpPr>
        <p:spPr>
          <a:xfrm>
            <a:off x="605837" y="1113035"/>
            <a:ext cx="1677135" cy="1356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18A06-A0B3-DBBE-5D91-A85C4F5294DF}"/>
              </a:ext>
            </a:extLst>
          </p:cNvPr>
          <p:cNvSpPr/>
          <p:nvPr/>
        </p:nvSpPr>
        <p:spPr>
          <a:xfrm>
            <a:off x="4382790" y="1248634"/>
            <a:ext cx="1636107" cy="152621"/>
          </a:xfrm>
          <a:prstGeom prst="rect">
            <a:avLst/>
          </a:prstGeom>
          <a:solidFill>
            <a:srgbClr val="0070C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BFB31D-4B3E-7D40-A970-8F9AF8556E8D}"/>
              </a:ext>
            </a:extLst>
          </p:cNvPr>
          <p:cNvSpPr/>
          <p:nvPr/>
        </p:nvSpPr>
        <p:spPr>
          <a:xfrm>
            <a:off x="527938" y="2452090"/>
            <a:ext cx="425400" cy="135600"/>
          </a:xfrm>
          <a:prstGeom prst="rect">
            <a:avLst/>
          </a:prstGeom>
          <a:solidFill>
            <a:srgbClr val="0070C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9B610C-DB82-31A4-846B-E25169923AAD}"/>
              </a:ext>
            </a:extLst>
          </p:cNvPr>
          <p:cNvSpPr/>
          <p:nvPr/>
        </p:nvSpPr>
        <p:spPr>
          <a:xfrm>
            <a:off x="6250752" y="1234944"/>
            <a:ext cx="1636107" cy="180000"/>
          </a:xfrm>
          <a:prstGeom prst="rect">
            <a:avLst/>
          </a:prstGeom>
          <a:solidFill>
            <a:srgbClr val="0070C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86797C-D3FE-52FF-24DF-3C6EA77A3CD5}"/>
              </a:ext>
            </a:extLst>
          </p:cNvPr>
          <p:cNvSpPr/>
          <p:nvPr/>
        </p:nvSpPr>
        <p:spPr>
          <a:xfrm>
            <a:off x="2447483" y="3212057"/>
            <a:ext cx="1682455" cy="173040"/>
          </a:xfrm>
          <a:prstGeom prst="rect">
            <a:avLst/>
          </a:prstGeom>
          <a:solidFill>
            <a:srgbClr val="0070C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46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5F7ED-D70D-B54F-9C6C-96CDF7F4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C-Style 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39877-ABF6-4743-99F1-7F6631A7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798731"/>
            <a:ext cx="5892053" cy="4351338"/>
          </a:xfrm>
        </p:spPr>
        <p:txBody>
          <a:bodyPr/>
          <a:lstStyle/>
          <a:p>
            <a:r>
              <a:rPr lang="en-US"/>
              <a:t>String is ‘NULL’ (\0) terminated</a:t>
            </a:r>
            <a:br>
              <a:rPr lang="en-US"/>
            </a:br>
            <a:br>
              <a:rPr lang="en-US"/>
            </a:br>
            <a:r>
              <a:rPr lang="en-US"/>
              <a:t>char str[6] = { 'h', 'e', 'l', 'l', 'o', '\0' 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15E0E-4107-994D-960A-0E02F75D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42</a:t>
            </a:fld>
            <a:endParaRPr lang="en-US"/>
          </a:p>
        </p:txBody>
      </p:sp>
      <p:sp>
        <p:nvSpPr>
          <p:cNvPr id="5" name="AutoShape 2" descr="Strings — Programming and Data Structures 0.1-alpha documentation">
            <a:extLst>
              <a:ext uri="{FF2B5EF4-FFF2-40B4-BE49-F238E27FC236}">
                <a16:creationId xmlns:a16="http://schemas.microsoft.com/office/drawing/2014/main" id="{BB199F91-4F75-D843-A4E9-503508F7F0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8BBB2A-366F-0D45-BA40-3E0EA872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426759"/>
            <a:ext cx="3632948" cy="230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1ACBA-D628-FB49-979F-999D0326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317" y="3276600"/>
            <a:ext cx="4159300" cy="25590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0BD76E-CE1C-5E42-AF35-C146D926465F}"/>
              </a:ext>
            </a:extLst>
          </p:cNvPr>
          <p:cNvSpPr txBox="1">
            <a:spLocks/>
          </p:cNvSpPr>
          <p:nvPr/>
        </p:nvSpPr>
        <p:spPr>
          <a:xfrm>
            <a:off x="5992905" y="1798731"/>
            <a:ext cx="5892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Command line arguments</a:t>
            </a:r>
            <a:br>
              <a:rPr lang="en-US"/>
            </a:br>
            <a:br>
              <a:rPr lang="en-US"/>
            </a:br>
            <a:r>
              <a:rPr lang="en-US"/>
              <a:t>g++ -wall –O1  …. –o test</a:t>
            </a:r>
          </a:p>
        </p:txBody>
      </p:sp>
    </p:spTree>
    <p:extLst>
      <p:ext uri="{BB962C8B-B14F-4D97-AF65-F5344CB8AC3E}">
        <p14:creationId xmlns:p14="http://schemas.microsoft.com/office/powerpoint/2010/main" val="2918216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E1A3-A142-AE41-B9E7-A02F1049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(Naïve) string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2059D-C41B-A046-9EC0-61E6842FF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/>
              <a:t>int </a:t>
            </a:r>
            <a:r>
              <a:rPr lang="en-US" sz="3200" err="1"/>
              <a:t>strlen</a:t>
            </a:r>
            <a:r>
              <a:rPr lang="en-US" sz="3200"/>
              <a:t>(char* str);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C06E9-9515-DB43-A6C2-80D20E567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613075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0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int </a:t>
            </a:r>
            <a:r>
              <a:rPr lang="en-US" sz="2000" err="1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strlen</a:t>
            </a:r>
            <a:r>
              <a:rPr lang="en-US" sz="20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(char* str) {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int l= 0;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while (str(l) != ‘\0’) {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l++; 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return l;</a:t>
            </a:r>
          </a:p>
          <a:p>
            <a:pPr marL="0" indent="0">
              <a:buNone/>
            </a:pPr>
            <a:r>
              <a:rPr lang="en-US" sz="200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00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B59478-829E-7942-BCB1-BA32A85B3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/>
              <a:t>int </a:t>
            </a:r>
            <a:r>
              <a:rPr lang="en-US" sz="3200" err="1"/>
              <a:t>strcpy</a:t>
            </a:r>
            <a:r>
              <a:rPr lang="en-US" sz="3200"/>
              <a:t>(char* </a:t>
            </a:r>
            <a:r>
              <a:rPr lang="en-US" sz="3200" err="1"/>
              <a:t>dst</a:t>
            </a:r>
            <a:r>
              <a:rPr lang="en-US" sz="3200"/>
              <a:t>, char* </a:t>
            </a:r>
            <a:r>
              <a:rPr lang="en-US" sz="3200" err="1"/>
              <a:t>src</a:t>
            </a:r>
            <a:r>
              <a:rPr lang="en-US" sz="3200"/>
              <a:t>);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A69710-FFC3-0D4E-BE44-85DA099AF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5000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2000" err="1">
                <a:latin typeface="Consolas" panose="020B0609020204030204" pitchFamily="49" charset="0"/>
                <a:cs typeface="Consolas" panose="020B0609020204030204" pitchFamily="49" charset="0"/>
              </a:rPr>
              <a:t>strcpy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 (char* </a:t>
            </a:r>
            <a:r>
              <a:rPr lang="en-US" sz="200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, char* </a:t>
            </a:r>
            <a:r>
              <a:rPr lang="en-US" sz="200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int l= 0;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do {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[l] = 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[l];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	l++; 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} while (</a:t>
            </a:r>
            <a:r>
              <a:rPr lang="en-US" sz="180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(l) != ‘\0’)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return l;</a:t>
            </a:r>
          </a:p>
          <a:p>
            <a:pPr marL="0" indent="0">
              <a:buNone/>
            </a:pP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5166-17DD-794A-8A10-DA2348A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371864-8E1A-1A46-9ECD-3408A18BDE7B}"/>
              </a:ext>
            </a:extLst>
          </p:cNvPr>
          <p:cNvSpPr/>
          <p:nvPr/>
        </p:nvSpPr>
        <p:spPr>
          <a:xfrm>
            <a:off x="838200" y="6005275"/>
            <a:ext cx="3995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/>
              <a:t>How about ‘</a:t>
            </a:r>
            <a:r>
              <a:rPr lang="en-US" sz="3200" err="1">
                <a:latin typeface="Consolas" panose="020B0609020204030204" pitchFamily="49" charset="0"/>
                <a:cs typeface="Consolas" panose="020B0609020204030204" pitchFamily="49" charset="0"/>
              </a:rPr>
              <a:t>strcmp</a:t>
            </a:r>
            <a:r>
              <a:rPr lang="en-US" sz="3200">
                <a:latin typeface="Consolas" panose="020B0609020204030204" pitchFamily="49" charset="0"/>
                <a:cs typeface="Consolas" panose="020B0609020204030204" pitchFamily="49" charset="0"/>
              </a:rPr>
              <a:t>’</a:t>
            </a:r>
            <a:r>
              <a:rPr lang="en-US" sz="32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126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ACBB29-35FA-3542-A2F2-A43688557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Class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7991B1C-A61E-C14E-BDD3-0F497D30A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250"/>
            <a:ext cx="10515600" cy="4351338"/>
          </a:xfrm>
        </p:spPr>
        <p:txBody>
          <a:bodyPr/>
          <a:lstStyle/>
          <a:p>
            <a:r>
              <a:rPr lang="en-US"/>
              <a:t>Unit2 will be out</a:t>
            </a:r>
          </a:p>
          <a:p>
            <a:pPr lvl="1"/>
            <a:r>
              <a:rPr lang="en-US"/>
              <a:t>~8 problems on basic reversing and BOF (Buffer Overflow) Attacks</a:t>
            </a:r>
          </a:p>
          <a:p>
            <a:r>
              <a:rPr lang="en-US"/>
              <a:t>More on X86 + ARM assembly</a:t>
            </a:r>
          </a:p>
          <a:p>
            <a:r>
              <a:rPr lang="en-US"/>
              <a:t>Debugging and reversing tools 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D2FC8-9BE7-6043-97B7-F3E7C6A2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86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B2F0-1E86-EE48-BD69-B90A45A4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Reverse-Engineering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6E7D0-F789-D047-B8AA-56DE90955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Disassembly vs. Decompilation</a:t>
            </a:r>
          </a:p>
          <a:p>
            <a:endParaRPr lang="en-US"/>
          </a:p>
          <a:p>
            <a:r>
              <a:rPr lang="en-US"/>
              <a:t>Popular tools</a:t>
            </a:r>
          </a:p>
          <a:p>
            <a:pPr lvl="1"/>
            <a:r>
              <a:rPr lang="en-US"/>
              <a:t>IDA Pro</a:t>
            </a:r>
          </a:p>
          <a:p>
            <a:pPr lvl="1"/>
            <a:r>
              <a:rPr lang="en-US" err="1"/>
              <a:t>Ghidra</a:t>
            </a:r>
            <a:r>
              <a:rPr lang="en-US"/>
              <a:t> </a:t>
            </a:r>
          </a:p>
          <a:p>
            <a:pPr lvl="1"/>
            <a:r>
              <a:rPr lang="en-US" err="1"/>
              <a:t>Radare</a:t>
            </a:r>
            <a:r>
              <a:rPr lang="en-US"/>
              <a:t> 2 (Cutter)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39D76-D7BB-C648-8264-CDA8C372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AB01A-596F-F245-B3DC-E13A8E775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70075"/>
            <a:ext cx="5849734" cy="4351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95884-C997-5148-8214-7CEABB2E6FC4}"/>
              </a:ext>
            </a:extLst>
          </p:cNvPr>
          <p:cNvSpPr txBox="1"/>
          <p:nvPr/>
        </p:nvSpPr>
        <p:spPr>
          <a:xfrm>
            <a:off x="145969" y="6400801"/>
            <a:ext cx="5604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Image from: https://</a:t>
            </a:r>
            <a:r>
              <a:rPr lang="en-US" sz="1400" err="1"/>
              <a:t>www.hex-rays.com</a:t>
            </a:r>
            <a:r>
              <a:rPr lang="en-US" sz="1400"/>
              <a:t>/products/</a:t>
            </a:r>
            <a:r>
              <a:rPr lang="en-US" sz="1400" err="1"/>
              <a:t>ida</a:t>
            </a:r>
            <a:r>
              <a:rPr lang="en-US" sz="1400"/>
              <a:t>/tech/</a:t>
            </a:r>
            <a:r>
              <a:rPr lang="en-US" sz="1400" err="1"/>
              <a:t>graphing.shtml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20255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328FD-D882-A149-9DCB-AF12510B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Ninja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94978-34AE-6A49-9B8C-89BC3CA6F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>
                <a:hlinkClick r:id="rId2"/>
              </a:rPr>
              <a:t>https://binary.ninja/</a:t>
            </a:r>
            <a:endParaRPr lang="en-US"/>
          </a:p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5DDD1-861D-B74E-86CB-748F6FE0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662" y="762690"/>
            <a:ext cx="7642749" cy="477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7B690-BEC6-ED45-8DD4-B61CE945D846}"/>
              </a:ext>
            </a:extLst>
          </p:cNvPr>
          <p:cNvSpPr txBox="1"/>
          <p:nvPr/>
        </p:nvSpPr>
        <p:spPr>
          <a:xfrm>
            <a:off x="132522" y="6311900"/>
            <a:ext cx="842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Image from: https://0x00sec.org/t/re-guide-for-beginners-methodology-and-tools/2242</a:t>
            </a:r>
          </a:p>
        </p:txBody>
      </p:sp>
    </p:spTree>
    <p:extLst>
      <p:ext uri="{BB962C8B-B14F-4D97-AF65-F5344CB8AC3E}">
        <p14:creationId xmlns:p14="http://schemas.microsoft.com/office/powerpoint/2010/main" val="1685344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065D-548D-B149-B10A-67AB535D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875"/>
          </a:xfrm>
        </p:spPr>
        <p:txBody>
          <a:bodyPr/>
          <a:lstStyle/>
          <a:p>
            <a:r>
              <a:rPr lang="en-US"/>
              <a:t>Console Debugging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3205-DD3C-704D-94B8-77BD5714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00" y="1676606"/>
            <a:ext cx="4158600" cy="4351338"/>
          </a:xfrm>
        </p:spPr>
        <p:txBody>
          <a:bodyPr/>
          <a:lstStyle/>
          <a:p>
            <a:endParaRPr lang="en-US"/>
          </a:p>
          <a:p>
            <a:r>
              <a:rPr lang="en-US"/>
              <a:t>Use </a:t>
            </a:r>
            <a:r>
              <a:rPr lang="en-US" err="1"/>
              <a:t>tmux</a:t>
            </a:r>
            <a:r>
              <a:rPr lang="en-US"/>
              <a:t> to split the window</a:t>
            </a:r>
          </a:p>
          <a:p>
            <a:pPr lvl="1"/>
            <a:r>
              <a:rPr lang="en-US"/>
              <a:t>Left: vim</a:t>
            </a:r>
          </a:p>
          <a:p>
            <a:pPr lvl="1"/>
            <a:r>
              <a:rPr lang="en-US"/>
              <a:t>Right: </a:t>
            </a:r>
            <a:r>
              <a:rPr lang="en-US" err="1"/>
              <a:t>gdb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85779-1D75-554B-A8F6-F5681EDAD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582" y="1357625"/>
            <a:ext cx="8126679" cy="50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CCB8-808D-A644-83C5-E1732B0B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GDB: Basic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E4400-5EFC-1B4F-B865-9C921FA84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3" y="1690688"/>
            <a:ext cx="5683624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/>
              <a:t>info &lt;subcommand&gt;</a:t>
            </a:r>
          </a:p>
          <a:p>
            <a:pPr lvl="1"/>
            <a:r>
              <a:rPr lang="en-US"/>
              <a:t>showing various </a:t>
            </a:r>
            <a:r>
              <a:rPr lang="en-US" err="1"/>
              <a:t>w.r.t.</a:t>
            </a:r>
            <a:r>
              <a:rPr lang="en-US"/>
              <a:t> debugged program / context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/>
              <a:t>apropos &lt; REGEX &gt;</a:t>
            </a:r>
          </a:p>
          <a:p>
            <a:pPr lvl="1"/>
            <a:r>
              <a:rPr lang="en-US"/>
              <a:t>Search for commands matching a REGEX (~ man –k )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/>
              <a:t>set &lt;VAR&gt; &lt;EXPR&gt;</a:t>
            </a:r>
          </a:p>
          <a:p>
            <a:pPr lvl="1"/>
            <a:r>
              <a:rPr lang="en-US"/>
              <a:t>Assign EXPR (expression) to VAR (Variable)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err="1"/>
              <a:t>disas</a:t>
            </a:r>
            <a:r>
              <a:rPr lang="en-US"/>
              <a:t> function | *</a:t>
            </a:r>
            <a:r>
              <a:rPr lang="en-US" err="1"/>
              <a:t>addr</a:t>
            </a:r>
            <a:endParaRPr lang="en-US"/>
          </a:p>
          <a:p>
            <a:pPr lvl="1"/>
            <a:r>
              <a:rPr lang="en-US"/>
              <a:t>disassemble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⏎ (enter)</a:t>
            </a:r>
          </a:p>
          <a:p>
            <a:pPr lvl="1"/>
            <a:r>
              <a:rPr lang="en-US"/>
              <a:t>Repeat previous command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051451-26B5-F74E-84CF-D789F1955A32}"/>
              </a:ext>
            </a:extLst>
          </p:cNvPr>
          <p:cNvSpPr txBox="1">
            <a:spLocks/>
          </p:cNvSpPr>
          <p:nvPr/>
        </p:nvSpPr>
        <p:spPr>
          <a:xfrm>
            <a:off x="6185647" y="1690688"/>
            <a:ext cx="56836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telescope &lt;subcommand&gt;</a:t>
            </a:r>
          </a:p>
          <a:p>
            <a:pPr lvl="1"/>
            <a:r>
              <a:rPr lang="en-US" sz="1800" err="1"/>
              <a:t>a.k.a</a:t>
            </a:r>
            <a:r>
              <a:rPr lang="en-US" sz="1800"/>
              <a:t> `dereference`</a:t>
            </a:r>
          </a:p>
          <a:p>
            <a:pPr lvl="1"/>
            <a:r>
              <a:rPr lang="en-US" sz="1800"/>
              <a:t>simplifies dereferencing memory aliases</a:t>
            </a:r>
          </a:p>
          <a:p>
            <a:pPr lvl="1"/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1014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CCB8-808D-A644-83C5-E1732B0B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GDB: Basic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E4400-5EFC-1B4F-B865-9C921FA84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b (</a:t>
            </a:r>
            <a:r>
              <a:rPr lang="en-US" err="1"/>
              <a:t>reakpiont</a:t>
            </a:r>
            <a:r>
              <a:rPr lang="en-US"/>
              <a:t>) main | *0x80808080</a:t>
            </a:r>
          </a:p>
          <a:p>
            <a:pPr lvl="1"/>
            <a:r>
              <a:rPr lang="en-US"/>
              <a:t>Set a </a:t>
            </a:r>
            <a:r>
              <a:rPr lang="en-US" b="1"/>
              <a:t>breakpoint</a:t>
            </a:r>
            <a:r>
              <a:rPr lang="en-US"/>
              <a:t> at the main function (or address *0x80808080)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r(un)</a:t>
            </a:r>
          </a:p>
          <a:p>
            <a:pPr lvl="1"/>
            <a:r>
              <a:rPr lang="en-US"/>
              <a:t>Run the program up to the break points</a:t>
            </a:r>
          </a:p>
          <a:p>
            <a:pPr lvl="1"/>
            <a:r>
              <a:rPr lang="en-US"/>
              <a:t>You can add arguments or pipe stdin</a:t>
            </a:r>
          </a:p>
          <a:p>
            <a:pPr marL="914400" lvl="2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pwndbg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&gt;  r &lt; /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/input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c(</a:t>
            </a:r>
            <a:r>
              <a:rPr lang="en-US" err="1"/>
              <a:t>ontinue</a:t>
            </a:r>
            <a:r>
              <a:rPr lang="en-US"/>
              <a:t>)</a:t>
            </a:r>
          </a:p>
          <a:p>
            <a:pPr lvl="1"/>
            <a:r>
              <a:rPr lang="en-US"/>
              <a:t>Continue (resume) after break point</a:t>
            </a:r>
          </a:p>
        </p:txBody>
      </p:sp>
    </p:spTree>
    <p:extLst>
      <p:ext uri="{BB962C8B-B14F-4D97-AF65-F5344CB8AC3E}">
        <p14:creationId xmlns:p14="http://schemas.microsoft.com/office/powerpoint/2010/main" val="238791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A011-C74A-D54B-8339-6D04A64F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GDB Stepping </a:t>
            </a:r>
            <a:r>
              <a:rPr lang="en-US" err="1"/>
              <a:t>comands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CC1AF-9FE2-9642-943D-25044CD63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n  (next)</a:t>
            </a:r>
          </a:p>
          <a:p>
            <a:pPr lvl="1"/>
            <a:r>
              <a:rPr lang="en-US"/>
              <a:t>Execute next statement, does not follow function calls	</a:t>
            </a:r>
          </a:p>
          <a:p>
            <a:pPr marL="0" indent="0">
              <a:buNone/>
            </a:pPr>
            <a:r>
              <a:rPr lang="en-US" err="1"/>
              <a:t>ni</a:t>
            </a:r>
            <a:r>
              <a:rPr lang="en-US"/>
              <a:t> (</a:t>
            </a:r>
            <a:r>
              <a:rPr lang="en-US" err="1"/>
              <a:t>nexti</a:t>
            </a:r>
            <a:r>
              <a:rPr lang="en-US"/>
              <a:t>)</a:t>
            </a:r>
          </a:p>
          <a:p>
            <a:pPr lvl="1"/>
            <a:r>
              <a:rPr lang="en-US"/>
              <a:t>Execute next instruction, does not follow function calls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/>
              <a:t>s   (step)</a:t>
            </a:r>
          </a:p>
          <a:p>
            <a:pPr lvl="1"/>
            <a:r>
              <a:rPr lang="en-US"/>
              <a:t>Execute next statement, follows function calls</a:t>
            </a:r>
          </a:p>
          <a:p>
            <a:pPr marL="0" indent="0">
              <a:buNone/>
            </a:pPr>
            <a:r>
              <a:rPr lang="en-US" err="1"/>
              <a:t>si</a:t>
            </a:r>
            <a:r>
              <a:rPr lang="en-US"/>
              <a:t>  (</a:t>
            </a:r>
            <a:r>
              <a:rPr lang="en-US" err="1"/>
              <a:t>stepi</a:t>
            </a:r>
            <a:r>
              <a:rPr lang="en-US"/>
              <a:t>)</a:t>
            </a:r>
          </a:p>
          <a:p>
            <a:pPr lvl="1"/>
            <a:r>
              <a:rPr lang="en-US"/>
              <a:t>Execute next instruction, follows function calls</a:t>
            </a:r>
          </a:p>
          <a:p>
            <a:pPr marL="0" indent="0">
              <a:buNone/>
            </a:pPr>
            <a:br>
              <a:rPr lang="en-US"/>
            </a:br>
            <a:r>
              <a:rPr lang="en-US"/>
              <a:t>f (finish)</a:t>
            </a:r>
          </a:p>
          <a:p>
            <a:pPr lvl="1"/>
            <a:r>
              <a:rPr lang="en-US"/>
              <a:t>return from the stack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5DDB1-6B2B-8A41-8F6E-121357FD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1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CCB8-808D-A644-83C5-E1732B0B2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GDB: </a:t>
            </a:r>
            <a:r>
              <a:rPr lang="en-US" err="1"/>
              <a:t>eXamine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E4400-5EFC-1B4F-B865-9C921FA84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x/x $</a:t>
            </a:r>
            <a:r>
              <a:rPr lang="en-US" err="1"/>
              <a:t>eax</a:t>
            </a:r>
            <a:endParaRPr lang="en-US"/>
          </a:p>
          <a:p>
            <a:pPr lvl="1"/>
            <a:r>
              <a:rPr lang="en-US"/>
              <a:t>Get the value of </a:t>
            </a:r>
            <a:r>
              <a:rPr lang="en-US" err="1"/>
              <a:t>eax</a:t>
            </a:r>
            <a:r>
              <a:rPr lang="en-US"/>
              <a:t> register</a:t>
            </a:r>
          </a:p>
          <a:p>
            <a:pPr lvl="1"/>
            <a:endParaRPr lang="en-US"/>
          </a:p>
          <a:p>
            <a:r>
              <a:rPr lang="en-US"/>
              <a:t>x/40x $</a:t>
            </a:r>
            <a:r>
              <a:rPr lang="en-US" err="1"/>
              <a:t>esp</a:t>
            </a:r>
            <a:endParaRPr lang="en-US"/>
          </a:p>
          <a:p>
            <a:pPr lvl="1"/>
            <a:r>
              <a:rPr lang="en-US"/>
              <a:t>Get the 40 integer values stored at the address pointed by </a:t>
            </a:r>
            <a:r>
              <a:rPr lang="en-US" err="1"/>
              <a:t>esp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18EA4-90AF-DD4D-B826-EEFA41DDD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88" y="4199836"/>
            <a:ext cx="8534400" cy="2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12B673-66FD-EE49-8A3F-F1846326C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959665"/>
            <a:ext cx="3048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7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9D16-CA92-5147-90BF-342A1270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73E02-4648-CE4E-89F8-43023F44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CPU Stack (grows downward)</a:t>
            </a:r>
          </a:p>
          <a:p>
            <a:pPr lvl="1"/>
            <a:r>
              <a:rPr lang="en-US"/>
              <a:t>Starts with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Ends with   </a:t>
            </a:r>
            <a:r>
              <a:rPr lang="en-US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r>
              <a:rPr lang="en-US"/>
              <a:t>Negative indexing over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00B050"/>
                </a:solidFill>
              </a:rPr>
              <a:t>Local variables</a:t>
            </a:r>
          </a:p>
          <a:p>
            <a:r>
              <a:rPr lang="en-US"/>
              <a:t>Positive indexing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/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Function arguments from caller</a:t>
            </a:r>
          </a:p>
          <a:p>
            <a:r>
              <a:rPr lang="en-US"/>
              <a:t>Positive indexing over %</a:t>
            </a:r>
            <a:r>
              <a:rPr lang="en-US" err="1"/>
              <a:t>esp</a:t>
            </a:r>
            <a:endParaRPr lang="en-US"/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7030A0"/>
                </a:solidFill>
              </a:rPr>
              <a:t>Function arguments to </a:t>
            </a:r>
            <a:r>
              <a:rPr lang="en-US" err="1">
                <a:solidFill>
                  <a:srgbClr val="7030A0"/>
                </a:solidFill>
              </a:rPr>
              <a:t>callee</a:t>
            </a:r>
            <a:endParaRPr lang="en-US">
              <a:solidFill>
                <a:srgbClr val="7030A0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8667DC-85BC-A947-8BFB-CEBE73EF0750}"/>
              </a:ext>
            </a:extLst>
          </p:cNvPr>
          <p:cNvSpPr/>
          <p:nvPr/>
        </p:nvSpPr>
        <p:spPr>
          <a:xfrm>
            <a:off x="9095627" y="820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2AB84-270C-544D-A9F0-5E6D25ED5640}"/>
              </a:ext>
            </a:extLst>
          </p:cNvPr>
          <p:cNvSpPr/>
          <p:nvPr/>
        </p:nvSpPr>
        <p:spPr>
          <a:xfrm>
            <a:off x="9087283" y="1825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64465-E90C-E143-9CC1-A74D27380220}"/>
              </a:ext>
            </a:extLst>
          </p:cNvPr>
          <p:cNvSpPr/>
          <p:nvPr/>
        </p:nvSpPr>
        <p:spPr>
          <a:xfrm>
            <a:off x="9087283" y="2311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C8D35-5E46-EF4D-883E-AC860A2FF630}"/>
              </a:ext>
            </a:extLst>
          </p:cNvPr>
          <p:cNvSpPr/>
          <p:nvPr/>
        </p:nvSpPr>
        <p:spPr>
          <a:xfrm>
            <a:off x="9100535" y="2809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145DA7-820F-F147-A1A5-577A4B597A3C}"/>
              </a:ext>
            </a:extLst>
          </p:cNvPr>
          <p:cNvSpPr/>
          <p:nvPr/>
        </p:nvSpPr>
        <p:spPr>
          <a:xfrm>
            <a:off x="9092452" y="3305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75409-2939-F24B-8AF0-12D82CBFFD17}"/>
              </a:ext>
            </a:extLst>
          </p:cNvPr>
          <p:cNvSpPr/>
          <p:nvPr/>
        </p:nvSpPr>
        <p:spPr>
          <a:xfrm>
            <a:off x="9084369" y="3801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29100-6E21-D041-8B1C-A9756001CB65}"/>
              </a:ext>
            </a:extLst>
          </p:cNvPr>
          <p:cNvSpPr txBox="1"/>
          <p:nvPr/>
        </p:nvSpPr>
        <p:spPr>
          <a:xfrm>
            <a:off x="10952583" y="361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49D61A-E5D8-B545-A4FD-8E95F1CE080E}"/>
              </a:ext>
            </a:extLst>
          </p:cNvPr>
          <p:cNvSpPr/>
          <p:nvPr/>
        </p:nvSpPr>
        <p:spPr>
          <a:xfrm>
            <a:off x="9118022" y="4292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BBE10-18F4-4F40-B4BE-918D2E9636B6}"/>
              </a:ext>
            </a:extLst>
          </p:cNvPr>
          <p:cNvSpPr/>
          <p:nvPr/>
        </p:nvSpPr>
        <p:spPr>
          <a:xfrm>
            <a:off x="9118022" y="3788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685B8-B1AB-AB47-938C-C8C74D3AA92C}"/>
              </a:ext>
            </a:extLst>
          </p:cNvPr>
          <p:cNvSpPr/>
          <p:nvPr/>
        </p:nvSpPr>
        <p:spPr>
          <a:xfrm>
            <a:off x="9120628" y="3308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8F9FC-7645-E14F-B34C-4C065FB04389}"/>
              </a:ext>
            </a:extLst>
          </p:cNvPr>
          <p:cNvSpPr txBox="1"/>
          <p:nvPr/>
        </p:nvSpPr>
        <p:spPr>
          <a:xfrm>
            <a:off x="11157628" y="267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828428-F908-7C46-8F85-088908486063}"/>
              </a:ext>
            </a:extLst>
          </p:cNvPr>
          <p:cNvSpPr/>
          <p:nvPr/>
        </p:nvSpPr>
        <p:spPr>
          <a:xfrm>
            <a:off x="9088489" y="4287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C5EFF-577A-3A46-B00D-8C1000D0BB45}"/>
              </a:ext>
            </a:extLst>
          </p:cNvPr>
          <p:cNvSpPr/>
          <p:nvPr/>
        </p:nvSpPr>
        <p:spPr>
          <a:xfrm>
            <a:off x="9108880" y="4783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75CEE-EF8B-B941-8F9A-4E2A146D79B7}"/>
              </a:ext>
            </a:extLst>
          </p:cNvPr>
          <p:cNvSpPr/>
          <p:nvPr/>
        </p:nvSpPr>
        <p:spPr>
          <a:xfrm>
            <a:off x="9090628" y="52727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4D1F2D-3D08-F442-B1CA-89E3133657A8}"/>
              </a:ext>
            </a:extLst>
          </p:cNvPr>
          <p:cNvSpPr/>
          <p:nvPr/>
        </p:nvSpPr>
        <p:spPr>
          <a:xfrm>
            <a:off x="9099730" y="57737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6F6775-FB3B-3B4E-950E-1D6C4EE7CC07}"/>
              </a:ext>
            </a:extLst>
          </p:cNvPr>
          <p:cNvSpPr/>
          <p:nvPr/>
        </p:nvSpPr>
        <p:spPr>
          <a:xfrm>
            <a:off x="9095626" y="1326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76548D-8868-E44F-A349-D8E2E64A7F46}"/>
              </a:ext>
            </a:extLst>
          </p:cNvPr>
          <p:cNvCxnSpPr/>
          <p:nvPr/>
        </p:nvCxnSpPr>
        <p:spPr>
          <a:xfrm>
            <a:off x="7592291" y="2790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548299-DE5F-D540-9A28-4B8A1ADAAFDE}"/>
              </a:ext>
            </a:extLst>
          </p:cNvPr>
          <p:cNvSpPr txBox="1"/>
          <p:nvPr/>
        </p:nvSpPr>
        <p:spPr>
          <a:xfrm>
            <a:off x="6883443" y="2594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D26D77-BEF0-1C47-9FA1-FF2B8CA7C6AD}"/>
              </a:ext>
            </a:extLst>
          </p:cNvPr>
          <p:cNvSpPr/>
          <p:nvPr/>
        </p:nvSpPr>
        <p:spPr>
          <a:xfrm>
            <a:off x="9103656" y="1810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6BD182-2016-F842-9F64-48EFC286109F}"/>
              </a:ext>
            </a:extLst>
          </p:cNvPr>
          <p:cNvSpPr/>
          <p:nvPr/>
        </p:nvSpPr>
        <p:spPr>
          <a:xfrm>
            <a:off x="9102251" y="2313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AB35B1-BAF6-EB4D-9014-D9C7BFF858E0}"/>
              </a:ext>
            </a:extLst>
          </p:cNvPr>
          <p:cNvSpPr/>
          <p:nvPr/>
        </p:nvSpPr>
        <p:spPr>
          <a:xfrm>
            <a:off x="9097896" y="529075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4C20FE-9838-A34B-BA5E-FC419AA56EDB}"/>
              </a:ext>
            </a:extLst>
          </p:cNvPr>
          <p:cNvSpPr/>
          <p:nvPr/>
        </p:nvSpPr>
        <p:spPr>
          <a:xfrm>
            <a:off x="9097896" y="575661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12AD4C-E8A0-1E45-B0CF-5E3F2391A4AF}"/>
              </a:ext>
            </a:extLst>
          </p:cNvPr>
          <p:cNvCxnSpPr/>
          <p:nvPr/>
        </p:nvCxnSpPr>
        <p:spPr>
          <a:xfrm>
            <a:off x="7665178" y="624273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953E3F-97C3-0B41-9C32-F891BEE336FE}"/>
              </a:ext>
            </a:extLst>
          </p:cNvPr>
          <p:cNvSpPr txBox="1"/>
          <p:nvPr/>
        </p:nvSpPr>
        <p:spPr>
          <a:xfrm>
            <a:off x="6956330" y="604674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EE6C5D-A61A-F644-BF40-E38F4F9C31B3}"/>
              </a:ext>
            </a:extLst>
          </p:cNvPr>
          <p:cNvSpPr txBox="1"/>
          <p:nvPr/>
        </p:nvSpPr>
        <p:spPr>
          <a:xfrm>
            <a:off x="11051791" y="3389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B5FE35-4F10-2547-A549-771D02655A07}"/>
              </a:ext>
            </a:extLst>
          </p:cNvPr>
          <p:cNvSpPr txBox="1"/>
          <p:nvPr/>
        </p:nvSpPr>
        <p:spPr>
          <a:xfrm>
            <a:off x="11051791" y="3820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D46896-92CD-834E-B58A-22FC6B13975E}"/>
              </a:ext>
            </a:extLst>
          </p:cNvPr>
          <p:cNvSpPr txBox="1"/>
          <p:nvPr/>
        </p:nvSpPr>
        <p:spPr>
          <a:xfrm>
            <a:off x="11061409" y="4284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026222-554D-C44E-A7F2-F8554259B119}"/>
              </a:ext>
            </a:extLst>
          </p:cNvPr>
          <p:cNvSpPr txBox="1"/>
          <p:nvPr/>
        </p:nvSpPr>
        <p:spPr>
          <a:xfrm>
            <a:off x="11169900" y="577240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esp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BDF653-1584-B44D-9D07-27322553F47D}"/>
              </a:ext>
            </a:extLst>
          </p:cNvPr>
          <p:cNvSpPr txBox="1"/>
          <p:nvPr/>
        </p:nvSpPr>
        <p:spPr>
          <a:xfrm>
            <a:off x="11130997" y="532062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esp+4</a:t>
            </a:r>
          </a:p>
        </p:txBody>
      </p:sp>
      <p:sp>
        <p:nvSpPr>
          <p:cNvPr id="33" name="Left Arrow 32">
            <a:extLst>
              <a:ext uri="{FF2B5EF4-FFF2-40B4-BE49-F238E27FC236}">
                <a16:creationId xmlns:a16="http://schemas.microsoft.com/office/drawing/2014/main" id="{1FFA31D4-A3CD-E846-AF3C-0C7F498808BF}"/>
              </a:ext>
            </a:extLst>
          </p:cNvPr>
          <p:cNvSpPr/>
          <p:nvPr/>
        </p:nvSpPr>
        <p:spPr>
          <a:xfrm rot="16200000">
            <a:off x="7991117" y="1465255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BCFAA7-AD83-BB45-B158-B5C50BCAB7E7}"/>
              </a:ext>
            </a:extLst>
          </p:cNvPr>
          <p:cNvSpPr/>
          <p:nvPr/>
        </p:nvSpPr>
        <p:spPr>
          <a:xfrm rot="16200000">
            <a:off x="7926730" y="1397177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</p:spTree>
    <p:extLst>
      <p:ext uri="{BB962C8B-B14F-4D97-AF65-F5344CB8AC3E}">
        <p14:creationId xmlns:p14="http://schemas.microsoft.com/office/powerpoint/2010/main" val="1748553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2677</Words>
  <Application>Microsoft Macintosh PowerPoint</Application>
  <PresentationFormat>Widescreen</PresentationFormat>
  <Paragraphs>605</Paragraphs>
  <Slides>47</Slides>
  <Notes>23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Aptos</vt:lpstr>
      <vt:lpstr>Aptos Display</vt:lpstr>
      <vt:lpstr>Arial</vt:lpstr>
      <vt:lpstr>Consolas</vt:lpstr>
      <vt:lpstr>Courier New</vt:lpstr>
      <vt:lpstr>Wingdings</vt:lpstr>
      <vt:lpstr>Office Theme</vt:lpstr>
      <vt:lpstr>Binary Analysis Tools: Debuggers, Reversers, and more</vt:lpstr>
      <vt:lpstr>Tools</vt:lpstr>
      <vt:lpstr>GDB Debugger</vt:lpstr>
      <vt:lpstr>Running GDB</vt:lpstr>
      <vt:lpstr>GDB: Basic Commands</vt:lpstr>
      <vt:lpstr>GDB: Basic Commands</vt:lpstr>
      <vt:lpstr>GDB Stepping comands</vt:lpstr>
      <vt:lpstr>GDB: eXamine</vt:lpstr>
      <vt:lpstr>Stack</vt:lpstr>
      <vt:lpstr>Stack Usage Example</vt:lpstr>
      <vt:lpstr>Stack Usage Example</vt:lpstr>
      <vt:lpstr>GDB: shows func arguments</vt:lpstr>
      <vt:lpstr>Local Buffer Variable</vt:lpstr>
      <vt:lpstr>Local Buffer Variable</vt:lpstr>
      <vt:lpstr>Handing Conditional Branch (if)</vt:lpstr>
      <vt:lpstr>Handing Conditional Branch (if)</vt:lpstr>
      <vt:lpstr>After jump..</vt:lpstr>
      <vt:lpstr>If "jne" fails (strings are equal)</vt:lpstr>
      <vt:lpstr>TMUX tips</vt:lpstr>
      <vt:lpstr>pwntools</vt:lpstr>
      <vt:lpstr>pwntools: process tube</vt:lpstr>
      <vt:lpstr>pwntools: remote</vt:lpstr>
      <vt:lpstr>pwntools: pwnlib.tubes</vt:lpstr>
      <vt:lpstr>pwnlib.util.packing</vt:lpstr>
      <vt:lpstr>pwntools: Tips</vt:lpstr>
      <vt:lpstr>bytes, int, int[], str …</vt:lpstr>
      <vt:lpstr>pwntools: Resources</vt:lpstr>
      <vt:lpstr>Pwntools</vt:lpstr>
      <vt:lpstr>Pwntools</vt:lpstr>
      <vt:lpstr>’xxd’: HEX Dump from a File</vt:lpstr>
      <vt:lpstr>Von Neumann Architecture</vt:lpstr>
      <vt:lpstr>Data Encoding</vt:lpstr>
      <vt:lpstr>Integer Representations</vt:lpstr>
      <vt:lpstr>Endianness: Little vs. Big</vt:lpstr>
      <vt:lpstr>Bitwise Operations – Truth Table</vt:lpstr>
      <vt:lpstr>Bitwise Operations - Examples</vt:lpstr>
      <vt:lpstr>Bitwise Operations – Reversible XOR</vt:lpstr>
      <vt:lpstr>Bitwise Operations - AND</vt:lpstr>
      <vt:lpstr>Bitwise Operations - AND</vt:lpstr>
      <vt:lpstr>&lt;stdint.h&gt;</vt:lpstr>
      <vt:lpstr>ASCII Table</vt:lpstr>
      <vt:lpstr>C-Style Strings</vt:lpstr>
      <vt:lpstr>(Naïve) string functions</vt:lpstr>
      <vt:lpstr>Next Class</vt:lpstr>
      <vt:lpstr>Reverse-Engineering Tools</vt:lpstr>
      <vt:lpstr>Binary Ninja</vt:lpstr>
      <vt:lpstr>Console Debugging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Jee, Kangkook</dc:creator>
  <cp:lastModifiedBy>Jee, Kangkook</cp:lastModifiedBy>
  <cp:revision>1</cp:revision>
  <dcterms:created xsi:type="dcterms:W3CDTF">2024-08-20T16:11:03Z</dcterms:created>
  <dcterms:modified xsi:type="dcterms:W3CDTF">2025-08-28T14:02:24Z</dcterms:modified>
</cp:coreProperties>
</file>