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6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1494" r:id="rId2"/>
    <p:sldId id="1513" r:id="rId3"/>
    <p:sldId id="1495" r:id="rId4"/>
    <p:sldId id="494" r:id="rId5"/>
    <p:sldId id="1518" r:id="rId6"/>
    <p:sldId id="1514" r:id="rId7"/>
    <p:sldId id="543" r:id="rId8"/>
    <p:sldId id="497" r:id="rId9"/>
    <p:sldId id="1515" r:id="rId10"/>
    <p:sldId id="1516" r:id="rId11"/>
    <p:sldId id="1517" r:id="rId12"/>
    <p:sldId id="343" r:id="rId13"/>
    <p:sldId id="1187" r:id="rId14"/>
    <p:sldId id="611" r:id="rId15"/>
    <p:sldId id="612" r:id="rId16"/>
    <p:sldId id="601" r:id="rId17"/>
    <p:sldId id="1277" r:id="rId18"/>
    <p:sldId id="1519" r:id="rId19"/>
    <p:sldId id="298" r:id="rId20"/>
    <p:sldId id="1557" r:id="rId21"/>
    <p:sldId id="1278" r:id="rId22"/>
    <p:sldId id="463" r:id="rId23"/>
    <p:sldId id="554" r:id="rId24"/>
    <p:sldId id="555" r:id="rId25"/>
    <p:sldId id="1279" r:id="rId26"/>
    <p:sldId id="1280" r:id="rId27"/>
    <p:sldId id="519" r:id="rId28"/>
    <p:sldId id="1602" r:id="rId29"/>
    <p:sldId id="1512" r:id="rId30"/>
    <p:sldId id="1281" r:id="rId31"/>
    <p:sldId id="456" r:id="rId32"/>
    <p:sldId id="520" r:id="rId33"/>
    <p:sldId id="521" r:id="rId34"/>
    <p:sldId id="458" r:id="rId35"/>
    <p:sldId id="477" r:id="rId36"/>
    <p:sldId id="457" r:id="rId37"/>
    <p:sldId id="476" r:id="rId38"/>
    <p:sldId id="538" r:id="rId39"/>
    <p:sldId id="1282" r:id="rId40"/>
    <p:sldId id="1283" r:id="rId41"/>
    <p:sldId id="1284" r:id="rId42"/>
    <p:sldId id="1285" r:id="rId43"/>
    <p:sldId id="1286" r:id="rId44"/>
    <p:sldId id="1287" r:id="rId45"/>
    <p:sldId id="1288" r:id="rId46"/>
    <p:sldId id="440" r:id="rId47"/>
    <p:sldId id="467" r:id="rId48"/>
    <p:sldId id="447" r:id="rId49"/>
    <p:sldId id="470" r:id="rId50"/>
    <p:sldId id="413" r:id="rId51"/>
    <p:sldId id="468" r:id="rId52"/>
    <p:sldId id="471" r:id="rId53"/>
    <p:sldId id="472" r:id="rId54"/>
    <p:sldId id="450" r:id="rId55"/>
    <p:sldId id="475" r:id="rId56"/>
    <p:sldId id="1590" r:id="rId57"/>
    <p:sldId id="345" r:id="rId58"/>
    <p:sldId id="1591" r:id="rId59"/>
    <p:sldId id="1592" r:id="rId60"/>
    <p:sldId id="1593" r:id="rId61"/>
    <p:sldId id="466" r:id="rId62"/>
    <p:sldId id="395" r:id="rId63"/>
    <p:sldId id="412" r:id="rId64"/>
    <p:sldId id="394" r:id="rId65"/>
    <p:sldId id="407" r:id="rId66"/>
    <p:sldId id="420" r:id="rId67"/>
    <p:sldId id="421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29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3935B0-32CC-A645-9AC0-8140D901E43B}">
          <p14:sldIdLst>
            <p14:sldId id="1494"/>
            <p14:sldId id="1513"/>
            <p14:sldId id="1495"/>
          </p14:sldIdLst>
        </p14:section>
        <p14:section name="Code generation process" id="{2788190B-B470-374B-AB4A-2B616193D5BD}">
          <p14:sldIdLst>
            <p14:sldId id="494"/>
            <p14:sldId id="1518"/>
            <p14:sldId id="1514"/>
            <p14:sldId id="543"/>
            <p14:sldId id="497"/>
            <p14:sldId id="1515"/>
            <p14:sldId id="1516"/>
            <p14:sldId id="1517"/>
          </p14:sldIdLst>
        </p14:section>
        <p14:section name="ELF file format" id="{1E9F95EC-329E-CB41-9570-78D6A15319DF}">
          <p14:sldIdLst>
            <p14:sldId id="343"/>
            <p14:sldId id="1187"/>
            <p14:sldId id="611"/>
            <p14:sldId id="612"/>
            <p14:sldId id="601"/>
          </p14:sldIdLst>
        </p14:section>
        <p14:section name="x86 assembly / machine code" id="{FB30296F-3F11-D644-86E4-BB6A79E264D4}">
          <p14:sldIdLst>
            <p14:sldId id="1277"/>
            <p14:sldId id="1519"/>
            <p14:sldId id="298"/>
            <p14:sldId id="1557"/>
            <p14:sldId id="1278"/>
            <p14:sldId id="463"/>
            <p14:sldId id="554"/>
            <p14:sldId id="555"/>
            <p14:sldId id="1279"/>
            <p14:sldId id="1280"/>
            <p14:sldId id="519"/>
            <p14:sldId id="1602"/>
            <p14:sldId id="1512"/>
            <p14:sldId id="1281"/>
            <p14:sldId id="456"/>
            <p14:sldId id="520"/>
            <p14:sldId id="521"/>
            <p14:sldId id="458"/>
            <p14:sldId id="477"/>
            <p14:sldId id="457"/>
            <p14:sldId id="476"/>
            <p14:sldId id="538"/>
            <p14:sldId id="1282"/>
            <p14:sldId id="1283"/>
            <p14:sldId id="1284"/>
            <p14:sldId id="1285"/>
            <p14:sldId id="1286"/>
          </p14:sldIdLst>
        </p14:section>
        <p14:section name="Control instructions" id="{9FDEB0D1-9FC8-1045-89EE-746C0BCF8245}">
          <p14:sldIdLst>
            <p14:sldId id="1287"/>
            <p14:sldId id="1288"/>
          </p14:sldIdLst>
        </p14:section>
        <p14:section name="Function and stack operation support" id="{05137FBA-E88F-1843-A9E7-EC00D9F086B5}">
          <p14:sldIdLst>
            <p14:sldId id="440"/>
            <p14:sldId id="467"/>
            <p14:sldId id="447"/>
            <p14:sldId id="470"/>
            <p14:sldId id="413"/>
            <p14:sldId id="468"/>
            <p14:sldId id="471"/>
            <p14:sldId id="472"/>
            <p14:sldId id="450"/>
            <p14:sldId id="475"/>
          </p14:sldIdLst>
        </p14:section>
        <p14:section name="Calling convention" id="{09DAC9C3-4AB4-1646-A727-D6C1C3D44D15}">
          <p14:sldIdLst>
            <p14:sldId id="1590"/>
            <p14:sldId id="345"/>
            <p14:sldId id="1591"/>
            <p14:sldId id="1592"/>
            <p14:sldId id="1593"/>
            <p14:sldId id="466"/>
            <p14:sldId id="395"/>
            <p14:sldId id="412"/>
            <p14:sldId id="394"/>
            <p14:sldId id="407"/>
          </p14:sldIdLst>
        </p14:section>
        <p14:section name="Reading stack layout" id="{E4A77930-2639-2845-8568-24216B73F2C4}">
          <p14:sldIdLst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1"/>
    <p:restoredTop sz="94706"/>
  </p:normalViewPr>
  <p:slideViewPr>
    <p:cSldViewPr snapToGrid="0">
      <p:cViewPr varScale="1">
        <p:scale>
          <a:sx n="290" d="100"/>
          <a:sy n="290" d="100"/>
        </p:scale>
        <p:origin x="1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30694084-861A-484F-AB95-FC0C5439F1B9}"/>
    <pc:docChg chg="undo custSel addSld delSld modSld sldOrd addSection modSection">
      <pc:chgData name="Jee, Kangkook" userId="52832784-bd9f-4cfd-947b-6cb8258050c1" providerId="ADAL" clId="{30694084-861A-484F-AB95-FC0C5439F1B9}" dt="2024-09-10T16:11:47.469" v="495" actId="2696"/>
      <pc:docMkLst>
        <pc:docMk/>
      </pc:docMkLst>
      <pc:sldChg chg="modSp add mod">
        <pc:chgData name="Jee, Kangkook" userId="52832784-bd9f-4cfd-947b-6cb8258050c1" providerId="ADAL" clId="{30694084-861A-484F-AB95-FC0C5439F1B9}" dt="2024-08-22T17:22:35.144" v="92" actId="1076"/>
        <pc:sldMkLst>
          <pc:docMk/>
          <pc:sldMk cId="1232858081" sldId="298"/>
        </pc:sldMkLst>
      </pc:sldChg>
      <pc:sldChg chg="del">
        <pc:chgData name="Jee, Kangkook" userId="52832784-bd9f-4cfd-947b-6cb8258050c1" providerId="ADAL" clId="{30694084-861A-484F-AB95-FC0C5439F1B9}" dt="2024-08-22T17:03:27.054" v="24" actId="2696"/>
        <pc:sldMkLst>
          <pc:docMk/>
          <pc:sldMk cId="2407289449" sldId="298"/>
        </pc:sldMkLst>
      </pc:sldChg>
      <pc:sldChg chg="delSp modSp add mod">
        <pc:chgData name="Jee, Kangkook" userId="52832784-bd9f-4cfd-947b-6cb8258050c1" providerId="ADAL" clId="{30694084-861A-484F-AB95-FC0C5439F1B9}" dt="2024-08-29T16:06:44.918" v="442" actId="478"/>
        <pc:sldMkLst>
          <pc:docMk/>
          <pc:sldMk cId="3073052723" sldId="343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873613930" sldId="345"/>
        </pc:sldMkLst>
      </pc:sldChg>
      <pc:sldChg chg="del ord">
        <pc:chgData name="Jee, Kangkook" userId="52832784-bd9f-4cfd-947b-6cb8258050c1" providerId="ADAL" clId="{30694084-861A-484F-AB95-FC0C5439F1B9}" dt="2024-08-22T17:01:54.056" v="14" actId="2696"/>
        <pc:sldMkLst>
          <pc:docMk/>
          <pc:sldMk cId="344268947" sldId="357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793717674" sldId="394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723817909" sldId="395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189380853" sldId="407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280240546" sldId="412"/>
        </pc:sldMkLst>
      </pc:sldChg>
      <pc:sldChg chg="add del">
        <pc:chgData name="Jee, Kangkook" userId="52832784-bd9f-4cfd-947b-6cb8258050c1" providerId="ADAL" clId="{30694084-861A-484F-AB95-FC0C5439F1B9}" dt="2024-08-22T17:01:54.067" v="17" actId="2696"/>
        <pc:sldMkLst>
          <pc:docMk/>
          <pc:sldMk cId="2566424022" sldId="439"/>
        </pc:sldMkLst>
      </pc:sldChg>
      <pc:sldChg chg="del">
        <pc:chgData name="Jee, Kangkook" userId="52832784-bd9f-4cfd-947b-6cb8258050c1" providerId="ADAL" clId="{30694084-861A-484F-AB95-FC0C5439F1B9}" dt="2024-08-29T16:36:06.981" v="474" actId="2696"/>
        <pc:sldMkLst>
          <pc:docMk/>
          <pc:sldMk cId="9825798" sldId="445"/>
        </pc:sldMkLst>
      </pc:sldChg>
      <pc:sldChg chg="del">
        <pc:chgData name="Jee, Kangkook" userId="52832784-bd9f-4cfd-947b-6cb8258050c1" providerId="ADAL" clId="{30694084-861A-484F-AB95-FC0C5439F1B9}" dt="2024-08-29T16:36:06.986" v="475" actId="2696"/>
        <pc:sldMkLst>
          <pc:docMk/>
          <pc:sldMk cId="777771950" sldId="446"/>
        </pc:sldMkLst>
      </pc:sldChg>
      <pc:sldChg chg="add del">
        <pc:chgData name="Jee, Kangkook" userId="52832784-bd9f-4cfd-947b-6cb8258050c1" providerId="ADAL" clId="{30694084-861A-484F-AB95-FC0C5439F1B9}" dt="2024-08-29T16:36:06.971" v="473" actId="2696"/>
        <pc:sldMkLst>
          <pc:docMk/>
          <pc:sldMk cId="658658401" sldId="448"/>
        </pc:sldMkLst>
      </pc:sldChg>
      <pc:sldChg chg="add">
        <pc:chgData name="Jee, Kangkook" userId="52832784-bd9f-4cfd-947b-6cb8258050c1" providerId="ADAL" clId="{30694084-861A-484F-AB95-FC0C5439F1B9}" dt="2024-08-29T16:09:13.764" v="456"/>
        <pc:sldMkLst>
          <pc:docMk/>
          <pc:sldMk cId="4159232226" sldId="456"/>
        </pc:sldMkLst>
      </pc:sldChg>
      <pc:sldChg chg="mod modShow">
        <pc:chgData name="Jee, Kangkook" userId="52832784-bd9f-4cfd-947b-6cb8258050c1" providerId="ADAL" clId="{30694084-861A-484F-AB95-FC0C5439F1B9}" dt="2024-08-29T16:52:38.128" v="485" actId="729"/>
        <pc:sldMkLst>
          <pc:docMk/>
          <pc:sldMk cId="600380361" sldId="458"/>
        </pc:sldMkLst>
      </pc:sldChg>
      <pc:sldChg chg="del">
        <pc:chgData name="Jee, Kangkook" userId="52832784-bd9f-4cfd-947b-6cb8258050c1" providerId="ADAL" clId="{30694084-861A-484F-AB95-FC0C5439F1B9}" dt="2024-08-29T16:32:30.538" v="457" actId="2696"/>
        <pc:sldMkLst>
          <pc:docMk/>
          <pc:sldMk cId="501766823" sldId="463"/>
        </pc:sldMkLst>
      </pc:sldChg>
      <pc:sldChg chg="add">
        <pc:chgData name="Jee, Kangkook" userId="52832784-bd9f-4cfd-947b-6cb8258050c1" providerId="ADAL" clId="{30694084-861A-484F-AB95-FC0C5439F1B9}" dt="2024-08-29T16:32:40.373" v="460"/>
        <pc:sldMkLst>
          <pc:docMk/>
          <pc:sldMk cId="1093004069" sldId="463"/>
        </pc:sldMkLst>
      </pc:sldChg>
      <pc:sldChg chg="add del">
        <pc:chgData name="Jee, Kangkook" userId="52832784-bd9f-4cfd-947b-6cb8258050c1" providerId="ADAL" clId="{30694084-861A-484F-AB95-FC0C5439F1B9}" dt="2024-08-29T16:32:37.631" v="459"/>
        <pc:sldMkLst>
          <pc:docMk/>
          <pc:sldMk cId="1848487618" sldId="463"/>
        </pc:sldMkLst>
      </pc:sldChg>
      <pc:sldChg chg="del">
        <pc:chgData name="Jee, Kangkook" userId="52832784-bd9f-4cfd-947b-6cb8258050c1" providerId="ADAL" clId="{30694084-861A-484F-AB95-FC0C5439F1B9}" dt="2024-08-29T16:36:06.999" v="476" actId="2696"/>
        <pc:sldMkLst>
          <pc:docMk/>
          <pc:sldMk cId="648538521" sldId="464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1735981351" sldId="466"/>
        </pc:sldMkLst>
      </pc:sldChg>
      <pc:sldChg chg="add del">
        <pc:chgData name="Jee, Kangkook" userId="52832784-bd9f-4cfd-947b-6cb8258050c1" providerId="ADAL" clId="{30694084-861A-484F-AB95-FC0C5439F1B9}" dt="2024-08-22T17:01:35.928" v="8"/>
        <pc:sldMkLst>
          <pc:docMk/>
          <pc:sldMk cId="3066876686" sldId="494"/>
        </pc:sldMkLst>
      </pc:sldChg>
      <pc:sldChg chg="modSp add del mod">
        <pc:chgData name="Jee, Kangkook" userId="52832784-bd9f-4cfd-947b-6cb8258050c1" providerId="ADAL" clId="{30694084-861A-484F-AB95-FC0C5439F1B9}" dt="2024-08-22T17:02:29.663" v="23" actId="14100"/>
        <pc:sldMkLst>
          <pc:docMk/>
          <pc:sldMk cId="3460629544" sldId="497"/>
        </pc:sldMkLst>
      </pc:sldChg>
      <pc:sldChg chg="del">
        <pc:chgData name="Jee, Kangkook" userId="52832784-bd9f-4cfd-947b-6cb8258050c1" providerId="ADAL" clId="{30694084-861A-484F-AB95-FC0C5439F1B9}" dt="2024-08-22T17:01:54.081" v="19" actId="2696"/>
        <pc:sldMkLst>
          <pc:docMk/>
          <pc:sldMk cId="3687506024" sldId="505"/>
        </pc:sldMkLst>
      </pc:sldChg>
      <pc:sldChg chg="del">
        <pc:chgData name="Jee, Kangkook" userId="52832784-bd9f-4cfd-947b-6cb8258050c1" providerId="ADAL" clId="{30694084-861A-484F-AB95-FC0C5439F1B9}" dt="2024-08-22T17:01:54.085" v="20" actId="2696"/>
        <pc:sldMkLst>
          <pc:docMk/>
          <pc:sldMk cId="316116284" sldId="506"/>
        </pc:sldMkLst>
      </pc:sldChg>
      <pc:sldChg chg="del">
        <pc:chgData name="Jee, Kangkook" userId="52832784-bd9f-4cfd-947b-6cb8258050c1" providerId="ADAL" clId="{30694084-861A-484F-AB95-FC0C5439F1B9}" dt="2024-08-22T17:01:54.069" v="18" actId="2696"/>
        <pc:sldMkLst>
          <pc:docMk/>
          <pc:sldMk cId="2734719208" sldId="507"/>
        </pc:sldMkLst>
      </pc:sldChg>
      <pc:sldChg chg="del mod modShow">
        <pc:chgData name="Jee, Kangkook" userId="52832784-bd9f-4cfd-947b-6cb8258050c1" providerId="ADAL" clId="{30694084-861A-484F-AB95-FC0C5439F1B9}" dt="2024-08-29T16:52:09.779" v="484" actId="2696"/>
        <pc:sldMkLst>
          <pc:docMk/>
          <pc:sldMk cId="4084275409" sldId="518"/>
        </pc:sldMkLst>
      </pc:sldChg>
      <pc:sldChg chg="add del">
        <pc:chgData name="Jee, Kangkook" userId="52832784-bd9f-4cfd-947b-6cb8258050c1" providerId="ADAL" clId="{30694084-861A-484F-AB95-FC0C5439F1B9}" dt="2024-08-22T17:01:35.928" v="8"/>
        <pc:sldMkLst>
          <pc:docMk/>
          <pc:sldMk cId="2308046920" sldId="543"/>
        </pc:sldMkLst>
      </pc:sldChg>
      <pc:sldChg chg="modSp mod">
        <pc:chgData name="Jee, Kangkook" userId="52832784-bd9f-4cfd-947b-6cb8258050c1" providerId="ADAL" clId="{30694084-861A-484F-AB95-FC0C5439F1B9}" dt="2024-08-29T16:07:35.363" v="448" actId="1076"/>
        <pc:sldMkLst>
          <pc:docMk/>
          <pc:sldMk cId="2873715089" sldId="554"/>
        </pc:sldMkLst>
      </pc:sldChg>
      <pc:sldChg chg="add">
        <pc:chgData name="Jee, Kangkook" userId="52832784-bd9f-4cfd-947b-6cb8258050c1" providerId="ADAL" clId="{30694084-861A-484F-AB95-FC0C5439F1B9}" dt="2024-08-22T17:14:43.594" v="26"/>
        <pc:sldMkLst>
          <pc:docMk/>
          <pc:sldMk cId="2681265618" sldId="601"/>
        </pc:sldMkLst>
      </pc:sldChg>
      <pc:sldChg chg="add">
        <pc:chgData name="Jee, Kangkook" userId="52832784-bd9f-4cfd-947b-6cb8258050c1" providerId="ADAL" clId="{30694084-861A-484F-AB95-FC0C5439F1B9}" dt="2024-08-22T17:14:43.594" v="26"/>
        <pc:sldMkLst>
          <pc:docMk/>
          <pc:sldMk cId="1338596512" sldId="611"/>
        </pc:sldMkLst>
      </pc:sldChg>
      <pc:sldChg chg="add">
        <pc:chgData name="Jee, Kangkook" userId="52832784-bd9f-4cfd-947b-6cb8258050c1" providerId="ADAL" clId="{30694084-861A-484F-AB95-FC0C5439F1B9}" dt="2024-08-22T17:14:43.594" v="26"/>
        <pc:sldMkLst>
          <pc:docMk/>
          <pc:sldMk cId="739066731" sldId="612"/>
        </pc:sldMkLst>
      </pc:sldChg>
      <pc:sldChg chg="add">
        <pc:chgData name="Jee, Kangkook" userId="52832784-bd9f-4cfd-947b-6cb8258050c1" providerId="ADAL" clId="{30694084-861A-484F-AB95-FC0C5439F1B9}" dt="2024-08-22T17:15:01.621" v="27"/>
        <pc:sldMkLst>
          <pc:docMk/>
          <pc:sldMk cId="1562250473" sldId="1187"/>
        </pc:sldMkLst>
      </pc:sldChg>
      <pc:sldChg chg="del">
        <pc:chgData name="Jee, Kangkook" userId="52832784-bd9f-4cfd-947b-6cb8258050c1" providerId="ADAL" clId="{30694084-861A-484F-AB95-FC0C5439F1B9}" dt="2024-08-22T17:29:04.588" v="369" actId="2696"/>
        <pc:sldMkLst>
          <pc:docMk/>
          <pc:sldMk cId="2172848155" sldId="1274"/>
        </pc:sldMkLst>
      </pc:sldChg>
      <pc:sldChg chg="add del">
        <pc:chgData name="Jee, Kangkook" userId="52832784-bd9f-4cfd-947b-6cb8258050c1" providerId="ADAL" clId="{30694084-861A-484F-AB95-FC0C5439F1B9}" dt="2024-09-10T16:11:47.469" v="495" actId="2696"/>
        <pc:sldMkLst>
          <pc:docMk/>
          <pc:sldMk cId="3293991407" sldId="1274"/>
        </pc:sldMkLst>
      </pc:sldChg>
      <pc:sldChg chg="del">
        <pc:chgData name="Jee, Kangkook" userId="52832784-bd9f-4cfd-947b-6cb8258050c1" providerId="ADAL" clId="{30694084-861A-484F-AB95-FC0C5439F1B9}" dt="2024-08-22T17:01:54.061" v="16" actId="2696"/>
        <pc:sldMkLst>
          <pc:docMk/>
          <pc:sldMk cId="2700372924" sldId="1275"/>
        </pc:sldMkLst>
      </pc:sldChg>
      <pc:sldChg chg="del mod modShow">
        <pc:chgData name="Jee, Kangkook" userId="52832784-bd9f-4cfd-947b-6cb8258050c1" providerId="ADAL" clId="{30694084-861A-484F-AB95-FC0C5439F1B9}" dt="2024-08-22T17:01:54.058" v="15" actId="2696"/>
        <pc:sldMkLst>
          <pc:docMk/>
          <pc:sldMk cId="2041371597" sldId="1276"/>
        </pc:sldMkLst>
      </pc:sldChg>
      <pc:sldChg chg="ord">
        <pc:chgData name="Jee, Kangkook" userId="52832784-bd9f-4cfd-947b-6cb8258050c1" providerId="ADAL" clId="{30694084-861A-484F-AB95-FC0C5439F1B9}" dt="2024-08-29T16:33:38.742" v="464" actId="20578"/>
        <pc:sldMkLst>
          <pc:docMk/>
          <pc:sldMk cId="1382324043" sldId="1287"/>
        </pc:sldMkLst>
      </pc:sldChg>
      <pc:sldChg chg="ord">
        <pc:chgData name="Jee, Kangkook" userId="52832784-bd9f-4cfd-947b-6cb8258050c1" providerId="ADAL" clId="{30694084-861A-484F-AB95-FC0C5439F1B9}" dt="2024-08-29T16:33:37.015" v="463" actId="20578"/>
        <pc:sldMkLst>
          <pc:docMk/>
          <pc:sldMk cId="2669808658" sldId="1288"/>
        </pc:sldMkLst>
      </pc:sldChg>
      <pc:sldChg chg="add">
        <pc:chgData name="Jee, Kangkook" userId="52832784-bd9f-4cfd-947b-6cb8258050c1" providerId="ADAL" clId="{30694084-861A-484F-AB95-FC0C5439F1B9}" dt="2024-08-22T16:57:41.164" v="1"/>
        <pc:sldMkLst>
          <pc:docMk/>
          <pc:sldMk cId="3612971897" sldId="1494"/>
        </pc:sldMkLst>
      </pc:sldChg>
      <pc:sldChg chg="add">
        <pc:chgData name="Jee, Kangkook" userId="52832784-bd9f-4cfd-947b-6cb8258050c1" providerId="ADAL" clId="{30694084-861A-484F-AB95-FC0C5439F1B9}" dt="2024-08-22T16:57:41.164" v="1"/>
        <pc:sldMkLst>
          <pc:docMk/>
          <pc:sldMk cId="253232955" sldId="1495"/>
        </pc:sldMkLst>
      </pc:sldChg>
      <pc:sldChg chg="addSp delSp modSp add mod">
        <pc:chgData name="Jee, Kangkook" userId="52832784-bd9f-4cfd-947b-6cb8258050c1" providerId="ADAL" clId="{30694084-861A-484F-AB95-FC0C5439F1B9}" dt="2024-08-29T17:11:03.126" v="493" actId="14100"/>
        <pc:sldMkLst>
          <pc:docMk/>
          <pc:sldMk cId="3559221624" sldId="1512"/>
        </pc:sldMkLst>
      </pc:sldChg>
      <pc:sldChg chg="add">
        <pc:chgData name="Jee, Kangkook" userId="52832784-bd9f-4cfd-947b-6cb8258050c1" providerId="ADAL" clId="{30694084-861A-484F-AB95-FC0C5439F1B9}" dt="2024-08-22T16:57:41.164" v="1"/>
        <pc:sldMkLst>
          <pc:docMk/>
          <pc:sldMk cId="4207844633" sldId="1513"/>
        </pc:sldMkLst>
      </pc:sldChg>
      <pc:sldChg chg="add">
        <pc:chgData name="Jee, Kangkook" userId="52832784-bd9f-4cfd-947b-6cb8258050c1" providerId="ADAL" clId="{30694084-861A-484F-AB95-FC0C5439F1B9}" dt="2024-08-22T17:01:35.928" v="8"/>
        <pc:sldMkLst>
          <pc:docMk/>
          <pc:sldMk cId="2020224232" sldId="1514"/>
        </pc:sldMkLst>
      </pc:sldChg>
      <pc:sldChg chg="add del">
        <pc:chgData name="Jee, Kangkook" userId="52832784-bd9f-4cfd-947b-6cb8258050c1" providerId="ADAL" clId="{30694084-861A-484F-AB95-FC0C5439F1B9}" dt="2024-08-22T17:01:34.267" v="7"/>
        <pc:sldMkLst>
          <pc:docMk/>
          <pc:sldMk cId="3869875241" sldId="1514"/>
        </pc:sldMkLst>
      </pc:sldChg>
      <pc:sldChg chg="add">
        <pc:chgData name="Jee, Kangkook" userId="52832784-bd9f-4cfd-947b-6cb8258050c1" providerId="ADAL" clId="{30694084-861A-484F-AB95-FC0C5439F1B9}" dt="2024-08-22T17:01:35.928" v="8"/>
        <pc:sldMkLst>
          <pc:docMk/>
          <pc:sldMk cId="1034373787" sldId="1515"/>
        </pc:sldMkLst>
      </pc:sldChg>
      <pc:sldChg chg="add del">
        <pc:chgData name="Jee, Kangkook" userId="52832784-bd9f-4cfd-947b-6cb8258050c1" providerId="ADAL" clId="{30694084-861A-484F-AB95-FC0C5439F1B9}" dt="2024-08-22T17:01:34.267" v="7"/>
        <pc:sldMkLst>
          <pc:docMk/>
          <pc:sldMk cId="2492620628" sldId="1515"/>
        </pc:sldMkLst>
      </pc:sldChg>
      <pc:sldChg chg="modSp add del mod">
        <pc:chgData name="Jee, Kangkook" userId="52832784-bd9f-4cfd-947b-6cb8258050c1" providerId="ADAL" clId="{30694084-861A-484F-AB95-FC0C5439F1B9}" dt="2024-08-22T17:01:34.267" v="7"/>
        <pc:sldMkLst>
          <pc:docMk/>
          <pc:sldMk cId="1930538069" sldId="1516"/>
        </pc:sldMkLst>
      </pc:sldChg>
      <pc:sldChg chg="delSp modSp add mod">
        <pc:chgData name="Jee, Kangkook" userId="52832784-bd9f-4cfd-947b-6cb8258050c1" providerId="ADAL" clId="{30694084-861A-484F-AB95-FC0C5439F1B9}" dt="2024-08-29T16:06:30.846" v="438" actId="478"/>
        <pc:sldMkLst>
          <pc:docMk/>
          <pc:sldMk cId="4258510248" sldId="1516"/>
        </pc:sldMkLst>
      </pc:sldChg>
      <pc:sldChg chg="modSp add del mod">
        <pc:chgData name="Jee, Kangkook" userId="52832784-bd9f-4cfd-947b-6cb8258050c1" providerId="ADAL" clId="{30694084-861A-484F-AB95-FC0C5439F1B9}" dt="2024-08-22T17:01:34.267" v="7"/>
        <pc:sldMkLst>
          <pc:docMk/>
          <pc:sldMk cId="1715150457" sldId="1517"/>
        </pc:sldMkLst>
      </pc:sldChg>
      <pc:sldChg chg="modSp add mod">
        <pc:chgData name="Jee, Kangkook" userId="52832784-bd9f-4cfd-947b-6cb8258050c1" providerId="ADAL" clId="{30694084-861A-484F-AB95-FC0C5439F1B9}" dt="2024-08-22T17:01:35.997" v="10" actId="27636"/>
        <pc:sldMkLst>
          <pc:docMk/>
          <pc:sldMk cId="2527357053" sldId="1517"/>
        </pc:sldMkLst>
      </pc:sldChg>
      <pc:sldChg chg="add">
        <pc:chgData name="Jee, Kangkook" userId="52832784-bd9f-4cfd-947b-6cb8258050c1" providerId="ADAL" clId="{30694084-861A-484F-AB95-FC0C5439F1B9}" dt="2024-08-22T17:01:46.696" v="13"/>
        <pc:sldMkLst>
          <pc:docMk/>
          <pc:sldMk cId="2656288948" sldId="1518"/>
        </pc:sldMkLst>
      </pc:sldChg>
      <pc:sldChg chg="addSp modSp new mod">
        <pc:chgData name="Jee, Kangkook" userId="52832784-bd9f-4cfd-947b-6cb8258050c1" providerId="ADAL" clId="{30694084-861A-484F-AB95-FC0C5439F1B9}" dt="2024-08-27T14:33:10.008" v="436" actId="15"/>
        <pc:sldMkLst>
          <pc:docMk/>
          <pc:sldMk cId="3731824914" sldId="1519"/>
        </pc:sldMkLst>
      </pc:sldChg>
      <pc:sldChg chg="add del">
        <pc:chgData name="Jee, Kangkook" userId="52832784-bd9f-4cfd-947b-6cb8258050c1" providerId="ADAL" clId="{30694084-861A-484F-AB95-FC0C5439F1B9}" dt="2024-08-29T16:08:36.704" v="451"/>
        <pc:sldMkLst>
          <pc:docMk/>
          <pc:sldMk cId="1200167674" sldId="1520"/>
        </pc:sldMkLst>
      </pc:sldChg>
      <pc:sldChg chg="modSp add del modNotes">
        <pc:chgData name="Jee, Kangkook" userId="52832784-bd9f-4cfd-947b-6cb8258050c1" providerId="ADAL" clId="{30694084-861A-484F-AB95-FC0C5439F1B9}" dt="2024-08-22T17:23:39.691" v="94" actId="2696"/>
        <pc:sldMkLst>
          <pc:docMk/>
          <pc:sldMk cId="1637898773" sldId="1520"/>
        </pc:sldMkLst>
      </pc:sldChg>
      <pc:sldChg chg="add del">
        <pc:chgData name="Jee, Kangkook" userId="52832784-bd9f-4cfd-947b-6cb8258050c1" providerId="ADAL" clId="{30694084-861A-484F-AB95-FC0C5439F1B9}" dt="2024-08-29T16:08:47.169" v="453"/>
        <pc:sldMkLst>
          <pc:docMk/>
          <pc:sldMk cId="3929960294" sldId="1520"/>
        </pc:sldMkLst>
      </pc:sldChg>
      <pc:sldChg chg="add">
        <pc:chgData name="Jee, Kangkook" userId="52832784-bd9f-4cfd-947b-6cb8258050c1" providerId="ADAL" clId="{30694084-861A-484F-AB95-FC0C5439F1B9}" dt="2024-09-10T16:11:45.282" v="494"/>
        <pc:sldMkLst>
          <pc:docMk/>
          <pc:sldMk cId="1867744534" sldId="1557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650368820" sldId="1590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335247499" sldId="1591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2457305745" sldId="1592"/>
        </pc:sldMkLst>
      </pc:sldChg>
      <pc:sldChg chg="add del">
        <pc:chgData name="Jee, Kangkook" userId="52832784-bd9f-4cfd-947b-6cb8258050c1" providerId="ADAL" clId="{30694084-861A-484F-AB95-FC0C5439F1B9}" dt="2024-08-29T16:36:23.720" v="479"/>
        <pc:sldMkLst>
          <pc:docMk/>
          <pc:sldMk cId="3420208526" sldId="1593"/>
        </pc:sldMkLst>
      </pc:sldChg>
      <pc:sldChg chg="modSp add mod">
        <pc:chgData name="Jee, Kangkook" userId="52832784-bd9f-4cfd-947b-6cb8258050c1" providerId="ADAL" clId="{30694084-861A-484F-AB95-FC0C5439F1B9}" dt="2024-08-29T17:09:50.809" v="486" actId="404"/>
        <pc:sldMkLst>
          <pc:docMk/>
          <pc:sldMk cId="3839400496" sldId="1602"/>
        </pc:sldMkLst>
      </pc:sldChg>
      <pc:sldChg chg="new del ord">
        <pc:chgData name="Jee, Kangkook" userId="52832784-bd9f-4cfd-947b-6cb8258050c1" providerId="ADAL" clId="{30694084-861A-484F-AB95-FC0C5439F1B9}" dt="2024-08-29T16:36:26.807" v="480" actId="2696"/>
        <pc:sldMkLst>
          <pc:docMk/>
          <pc:sldMk cId="3301695716" sldId="1603"/>
        </pc:sldMkLst>
      </pc:sldChg>
    </pc:docChg>
  </pc:docChgLst>
  <pc:docChgLst>
    <pc:chgData name="Jee, Kangkook" userId="52832784-bd9f-4cfd-947b-6cb8258050c1" providerId="ADAL" clId="{127BACD6-7174-234B-9806-699B93C306A0}"/>
    <pc:docChg chg="modSld">
      <pc:chgData name="Jee, Kangkook" userId="52832784-bd9f-4cfd-947b-6cb8258050c1" providerId="ADAL" clId="{127BACD6-7174-234B-9806-699B93C306A0}" dt="2025-01-23T22:58:51.483" v="0" actId="729"/>
      <pc:docMkLst>
        <pc:docMk/>
      </pc:docMkLst>
      <pc:sldChg chg="mod modShow">
        <pc:chgData name="Jee, Kangkook" userId="52832784-bd9f-4cfd-947b-6cb8258050c1" providerId="ADAL" clId="{127BACD6-7174-234B-9806-699B93C306A0}" dt="2025-01-23T22:58:51.483" v="0" actId="729"/>
        <pc:sldMkLst>
          <pc:docMk/>
          <pc:sldMk cId="600380361" sldId="458"/>
        </pc:sldMkLst>
      </pc:sldChg>
    </pc:docChg>
  </pc:docChgLst>
  <pc:docChgLst>
    <pc:chgData name="Jee, Kangkook" userId="52832784-bd9f-4cfd-947b-6cb8258050c1" providerId="ADAL" clId="{B5F13EF5-8650-40B0-94B1-7BD1758CF589}"/>
    <pc:docChg chg="modSld">
      <pc:chgData name="Jee, Kangkook" userId="52832784-bd9f-4cfd-947b-6cb8258050c1" providerId="ADAL" clId="{B5F13EF5-8650-40B0-94B1-7BD1758CF589}" dt="2024-09-10T18:58:34.962" v="9" actId="20577"/>
      <pc:docMkLst>
        <pc:docMk/>
      </pc:docMkLst>
      <pc:sldChg chg="addSp">
        <pc:chgData name="Jee, Kangkook" userId="52832784-bd9f-4cfd-947b-6cb8258050c1" providerId="ADAL" clId="{B5F13EF5-8650-40B0-94B1-7BD1758CF589}" dt="2024-08-28T01:43:09.813" v="5"/>
        <pc:sldMkLst>
          <pc:docMk/>
          <pc:sldMk cId="3073052723" sldId="343"/>
        </pc:sldMkLst>
      </pc:sldChg>
      <pc:sldChg chg="modSp">
        <pc:chgData name="Jee, Kangkook" userId="52832784-bd9f-4cfd-947b-6cb8258050c1" providerId="ADAL" clId="{B5F13EF5-8650-40B0-94B1-7BD1758CF589}" dt="2024-09-10T18:58:34.962" v="9" actId="20577"/>
        <pc:sldMkLst>
          <pc:docMk/>
          <pc:sldMk cId="3280240546" sldId="412"/>
        </pc:sldMkLst>
      </pc:sldChg>
      <pc:sldChg chg="modSp mod">
        <pc:chgData name="Jee, Kangkook" userId="52832784-bd9f-4cfd-947b-6cb8258050c1" providerId="ADAL" clId="{B5F13EF5-8650-40B0-94B1-7BD1758CF589}" dt="2024-09-03T18:30:22.076" v="7" actId="20577"/>
        <pc:sldMkLst>
          <pc:docMk/>
          <pc:sldMk cId="4121644212" sldId="477"/>
        </pc:sldMkLst>
      </pc:sldChg>
      <pc:sldChg chg="addSp">
        <pc:chgData name="Jee, Kangkook" userId="52832784-bd9f-4cfd-947b-6cb8258050c1" providerId="ADAL" clId="{B5F13EF5-8650-40B0-94B1-7BD1758CF589}" dt="2024-08-28T01:43:09.813" v="5"/>
        <pc:sldMkLst>
          <pc:docMk/>
          <pc:sldMk cId="2681265618" sldId="601"/>
        </pc:sldMkLst>
      </pc:sldChg>
      <pc:sldChg chg="modSp mod">
        <pc:chgData name="Jee, Kangkook" userId="52832784-bd9f-4cfd-947b-6cb8258050c1" providerId="ADAL" clId="{B5F13EF5-8650-40B0-94B1-7BD1758CF589}" dt="2024-08-22T17:44:47.729" v="4" actId="20577"/>
        <pc:sldMkLst>
          <pc:docMk/>
          <pc:sldMk cId="3612971897" sldId="1494"/>
        </pc:sldMkLst>
      </pc:sldChg>
      <pc:sldChg chg="addSp">
        <pc:chgData name="Jee, Kangkook" userId="52832784-bd9f-4cfd-947b-6cb8258050c1" providerId="ADAL" clId="{B5F13EF5-8650-40B0-94B1-7BD1758CF589}" dt="2024-08-28T01:43:09.813" v="5"/>
        <pc:sldMkLst>
          <pc:docMk/>
          <pc:sldMk cId="4258510248" sldId="151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4:44.3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27698 1535 27647 0,'-15'0'2448'0,"-3"0"-1952"0,3 0-496 0,6 0 0 0,2 0 0 0,-8 0-128 0,-11 0-16 0,-19 0 0 0,-14 6 1712 0,-17 3 352 0,-3 6 64 0,-4 9 0 0,5 7-1024 0,2 12-224 0,6 12-32 16,5 8-16-16,6 0-480 0,4 2-80 0,-6 11-128 0,-8 0 176 0,-10 9-176 0,-16 13 0 0,-12 13 144 0,6 11-144 0,6 5 0 0,16-10 144 0,7-12-144 0,-2 17 0 0,-6 17 0 0,-7 13 0 0,-2 3 0 0,8-22 0 0,11-25 0 0,0 12 0 0,3 33 0 0,4 8 0 15,8 10 0-15,-1 4 0 0,6 14 0 0,-2 0 0 0,12-43 0 16,-5 26 0-16,-4 28 0 0,-3 1 0 16,4-12 0-16,9-19 0 0,7-13 0 0,7 4 0 0,6 8 0 15,4-33 0-15,6-26 0 0,0 15 0 0,5 36 0 0,-2 8 0 16,3-8 0-16,1-6 0 0,0-3 0 0,2 9 0 15,2 9-128-15,3-13 128 0,-5-24 0 0,6 17 0 16,0 29 0-16,1-12 0 0,4-12 0 0,2 6 0 16,2 15 128-16,3-6-128 0,6-7 0 0,0-21 0 15,4-12 0-15,5 7 0 0,4 14 0 0,-1-19 128 16,-3-20 0-16,2 1-128 0,4 2 208 0,-2 5-64 16,2 10-16-16,-2-12 0 0,-4-14-128 0,0-8 160 15,4-5-160-15,4 7 160 0,1 5-160 0,8 6 128 0,2 2-128 16,7-15 128-16,10-10-128 0,-1-3 0 15,8 2 0-15,-6 7 128 0,-5 3-128 0,-8 5 0 0,-1-2 0 16,-3-17 0-16,-5-14 0 0,13-5 0 0,10 0 128 16,8 2-128-16,12 5 0 0,-6 7 0 0,-6 3 0 15,-7 1 0-15,-1-5 0 0,-10-4 0 0,1-10 0 16,3-9 0-16,-4-4 0 0,21-6 0 0,12 3 0 16,0-1 0-16,-3 4 128 0,-6 0-128 0,-9 2 0 15,-1-2 128-15,5-3-128 0,5-3 0 0,19 1 144 16,-3-8-144-16,3-6 0 0,-10-8 128 0,-11-3-128 15,-1-5 0-15,-6-3 0 0,9-5-208 0,14-5 16 16,11-5 16-16,2-5 304 0,-8-8 64 0,-17-6 16 16,-8-4 0-16,1-3-336 0,5-12-80 0,18-7-16 0,3-2 0 15,3 2 224-15,-11 0 0 0,-13 4 0 0,-9-2 0 16,-6 4 320-16,11-6 64 0,14-2 16 0,10-13 0 16,6-7-400-16,-9-13-256 0,-10-15 48 0,-10 6 0 15,-18 5 400-15,18-5 96 0,14-6 16 0,11-17 0 16,6-9-304-16,-13-5 128 0,-10-6-128 0,-10 10 0 0,-10 21 144 15,2-7-144-15,13-14 0 0,4-14 144 0,11-7-144 0,-10 13 0 16,-5 15 0-16,-11-17 128 0,-7-22-128 16,-8 11 0-16,-3 15 0 0,5-13 0 0,9-14 0 0,11-12 0 15,4-11 128-15,-3 19-128 0,-8 16 0 0,-12-10 0 16,-6-19 0-16,-8 14 0 0,-5 26 0 16,-6-9 0-16,-4-4 0 0,-4-3 0 0,-1-1 0 0,0 10 0 15,-4 7 0-15,-9-5 0 0,-1-14 0 0,-4 14 0 0,-3 7 0 16,-7 5 0-16,-4-7 0 0,-5 2 0 15,-4 6 0-15,-2 1 0 0,-3 4 0 0,-6-9 0 16,0-13 0-16,-6 2 0 0,4 23 0 0,-5-6 0 0,-4-4 0 16,-4-10 0-16,-4-7 0 0,1 7 0 0,-6 14 0 15,-4 7 0-15,-3 9 0 0,-8-10 128 0,-7-6-128 0,3 8 128 16,10 19-128-16,-4 0 0 0,3 6 0 0,3 0-176 16,-1-6 176-16,-1-7 0 0,0-6 0 0,-1 13 0 15,-6 9 0-15,-8-1 0 0,-14 1 0 0,1-5 0 16,10-4 0-16,8-3 0 0,6-1 0 0,6 11 0 15,10 21 0-15,-10-9 0 0,-8-4 0 0,-13-10 0 16,-16-8 0-16,-1 3-128 0,6-2 128 0,10 15 0 16,10 13 0-16,2 11-160 0,-1 10 160 0,-6 3 0 15,-4 7 0-15,-18 4 0 0,-16-1 0 0,-1 5 0 0,10 1 0 16,-1 7 0-16,6-1 0 0,-4 4-160 0,-3 0 160 0,-7-4-160 16,1 0 160-16,11 4-160 0,8 2 160 0,10 2 0 15,4-1 0-15,-3 3 0 0,1-1 0 0,-7 1 176 16,-4 3-48-16,-1 2 0 0,10 4-128 0,1 0 0 15,9 3-192-15,7 4 192 0,5 2 0 0,-3 6 0 16,-3-3 0-16,-3 5 0 0,-5 5 0 0,5 0 0 16,1 3 0-16,7 1 0 0,9 7 0 0,5-4-272 15,10 8 32-15,7-4 16 16,8 4-1072-16,7-4-224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4:46.5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31367 2541 9215 0,'-19'12'816'0,"4"-5"-656"16,6 4-160-16,4-5 0 0,1-3 4128 0,0-1 800 0,2 0 144 0,-1 4 48 0,-3-1-2304 0,1 1-448 0,-3 1-80 0,3-7-32 0,-1-4-576 0,2-5-112 0,4-6-32 0,0-7 0 0,0-7-944 0,-3-5-192 0,6-6-32 0,-3-3-16 0,0-7-32 0,0 0-16 0,-3-2 0 0,1-5 0 0,-2-6-96 0,-5-7-16 0,-2-13 0 0,-2-8 0 0,-6-9 0 0,1 4 0 0,3 13 0 0,-5-8 0 15,1-7-192-15,1-6 0 0,5-3 0 0,2 0 0 16,5 3 0-16,3 15 0 0,3 21 0 0,1 9 0 16,7 11 0-16,-3 9 0 0,8 6 0 0,-2 8 0 15,2 3 0-15,2 8 0 0,-2 4 0 0,2 5 0 16,0 5 0-16,-2 9-128 0,3 6 128 0,1 9-208 16,3 5 16-16,2 14 0 0,2 12 0 0,0 18 0 15,4 10 0-15,2 4 16 0,-1 2 0 0,7-4 0 16,-3-10-16-16,0-8 0 0,2-6 0 0,11-4 0 15,1-5 48-15,6 4 0 0,12 1 0 0,-2 0 0 0,-2 8-16 16,-6-8 0-16,-7-5 0 0,-11-7 0 0,-1-5 160 16,-9-6-160-16,-5-5 160 0,-1-3-160 0,-6-2 160 15,-2 0 0-15,-4-7-144 0,-4 0 144 0,-5-3 0 0,0-3 0 16,-5 1 0-16,-3-1 0 0,-3 0 0 0,-3 0 0 16,-9 0 0-16,-4-2 0 0,-7 0 0 0,-5 1 0 15,1-1 0-15,-14-7 0 0,-22 5 0 0,-13-7 0 16,-7 0 128-16,-4 0-128 0,7-5 0 0,6 1 0 15,0-2 0-15,9 3 0 0,10-1 176 0,-5-2-48 16,-8 1-128-16,12-1 192 0,14 3 80 0,1-7 16 0,2 3 0 16,6-2 0-16,3 1 32 0,11-1 16 0,6 0 0 15,9-6 0-15,6 6-128 0,9-6-16 0,6 2-16 16,3-5 0-16,11-3-176 0,8-1 0 0,13-6 0 0,11-5 0 16,20-6-192-16,16-9 0 0,7-4-16 0,1-7 0 15,-11 7-16-15,-4 2 0 0,2 4 0 0,8-2 0 16,5 7 32-16,6 2 0 0,1 8 0 0,-6 0 0 15,-7 5 192-15,-7 5 0 0,-10-1-160 0,-12 7 160 16,-6 4 0-16,-12 8 0 0,-5-3 0 0,-10 4 0 16,-8 6 0-16,-7 1 0 0,-7 3 0 0,-6 1 0 15,-11 2 256-15,-2 2 80 0,-2 0 16 0,-9 7 0 16,-11 4 128-16,-8 6 32 0,-6 11 0 0,-12 1 0 16,-10 12-48-16,-8 11 0 0,-16 10 0 0,-10 1 0 15,-4-2-112-15,7-5-32 0,15-5 0 0,-7 5 0 0,-4 9-192 16,-7 3-128-16,-8 8 160 0,-2 11-160 15,2 3-320-15,19-3-144 0,22-9-48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4:58.0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32776 1644 6447 0,'13'11'576'0,"-6"-1"-576"0,0-3 0 0,-7-7 0 0,0 2 1184 0,2 0 128 0,6 3 32 0,1 6 0 0,2 2 1344 0,2 0 288 0,-7-2 48 0,-3-1 16 0,-3-7-208 0,-3-1-32 0,-1-2-16 0,-4-3 0 0,5-3-800 0,-6 0-176 0,-1-5-16 0,1-2-16 0,-2-1-912 0,2-3-176 0,-4-3-48 0,3-4 0 0,-4 0-208 0,-1-10-48 0,-4-1-16 0,1-4 0 0,-4-5-128 0,-4-2-32 0,-7-12 0 16,-4-6 0-16,-4-9-208 0,0-8 144 0,1-8-144 0,4 4 128 15,14 13-128-15,0 9 0 0,5 6 144 0,8 5-144 16,0 4 0-16,5 3 0 0,2 3 0 16,4 5 0-16,2 4 0 0,5-1 0 0,-3 8 0 15,7 10 0-15,-4-1 0 0,6 6 0 0,-1 5 0 16,1 6 0-16,7 6-128 0,4 3 128 0,6 6-128 0,-4 5 128 16,1 3-160-16,-1 4 160 0,5 3-192 0,-3 7 192 0,1-4-192 15,-1 10 192-15,3 1-192 0,4 10 192 16,0 3-160-16,-2 10 160 0,2 5-128 0,0-2 128 15,2 0 0-15,-2-8-128 0,-2-5 128 0,0-13 0 16,-5-3 0-16,7-8-160 0,-4-1 160 0,0-3 0 0,1-8 0 16,-7 1 0-16,-3-4 0 0,-3-1 0 0,-5 0 0 0,-5-3 0 15,-7-1 0-15,-8 2 0 0,-1-6 0 0,-10 3 0 16,-3 0 0-16,-10-2 0 0,-9-1-224 0,-2-3 64 16,-4-5 16-16,-5 1 0 0,2-4-16 0,-6 1 0 15,1-9 0-15,-3 1 0 0,-1-4 160 0,-6-2-128 16,0-3 128-16,-8-3-128 0,-1 1 128 0,-10-2 0 15,5-10 0-15,2 7-128 0,7-3 128 0,10 4 0 16,8 2 0-16,8 3 128 0,10 8 16 0,6-4 16 16,0 2 0-16,5 0 0 0,10 2-160 0,2 0 192 15,7 2-192-15,7-4 192 0,4 0-192 0,11-4 0 0,6-1 0 0,11-8 0 16,9 0 0-16,11-7 0 0,17-2 0 0,9-4 0 16,15 2-144-16,-6 2 144 0,-3 1 0 15,-6 7 0-15,-4-3-144 0,4 4 144 0,4 2 0 0,5 5-144 16,1 5 144-16,-8 3 0 0,-8 3 0 0,-12 6 0 15,-12 2 0-15,-10 0 0 0,-12 8 0 0,-11 1 0 16,-7 2 0-16,-11 6 0 0,-10 5 0 0,-7 2 0 16,-11 9 304-16,-9 8 32 0,-17 13 16 0,-17-1 0 15,-10 6 80-15,-8-1 16 0,-4-1 0 0,-2 0 0 16,2-1-144-16,-10 5-32 0,-1 0 0 0,-13 6 0 16,-11 5-128-16,-2 7-16 0,12 6-128 0,10 2 192 15,19-3-192-15,4-5-160 0,5 3 32 0,-7-5-13232 16,-8 6-2640-16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5:00.9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1351 11111 18431 0,'-13'-5'1632'0,"4"-1"-1312"0,7 4-320 0,2 1 0 0,0-3 1152 0,-4-2 176 16,-5-3 16-16,-6-9 16 0,1-3 624 0,1 3 128 0,2 3 32 0,3 4 0 0,6 5-416 0,2 6-64 0,6 8-32 0,-1 3 0 0,10 7-1008 0,2 3-208 0,-2-3-32 0,3 4-16 0,6 6-112 0,4-4 0 16,1 2-16-16,5 0 0 0,3-2 48 15,5-4 16-15,1 3 0 0,-1-5 0 0,1-1-112 0,-1-1 0 16,-6 3-16-16,-1-10 0 0,-6 0 0 0,-1-3 0 15,0-4 0-15,-4-4 0 0,-6-2 16 16,3-1 0-16,-3-5 0 0,-3-3 0 0,0 2 0 16,-2 2 16-16,-2-4 0 0,2 4 0 0,-4 0-32 0,-4-1-16 15,3 3 0-15,-1-2 0 0,1 0-16 0,-3-4 0 16,-1 3 0-16,1 1 0 0,-1-2-16 0,2 2 0 16,-5-6 0-16,3 0 0 0,2-2 0 0,1-1-128 15,-1-1 192-15,3-1-64 0,-4-4-128 0,8-4 192 0,-1-3-192 16,0-4 192-16,7-6-192 0,-1-3 160 0,1-4-160 15,1-4 160-15,1-7-160 0,1 5 0 0,2-3 0 16,0 5 0-16,4 2 0 0,-4 7 0 0,-2 8 0 0,4-2 0 31,5-2-384-31,2-1-128 0,1 1 0 0,-1 0-12656 0,-2-2-2512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8-27T18:25:02.8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1281 8268 2751 0,'-6'-13'256'0,"-1"2"-256"0,5 4 0 0,2 1 0 0,0 6 1024 0,-5-11 144 0,-3-7 48 0,-1-10 0 0,-2-5 720 0,-4-4 160 0,6 3 16 0,0 7 16 0,1 3 320 0,1 3 64 0,3 5 16 0,4 1 0 0,-4 4-208 0,2 1-32 16,4 3-16-16,-2 3 0 0,4 3-608 0,-4-3-112 16,2 8-16-16,0-4-16 0,3 5-688 0,-5 4-128 15,2 4-16-15,2-3-16 0,-4 4-352 0,4 5-64 16,-4-3 0-16,0 5-16 0,0 3-64 0,0 5-16 0,0 5 0 15,0 6 0-15,0 9 16 0,0 2 0 16,0 10 0-16,1 13 0 0,3-9-32 0,0 7 0 16,1 8 0-16,5 9 0 0,-1-4-144 0,6 9 192 15,-2 8-192-15,1 11 192 0,5 12-192 0,-3-10 0 0,1-17 0 0,2-4 0 16,5-3 0-16,0-2 0 0,-4 1 0 0,2-1 0 16,2 7 0-16,0-9 0 0,-2-7 0 0,3-13 0 15,0-8 192-15,1-15-64 0,-2-3 0 0,-3-2 0 16,1-2 16-16,-2 0 0 0,-1 1 0 0,-1 1 0 15,-5 2 48-15,2 2 0 0,0 1 0 0,-6 2 0 16,2-1-192-16,-2-5 0 0,1 3 0 0,-3-10 128 16,-2-3-128-16,1-1 160 0,0-1-160 0,-3 0 160 15,3 0-160-15,-2-6 160 0,-1-2-160 0,3 2 160 0,-3-1-160 16,-1-1 160-16,2 2-160 0,-4-3 160 16,4-1-32-16,-4-3-128 0,2 4 192 0,-2-5-64 15,0-1-128-15,3-2 192 0,-3 2-192 0,0-7 192 0,0 3-32 0,0-3 0 16,0 1 0-16,0-1 0 0,0-1-32 0,0-1 0 15,0 1 0-15,0-5 0 0,0 4-128 0,2-2 0 16,-2 2 144-16,2-4-144 0,-2 0 0 0,2 0 0 16,-2 0 0-16,0 0 0 0,0 0 0 0,0 0 0 15,0 0 0-15,0 0 0 0,0 0 0 0,0-39 144 16,-2 26-144-16,-2-6 0 0,4-1 176 0,-5-4-176 16,1 2 160-16,-2-2-160 0,-3-6 144 0,2 1-144 15,1 3 128-15,-3-8-128 0,0-8 0 0,-2-4 0 16,-4-10 0-16,-2-9 0 0,-1-9 0 0,-6-7 0 15,-2-8 0-15,-2 4 0 0,-9 9 0 0,-2-9 0 0,-3-11 0 16,-1-21-176-16,3-16-48 0,6 0-16 0,10 11 0 16,4 20 0-16,3 15 48 0,2-7 0 0,4-13 0 0,-2-8 0 15,2 0 192-15,2 12 0 0,0 21-160 0,1 5 160 16,3 4 0-16,-1 1 0 0,-1 2 0 0,1-6 0 16,1 0 0-16,-4 1 0 0,3 1 0 0,-1 12 0 15,1 18 0-15,1-4 0 0,-5-2 0 0,5 2 0 16,-4-4 0-16,-1 0 0 0,3 6 0 0,-1 5 0 15,1 4 0-15,2 4 0 0,-1 5 0 0,2 4 0 16,1 6 128-16,1 3-128 0,2 6 128 0,-4 0-128 16,4 9 176-16,-2 0-48 0,2 1-128 0,2 7 192 15,2 1-192-15,-2 6 128 0,5 3-128 0,-1 3 0 16,-1 3 0-16,2 3 0 0,3 3 0 0,1 11 0 16,2 3 0-16,-2 10 0 0,2-6-160 0,-4 11 160 15,6 19 0-15,3 16-128 0,1 25 128 0,-4-10 0 16,-1-24 0-16,-1 15-128 0,6 12 128 0,1 18 0 0,1 14-128 15,1-1 128-15,-2-10-128 0,2-17 128 16,-1-14-192-16,1-11 64 0,-4-4 0 0,1 0 0 0,-3 3 128 0,1-5 0 16,2-1-144-16,-5-18 144 0,1-10 0 0,-6-14 0 15,1-7 0-15,-1-1 0 0,-4-1 0 0,5 0 0 16,-1-1 0-16,-4 1 0 0,1-5 0 0,1 1 0 16,-1-1 0-16,-2-4 128 0,1 0-288 0,-1-2-64 15,1-1-16-15,-1 1 0 16,2-5-544-16,3-1-112 0,-4 1-32 0,8 1-18208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1T21:34:03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31905 5706 24575,'1'34'0,"0"1"0,0-1 0,0 0 0,0 0 0,-1 1 0,1-1 0,0 3 0,0 3 0,0 2 0,-1-3 0,1-3 0,-1-5 0,0-9-3277,-2 3 1638,1 9 1,0-6-1639,1-21 898,0-1 3519,0 0-1140,0 0 0,0 0 0,0 0 0,0 0 0,0 0 0,0 0 0,0 0-1039,0 16 0,0 11 0,0-6 1039,0-2 82,0 2 0,0 5 0,0-10-82,0-14 2093,0-2-2093,0 12 0,0-10-663,0 8 663,0-10 0,0 0 2991,0 0-2991,0 0 0,0 0 0,0 0 0,2 0 0,-2 3 0,1-2 3217,-1 1-3217,0-2 0,0 10 0,0-5-820,0 11 1,0 11 0,0 2 0,0-8-600,0 10 782,0-2 1,0 7-1,0-11 637,0-15-400,0-6 400,-1 10 0,0-11 0,0 5 0,1 2 0,-2 0 0,0 19-1835,0-16 1835,1 8 0,-1-6 142,2-10-142,-2 10 797,2-14-797,-2 3 457,2 0-457,-2 1 0,1 15 0,1 13 0,1 2 0,-1-6 0,1-6 0,1 0 0,-1 3 0,0 7 0,0 2 0,1-3 0,0-10 1628,3 6-1628,0-3 0,0 4 0,0-4 0,-1-11 0,-1 0 0,0 5 0,1 5 0,0 1 0,0-2 0,0 1 0,0-1 0,0 1-266,0 1 1,-1 1 0,1 0 0,-1-3 265,1-3 0,0-2 0,0 2 0,-1 9 0,1 3 0,-1-1 0,-1-8-377,1 1 377,-1 4 0,1 8 0,-1-11 0,-2-16 0,2 14 0,0 8 1092,-1-11 0,0 1 0,0 5-1069,0-2 0,1 4 0,1 2 0,-1 2 0,0-2 1,0-3 343,0 1 1,-1-2-1,0 0 1,1 4-368,0 0 0,0 5 0,1 1 0,-1-1 0,0-5 0,0-8 1328,-1-5 0,0-2-1328,0 5 0,0 4 0,-1-11 0,0-13 0,0 4 1003,0-7-1003,0 1-451,0 1 451,0-2 403,0 3-403,0-2 3276,0 8-3150,0-3 909,-12 1-1035,8-6 156,-14-2 0,15-2 0,-2 0 1</inkml:trace>
  <inkml:trace contextRef="#ctx0" brushRef="#br0" timeOffset="407">31833 9323 24575,'17'26'0,"1"-1"0,0 0 0,-1 0 0,4 4 0,-1-2-1639,0 3 1,-4-10-1639,-12-18 0,0 4 3609,0-4-332,0 2 1852,-1-1-1852,16 7 0,-6-5 0,8 4 0,-10-7 0,-5-1 0,28-6 0,-18 0-3277,19-3 2404,-28 2 873,-3 3 3276,1-1-2980,-2 2-296,1-2 824,-2 2-824,2-2 0,-2 2-388,3-2 388,-2 2 0,0-1 0,0 0 0,0 0 0,-2 0 0,3 1 3276,-3-1-581,3 2-2695,3-8 0,-3 4-1639,14-17 1,1-3-524,-9 12 2162,7-11 0,-1 1-740,-13 16 0,0 0 0,-2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AD947-1D3D-3D4B-8B5D-780C1A67A84D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268A2-836A-CD49-BDA1-ECECB6C62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5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Did-Bill-Gates-really-say-that-640KB-memory-is-enough-for-everyone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cd/E19120-01/open.solaris/817-5477/ennby/index.html#:~:text=An%20x86%20instruction%20can%20have,%2C%20source-%3Edestination).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iit.edu/~cs561/cs350/addressing/addsclm.html#:~:text=Similar%20to%20index%20mode%2C%20except,base%20register%20plus%20the%20constant.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deid.com/wiki/X86-assembly/Instructions/lea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86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2265128" y="726094"/>
            <a:ext cx="2772245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73184" y="4554201"/>
            <a:ext cx="5356133" cy="431494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…</a:t>
            </a:r>
          </a:p>
          <a:p>
            <a:r>
              <a:rPr lang="en-US"/>
              <a:t>Large heap in the high addresses (</a:t>
            </a:r>
            <a:r>
              <a:rPr lang="en-US" err="1"/>
              <a:t>mmap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112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B9106-28DF-44D8-A3AF-43B712FBE4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3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6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268A2-836A-CD49-BDA1-ECECB6C623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01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iq.opengenus.org</a:t>
            </a:r>
            <a:r>
              <a:rPr lang="en-US"/>
              <a:t>/general-introduction-to-</a:t>
            </a:r>
            <a:r>
              <a:rPr lang="en-US" err="1"/>
              <a:t>turing</a:t>
            </a:r>
            <a:r>
              <a:rPr lang="en-US"/>
              <a:t>-machine/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0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How to </a:t>
            </a:r>
            <a:r>
              <a:rPr lang="en-US" i="1"/>
              <a:t>efficiently</a:t>
            </a:r>
            <a:r>
              <a:rPr lang="en-US"/>
              <a:t> address larger memory space (than addressable bits) was a big challenge </a:t>
            </a:r>
            <a:r>
              <a:rPr lang="en-US">
                <a:sym typeface="Wingdings" pitchFamily="2" charset="2"/>
              </a:rPr>
              <a:t> that is why we still see somewhat strange way of construct memory address along with now obsolete segment registers.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ym typeface="Wingdings" pitchFamily="2" charset="2"/>
              </a:rPr>
              <a:t>Memory addressing used to be a big source of performance degradation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https://www.quora.com/Did-Bill-Gates-really-say-that-640KB-memory-is-enough-for-everyone</a:t>
            </a:r>
            <a:endParaRPr lang="en-US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59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2EE67-2213-7C8F-99D7-298766BC6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4D76A1-D7D2-D993-F583-92CC9DB3A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97B4-386C-B447-E618-FE896B175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https://docs.oracle.com/cd/E19120-01/open.solaris/817-5477/ennby/index.html#:~:text=An%20x86%20instruction%20can%20have,%2C%20source-%3Edestination).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BCB12-D60E-BE78-0444-FFDBD7F38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31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Replace figure and take XMM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64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Replace figure and take XMM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01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eip</a:t>
            </a:r>
            <a:r>
              <a:rPr lang="en-US"/>
              <a:t>, </a:t>
            </a:r>
            <a:r>
              <a:rPr lang="en-US" err="1"/>
              <a:t>ip</a:t>
            </a:r>
            <a:r>
              <a:rPr lang="en-US"/>
              <a:t> are software invisible (hidden)</a:t>
            </a:r>
          </a:p>
          <a:p>
            <a:r>
              <a:rPr lang="en-US"/>
              <a:t>rip is exposed …(</a:t>
            </a:r>
            <a:r>
              <a:rPr lang="en-US" err="1"/>
              <a:t>readdressible</a:t>
            </a:r>
            <a:r>
              <a:rPr lang="en-US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82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91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http://www.cs.iit.edu/~cs561/cs350/addressing/addsclm.html#:~:text=Similar%20to%20index%20mode%2C%20except,base%20register%20plus%20the%20constant.</a:t>
            </a:r>
            <a:endParaRPr lang="en-US"/>
          </a:p>
          <a:p>
            <a:endParaRPr lang="en-US"/>
          </a:p>
          <a:p>
            <a:r>
              <a:rPr lang="en-US"/>
              <a:t>Some animation?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60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80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https://www.aldeid.com/wiki/X86-assembly/Instructions/lea</a:t>
            </a:r>
            <a:endParaRPr lang="en-US"/>
          </a:p>
          <a:p>
            <a:endParaRPr lang="en-US"/>
          </a:p>
          <a:p>
            <a:r>
              <a:rPr lang="en-US"/>
              <a:t>0x7C81776F + 0x8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62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69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43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We may animate this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17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 </a:t>
            </a:r>
            <a:r>
              <a:rPr lang="en-US">
                <a:sym typeface="Wingdings" pitchFamily="2" charset="2"/>
              </a:rPr>
              <a:t> byte</a:t>
            </a:r>
            <a:endParaRPr lang="en-US"/>
          </a:p>
          <a:p>
            <a:r>
              <a:rPr lang="en-US"/>
              <a:t>l </a:t>
            </a:r>
            <a:r>
              <a:rPr lang="en-US">
                <a:sym typeface="Wingdings" pitchFamily="2" charset="2"/>
              </a:rPr>
              <a:t> long (32-bits, 4 bytes)</a:t>
            </a: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-&gt; quadword (64-bits) 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-&gt; word (16-bits, 2 bytes)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149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 </a:t>
            </a:r>
            <a:r>
              <a:rPr lang="en-US">
                <a:sym typeface="Wingdings" pitchFamily="2" charset="2"/>
              </a:rPr>
              <a:t> long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5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71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0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TODO: IDA </a:t>
            </a:r>
            <a:r>
              <a:rPr lang="en-US" err="1"/>
              <a:t>pro,GDB</a:t>
            </a:r>
            <a:r>
              <a:rPr lang="en-US"/>
              <a:t>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81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maybe a redundant, or distraction…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25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33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43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814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44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an important slide …</a:t>
            </a:r>
          </a:p>
          <a:p>
            <a:endParaRPr lang="en-US"/>
          </a:p>
          <a:p>
            <a:r>
              <a:rPr lang="en-US" err="1"/>
              <a:t>popa</a:t>
            </a:r>
            <a:r>
              <a:rPr lang="en-US"/>
              <a:t>, </a:t>
            </a:r>
            <a:r>
              <a:rPr lang="en-US" err="1"/>
              <a:t>pusha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0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762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Only special instruction can update %</a:t>
            </a:r>
            <a:r>
              <a:rPr lang="en-US" err="1"/>
              <a:t>eip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39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969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414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49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974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74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748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2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4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KJEE: brief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45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8E6B6-B72D-A840-AC94-EEBC286167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00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Maybe</a:t>
            </a:r>
            <a:r>
              <a:rPr lang="en-US" baseline="0"/>
              <a:t> want to work through as </a:t>
            </a:r>
          </a:p>
          <a:p>
            <a:r>
              <a:rPr lang="en-US"/>
              <a:t>https://blog.k3170makan.com/2018/09/introduction-to-elf-format-elf-</a:t>
            </a:r>
            <a:r>
              <a:rPr lang="en-US" err="1"/>
              <a:t>header.html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B9106-28DF-44D8-A3AF-43B712FBE4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3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DD43-33B5-E528-8CDE-0C16502A8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A5AE4-7222-D428-6138-64AC27FE2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29E0D-E3BD-8C9F-EBBF-C3403427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B64A-FB30-375D-9F4E-37789641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EC7F4-DD91-0C29-936C-B6554795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1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24BB-3D45-8C9E-3C46-95D68A88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92EAE-B134-BD1C-0476-9EC7FDAFB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D69CF-8CB7-5E17-EBFD-BAEA95C3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064D-F42D-25C6-F9D6-A43AC04CC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9AD02-B225-789E-26D1-CD54F4D5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0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EC69FD-280D-ED5F-895F-3212DBDAC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049DBA-086A-B073-8C11-36683657E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241D7-21E8-25EF-B2DD-E527BD86A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B7055-9C74-0346-A8FF-3CB3E8B9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F5C16-0F1C-7CA8-2C2F-11B16EAD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8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7C7C-1B99-7A3C-AC28-7C6EDDE9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80764-CC3E-14B8-39E9-BD7BE7A44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1A136-8549-925E-D9C0-CBC992B5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FEDD2-4CA1-00BE-46B8-8A0AAF06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FB3F5-10AA-C609-76E1-081B67C4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BBE5-474E-3516-C010-226FFB99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E5764-FE21-1852-8BD3-5B40456A3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102A3-6441-199C-11B8-3ECC53B8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FCD9F-1D5E-06CB-BBD5-331D5B64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33D0E-3429-E576-3B1A-7B2D49A5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96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D2B5-4D22-E888-1A30-6C64294A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8F2A2-5328-364D-B1E4-9D7786F5C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FD72D-3670-D3A5-1D24-715A8A577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83897-1596-2CAB-C499-007F0AB9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82EB1-893D-550B-F5F2-75A86128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B095A-928A-BC59-C061-D0EB6493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8B0E-648A-2616-6912-2D64D8F7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F48A7-06E6-92A9-178F-1E31FC85E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002C0-D38A-77E8-467D-E98ADF55D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65C71-A84E-5A9A-82C7-609981F3B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F0F7BF-E378-5466-0C03-90F326C0E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0BACA0-3261-72A5-9AB7-B30EF939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97AF42-F7B3-FD1A-7891-4EC22F28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93C778-3C30-BB43-724C-D32638EE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1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CF89-3EB6-0E96-ADE2-73714DB8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E2B19-B42F-7353-32C3-4EFB5771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554AF7-D6A0-1C1E-6670-A06B7849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0AC35-B356-76A6-F2EA-FE393CD8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0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27DBB-9FDF-92AD-F577-CCDC4BF1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E84D5-72F6-1B4A-6300-AC13A50E5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DB246-02FB-A0FE-A556-AAF3E0E2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7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69BE-9A3F-03DA-2F79-EED46393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E6618-D94E-96F3-3327-772194D03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F9F60-8C74-587D-016E-A1D82EEBE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625D4-5CE2-392D-98DE-5F453416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A4E04-5E30-5CA5-E3F8-6057A1E5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FED0E-2C3C-2DE6-2F0E-39E8A0FB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2B7F-15AC-4D5D-1876-8E1C6D9B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0859F7-DB6A-9035-4877-2549D9D2B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5F6CA-65C5-4B22-2884-6CD6F6A7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FCB2A-747A-A529-22E6-4CEEBA3B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A5E62-5668-7BDC-EBD7-2688AEC5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5AA88-78B2-1612-6216-322DC42B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9F1561-4E47-035E-320D-B5DA601F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0E4CF-DB16-BFC2-E783-441C235A8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758B3-A4DB-CF2A-A369-99518D16D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9C144F-82C8-4B44-A1EE-C84F16E657E3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A9C91-8914-5F85-93C5-CA00F79FD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213FC-B9F9-4912-CB6D-E3C060048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7D0B0D-C8BE-1646-8719-2C2ECBFA8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7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mazon.com/Practical-Binary-Analysis-Instrumentation-Disassembly/dp/1593279124/ref=sr_1_1?dchild=1&amp;keywords=binary+instrumentation&amp;qid=1631878483&amp;sr=8-1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9x.me/x86/html/file_module_x86_id_138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felixcloutier.com/x86/imu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mada.sdu.dk/Employees/kslarsen-bak/Courses/dm18-2007-spring/Litteratur/IntelnATT.htm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C698-5D57-EF45-99D8-2F4BEF81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Practical Binary Analysis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A06288-65AB-D044-AAFC-C6977DB1A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5122" cy="4351338"/>
          </a:xfrm>
        </p:spPr>
        <p:txBody>
          <a:bodyPr/>
          <a:lstStyle/>
          <a:p>
            <a:r>
              <a:rPr lang="en-US"/>
              <a:t>Chapters NOT relevant</a:t>
            </a:r>
          </a:p>
          <a:p>
            <a:pPr lvl="1"/>
            <a:r>
              <a:rPr lang="en-US"/>
              <a:t>Ch. 3 on PE binary: Important but the course do not cover</a:t>
            </a:r>
          </a:p>
          <a:p>
            <a:pPr lvl="1"/>
            <a:r>
              <a:rPr lang="en-US"/>
              <a:t>Ch. 10, Ch. 11,  Ch. 12 are too specific</a:t>
            </a:r>
          </a:p>
          <a:p>
            <a:endParaRPr lang="en-US"/>
          </a:p>
          <a:p>
            <a:r>
              <a:rPr lang="en-US"/>
              <a:t>We will spend some time on </a:t>
            </a:r>
          </a:p>
          <a:p>
            <a:pPr lvl="1"/>
            <a:r>
              <a:rPr lang="en-US"/>
              <a:t>Static binary re-writing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8CE4F-E294-E14D-AB60-2D58D727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B9CA6C3-051A-F54F-90C9-73E6AA25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30" y="501650"/>
            <a:ext cx="4538443" cy="599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97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ED716-58C5-6C48-97F3-AE58AB7B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FBA84F-5377-4F49-9BFB-F46508A4B462}"/>
              </a:ext>
            </a:extLst>
          </p:cNvPr>
          <p:cNvSpPr txBox="1">
            <a:spLocks/>
          </p:cNvSpPr>
          <p:nvPr/>
        </p:nvSpPr>
        <p:spPr>
          <a:xfrm>
            <a:off x="723000" y="135213"/>
            <a:ext cx="10515600" cy="800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Code, Machine language, and Assembly language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6796FD2-E93D-0B48-B02B-41B5EDF17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774" y="1189756"/>
            <a:ext cx="3959252" cy="21582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–c -S</a:t>
            </a:r>
          </a:p>
          <a:p>
            <a:pPr lvl="1"/>
            <a:r>
              <a:rPr lang="en-US"/>
              <a:t>Compilation to assembly</a:t>
            </a:r>
          </a:p>
          <a:p>
            <a:pPr marL="0" indent="0">
              <a:buNone/>
            </a:pP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</a:p>
          <a:p>
            <a:pPr lvl="1"/>
            <a:r>
              <a:rPr lang="en-US"/>
              <a:t>Assembly to machine language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463DAF-AE82-9749-AD65-70A4B12E17D7}"/>
              </a:ext>
            </a:extLst>
          </p:cNvPr>
          <p:cNvSpPr txBox="1">
            <a:spLocks/>
          </p:cNvSpPr>
          <p:nvPr/>
        </p:nvSpPr>
        <p:spPr>
          <a:xfrm>
            <a:off x="838200" y="5376175"/>
            <a:ext cx="6628200" cy="1363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Disassemblers + assembler</a:t>
            </a:r>
          </a:p>
          <a:p>
            <a:pPr lvl="1"/>
            <a:r>
              <a:rPr lang="en-US" err="1"/>
              <a:t>objdump</a:t>
            </a:r>
            <a:r>
              <a:rPr lang="en-US"/>
              <a:t>, IDA pro, Radare2, </a:t>
            </a:r>
            <a:r>
              <a:rPr lang="en-US" err="1"/>
              <a:t>Ghidra</a:t>
            </a:r>
            <a:r>
              <a:rPr lang="en-US"/>
              <a:t>, GDB ….</a:t>
            </a:r>
          </a:p>
          <a:p>
            <a:r>
              <a:rPr lang="en-US"/>
              <a:t>You can dis-assemble object file and compare with the original assembly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C017FFBC-2A2D-8142-AC2B-93CD7A938BC7}"/>
              </a:ext>
            </a:extLst>
          </p:cNvPr>
          <p:cNvSpPr/>
          <p:nvPr/>
        </p:nvSpPr>
        <p:spPr>
          <a:xfrm>
            <a:off x="7466400" y="3992466"/>
            <a:ext cx="3772200" cy="1696056"/>
          </a:xfrm>
          <a:prstGeom prst="wedgeRoundRectCallout">
            <a:avLst>
              <a:gd name="adj1" fmla="val -19628"/>
              <a:gd name="adj2" fmla="val 47191"/>
              <a:gd name="adj3" fmla="val 16667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We use the term </a:t>
            </a:r>
            <a:b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</a:br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‘Machine language’ and </a:t>
            </a:r>
            <a:b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</a:br>
            <a:r>
              <a:rPr lang="en-US" sz="2400">
                <a:solidFill>
                  <a:schemeClr val="tx1"/>
                </a:solidFill>
                <a:ea typeface="Fira Code" panose="020B0809050000020004" pitchFamily="49" charset="0"/>
              </a:rPr>
              <a:t>‘Assembly language’ interchangeably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D39904-E0B1-9CE5-6412-D7F1409936D7}"/>
              </a:ext>
            </a:extLst>
          </p:cNvPr>
          <p:cNvGrpSpPr/>
          <p:nvPr/>
        </p:nvGrpSpPr>
        <p:grpSpPr>
          <a:xfrm>
            <a:off x="974446" y="1648520"/>
            <a:ext cx="4989282" cy="674865"/>
            <a:chOff x="957774" y="2887715"/>
            <a:chExt cx="6299612" cy="110416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18E5E58-0FEC-5FF3-30F6-7ECBEF7ECFA8}"/>
                </a:ext>
              </a:extLst>
            </p:cNvPr>
            <p:cNvSpPr/>
            <p:nvPr/>
          </p:nvSpPr>
          <p:spPr>
            <a:xfrm>
              <a:off x="957774" y="2887715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Prog.c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12EB27B-A1F3-1A05-DA81-305F1A2C2F9C}"/>
                </a:ext>
              </a:extLst>
            </p:cNvPr>
            <p:cNvSpPr/>
            <p:nvPr/>
          </p:nvSpPr>
          <p:spPr>
            <a:xfrm>
              <a:off x="3277299" y="2890197"/>
              <a:ext cx="1660561" cy="1101686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Compiler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89BA577-FB8F-4BAE-EDE9-2E4CE57364C6}"/>
                </a:ext>
              </a:extLst>
            </p:cNvPr>
            <p:cNvSpPr/>
            <p:nvPr/>
          </p:nvSpPr>
          <p:spPr>
            <a:xfrm>
              <a:off x="5731550" y="2890197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Prog.S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8753CA4-1D9E-4814-567A-C45ACC21BB73}"/>
                </a:ext>
              </a:extLst>
            </p:cNvPr>
            <p:cNvCxnSpPr>
              <a:cxnSpLocks/>
              <a:stCxn id="3" idx="3"/>
              <a:endCxn id="6" idx="1"/>
            </p:cNvCxnSpPr>
            <p:nvPr/>
          </p:nvCxnSpPr>
          <p:spPr>
            <a:xfrm>
              <a:off x="2483610" y="3438558"/>
              <a:ext cx="793689" cy="248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5592EA-CB2E-9539-144A-0EDB5ADEB3BC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4937860" y="3441040"/>
              <a:ext cx="793690" cy="0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66346BB-61D4-7395-1172-E713B8F747D4}"/>
              </a:ext>
            </a:extLst>
          </p:cNvPr>
          <p:cNvSpPr/>
          <p:nvPr/>
        </p:nvSpPr>
        <p:spPr>
          <a:xfrm>
            <a:off x="934009" y="2824071"/>
            <a:ext cx="1208459" cy="6733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Prog.o</a:t>
            </a:r>
            <a:endParaRPr lang="en-US" sz="1400">
              <a:solidFill>
                <a:schemeClr val="tx1"/>
              </a:solidFill>
              <a:latin typeface="Fira Code" panose="020B0809050000020004" pitchFamily="49" charset="0"/>
              <a:ea typeface="Fira Code" panose="020B0809050000020004" pitchFamily="49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7F78CC8-46E2-6940-49F5-CE7C2E635CFF}"/>
              </a:ext>
            </a:extLst>
          </p:cNvPr>
          <p:cNvSpPr/>
          <p:nvPr/>
        </p:nvSpPr>
        <p:spPr>
          <a:xfrm>
            <a:off x="2771069" y="2825588"/>
            <a:ext cx="1315161" cy="673348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Assembler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A65C10-4E67-2EAB-448C-EB112FC88411}"/>
              </a:ext>
            </a:extLst>
          </p:cNvPr>
          <p:cNvCxnSpPr>
            <a:cxnSpLocks/>
            <a:stCxn id="19" idx="3"/>
            <a:endCxn id="20" idx="1"/>
          </p:cNvCxnSpPr>
          <p:nvPr/>
        </p:nvCxnSpPr>
        <p:spPr>
          <a:xfrm>
            <a:off x="2142468" y="3160745"/>
            <a:ext cx="628600" cy="1517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F521840-C702-45FF-7FAF-19CCD2C874A2}"/>
              </a:ext>
            </a:extLst>
          </p:cNvPr>
          <p:cNvSpPr/>
          <p:nvPr/>
        </p:nvSpPr>
        <p:spPr>
          <a:xfrm>
            <a:off x="2142468" y="4146689"/>
            <a:ext cx="1577424" cy="673348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disassembler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58D86E9-8FAC-2E3C-5D4F-11351B788B1F}"/>
              </a:ext>
            </a:extLst>
          </p:cNvPr>
          <p:cNvSpPr/>
          <p:nvPr/>
        </p:nvSpPr>
        <p:spPr>
          <a:xfrm>
            <a:off x="4755267" y="4146689"/>
            <a:ext cx="1168021" cy="673348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Prog.S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'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15BFBB5-987A-D2C9-EA47-3A4C95ECB2A9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3719892" y="4483363"/>
            <a:ext cx="1035375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0B63D025-13C9-7E78-B693-AE810AB239C6}"/>
              </a:ext>
            </a:extLst>
          </p:cNvPr>
          <p:cNvCxnSpPr>
            <a:cxnSpLocks/>
            <a:stCxn id="20" idx="3"/>
            <a:endCxn id="7" idx="2"/>
          </p:cNvCxnSpPr>
          <p:nvPr/>
        </p:nvCxnSpPr>
        <p:spPr>
          <a:xfrm flipV="1">
            <a:off x="4086230" y="2323385"/>
            <a:ext cx="1273268" cy="838877"/>
          </a:xfrm>
          <a:prstGeom prst="bentConnector2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261B32ED-5D8B-229C-774E-5287B2F6B191}"/>
              </a:ext>
            </a:extLst>
          </p:cNvPr>
          <p:cNvCxnSpPr>
            <a:cxnSpLocks/>
            <a:stCxn id="26" idx="1"/>
            <a:endCxn id="19" idx="2"/>
          </p:cNvCxnSpPr>
          <p:nvPr/>
        </p:nvCxnSpPr>
        <p:spPr>
          <a:xfrm rot="10800000">
            <a:off x="1538240" y="3497419"/>
            <a:ext cx="604229" cy="985944"/>
          </a:xfrm>
          <a:prstGeom prst="bentConnector2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DCC1CC1-DD3E-157E-6477-6040E06E2FC5}"/>
              </a:ext>
            </a:extLst>
          </p:cNvPr>
          <p:cNvSpPr txBox="1"/>
          <p:nvPr/>
        </p:nvSpPr>
        <p:spPr>
          <a:xfrm>
            <a:off x="2497206" y="1176842"/>
            <a:ext cx="2609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gcc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-c –S </a:t>
            </a:r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Prog.c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  <a:endParaRPr lang="en-US" sz="1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17D5A7-1A03-B281-4BB6-072D9BD05C0D}"/>
              </a:ext>
            </a:extLst>
          </p:cNvPr>
          <p:cNvSpPr txBox="1"/>
          <p:nvPr/>
        </p:nvSpPr>
        <p:spPr>
          <a:xfrm>
            <a:off x="1936489" y="3743629"/>
            <a:ext cx="2609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objdump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–d </a:t>
            </a:r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Prog.o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5851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05CD-7469-3E41-B865-A595EE14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6475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B8EF-A094-884E-8760-E20BFF9A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You write a code in a programming language (say in C)</a:t>
            </a:r>
          </a:p>
          <a:p>
            <a:endParaRPr lang="en-US"/>
          </a:p>
          <a:p>
            <a:r>
              <a:rPr lang="en-US"/>
              <a:t>Compiler (</a:t>
            </a:r>
            <a:r>
              <a:rPr lang="en-US" err="1"/>
              <a:t>gcc</a:t>
            </a:r>
            <a:r>
              <a:rPr lang="en-US"/>
              <a:t> or clang) translate program to the </a:t>
            </a:r>
            <a:r>
              <a:rPr lang="en-US" i="1"/>
              <a:t>object files</a:t>
            </a:r>
            <a:endParaRPr lang="en-US"/>
          </a:p>
          <a:p>
            <a:pPr lvl="1"/>
            <a:r>
              <a:rPr lang="en-US" i="1"/>
              <a:t>Object</a:t>
            </a:r>
            <a:r>
              <a:rPr lang="en-US"/>
              <a:t> file is a collection of </a:t>
            </a:r>
            <a:r>
              <a:rPr lang="en-US" i="1"/>
              <a:t>machine</a:t>
            </a:r>
            <a:r>
              <a:rPr lang="en-US"/>
              <a:t> </a:t>
            </a:r>
            <a:r>
              <a:rPr lang="en-US" i="1"/>
              <a:t>codes translation + header information</a:t>
            </a:r>
          </a:p>
          <a:p>
            <a:pPr lvl="1"/>
            <a:r>
              <a:rPr lang="en-US"/>
              <a:t>Basically, 0s and 1s</a:t>
            </a:r>
          </a:p>
          <a:p>
            <a:endParaRPr lang="en-US"/>
          </a:p>
          <a:p>
            <a:r>
              <a:rPr lang="en-US"/>
              <a:t>Assembly (language): </a:t>
            </a:r>
            <a:r>
              <a:rPr lang="en-US" i="1"/>
              <a:t>decorated</a:t>
            </a:r>
            <a:r>
              <a:rPr lang="en-US"/>
              <a:t> version of machine language</a:t>
            </a:r>
          </a:p>
          <a:p>
            <a:pPr lvl="1"/>
            <a:r>
              <a:rPr lang="en-US"/>
              <a:t>With instruction name, variable names  </a:t>
            </a:r>
          </a:p>
          <a:p>
            <a:pPr lvl="1"/>
            <a:r>
              <a:rPr lang="en-US"/>
              <a:t>Human readable translation of machine language</a:t>
            </a:r>
          </a:p>
          <a:p>
            <a:pPr lvl="1"/>
            <a:r>
              <a:rPr lang="en-US" i="1"/>
              <a:t>Assembler</a:t>
            </a:r>
            <a:r>
              <a:rPr lang="en-US"/>
              <a:t> translates Assembly into object files (or machine codes)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D26FC-22EC-1F45-8527-D3014843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5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F18D3-EF1F-B947-B88D-ED64937C0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>
            <a:normAutofit/>
          </a:bodyPr>
          <a:lstStyle/>
          <a:p>
            <a:pPr lvl="0"/>
            <a:r>
              <a:rPr lang="en-GB"/>
              <a:t>ELF Object File Format: Code +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7AD8-D5EA-7C41-875F-6A531C36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50" y="1482395"/>
            <a:ext cx="7214831" cy="5166686"/>
          </a:xfrm>
        </p:spPr>
        <p:txBody>
          <a:bodyPr>
            <a:normAutofit fontScale="77500" lnSpcReduction="20000"/>
          </a:bodyPr>
          <a:lstStyle/>
          <a:p>
            <a:r>
              <a:rPr lang="en-US" sz="2400"/>
              <a:t>How code (and data)</a:t>
            </a:r>
            <a:r>
              <a:rPr lang="en-US" sz="2400" baseline="0"/>
              <a:t> stored as a file?</a:t>
            </a:r>
          </a:p>
          <a:p>
            <a:pPr lvl="1"/>
            <a:r>
              <a:rPr lang="en-US" sz="2000" baseline="0"/>
              <a:t>ELF (Executable and Linkable Format) </a:t>
            </a:r>
            <a:r>
              <a:rPr lang="en-US" sz="2000"/>
              <a:t>for Linux</a:t>
            </a:r>
          </a:p>
          <a:p>
            <a:pPr lvl="2"/>
            <a:r>
              <a:rPr lang="en-US" sz="1800"/>
              <a:t>Use ‘</a:t>
            </a:r>
            <a:r>
              <a:rPr lang="en-US" sz="1800" err="1">
                <a:latin typeface="Consolas" panose="020B0609020204030204" pitchFamily="49" charset="0"/>
              </a:rPr>
              <a:t>readelf</a:t>
            </a:r>
            <a:r>
              <a:rPr lang="en-US" sz="1800"/>
              <a:t>’ command!</a:t>
            </a:r>
          </a:p>
          <a:p>
            <a:r>
              <a:rPr lang="en-US" sz="2400"/>
              <a:t>Segments and sections</a:t>
            </a:r>
          </a:p>
          <a:p>
            <a:pPr lvl="1"/>
            <a:r>
              <a:rPr lang="en-US" sz="2000"/>
              <a:t>K</a:t>
            </a:r>
            <a:r>
              <a:rPr lang="en-US" sz="2000" baseline="0"/>
              <a:t>ernel sees segments, maps them into virtual address space using </a:t>
            </a:r>
            <a:r>
              <a:rPr lang="en-US" sz="2000" baseline="0" err="1"/>
              <a:t>mmap</a:t>
            </a:r>
            <a:endParaRPr lang="en-US" sz="2000" baseline="0"/>
          </a:p>
          <a:p>
            <a:pPr lvl="1"/>
            <a:r>
              <a:rPr lang="en-US" sz="2000"/>
              <a:t>Linker sees section, combines them into a executable or shared library</a:t>
            </a:r>
            <a:endParaRPr lang="en-US" sz="2000" baseline="0"/>
          </a:p>
          <a:p>
            <a:r>
              <a:rPr lang="en-US" sz="2400" baseline="0"/>
              <a:t>One unified format for </a:t>
            </a:r>
          </a:p>
          <a:p>
            <a:pPr lvl="1"/>
            <a:r>
              <a:rPr lang="en-US" sz="2000"/>
              <a:t>Executables </a:t>
            </a:r>
            <a:r>
              <a:rPr lang="en-US" sz="2000">
                <a:latin typeface="Consolas" panose="020B0609020204030204" pitchFamily="49" charset="0"/>
              </a:rPr>
              <a:t>(ET_EXEC</a:t>
            </a:r>
            <a:r>
              <a:rPr lang="en-US" sz="2000"/>
              <a:t>)</a:t>
            </a:r>
          </a:p>
          <a:p>
            <a:pPr lvl="2"/>
            <a:r>
              <a:rPr lang="en-US" sz="1900"/>
              <a:t>Contains </a:t>
            </a:r>
            <a:r>
              <a:rPr lang="en-US" sz="1900" i="1"/>
              <a:t>code</a:t>
            </a:r>
            <a:r>
              <a:rPr lang="en-US" sz="1900"/>
              <a:t> and </a:t>
            </a:r>
            <a:r>
              <a:rPr lang="en-US" sz="1900" i="1"/>
              <a:t>data</a:t>
            </a:r>
            <a:r>
              <a:rPr lang="en-US" sz="1900"/>
              <a:t> in a form that can be copied directly into memory and then executed</a:t>
            </a:r>
          </a:p>
          <a:p>
            <a:pPr lvl="2"/>
            <a:r>
              <a:rPr lang="en-US" sz="1900"/>
              <a:t>Must have segments</a:t>
            </a:r>
          </a:p>
          <a:p>
            <a:pPr lvl="1"/>
            <a:r>
              <a:rPr lang="en-US" sz="2000"/>
              <a:t>Relocatable object file (</a:t>
            </a:r>
            <a:r>
              <a:rPr lang="en-US" sz="2000">
                <a:latin typeface="Consolas" panose="020B0609020204030204" pitchFamily="49" charset="0"/>
              </a:rPr>
              <a:t>ET_REL</a:t>
            </a:r>
            <a:r>
              <a:rPr lang="en-US" sz="2000"/>
              <a:t>, *.o)</a:t>
            </a:r>
          </a:p>
          <a:p>
            <a:pPr lvl="2"/>
            <a:r>
              <a:rPr lang="en-US" sz="1900"/>
              <a:t>Contains </a:t>
            </a:r>
            <a:r>
              <a:rPr lang="en-US" sz="1900" i="1"/>
              <a:t>code</a:t>
            </a:r>
            <a:r>
              <a:rPr lang="en-US" sz="1900"/>
              <a:t> and </a:t>
            </a:r>
            <a:r>
              <a:rPr lang="en-US" sz="1900" i="1"/>
              <a:t>data</a:t>
            </a:r>
            <a:r>
              <a:rPr lang="en-US" sz="1900"/>
              <a:t> in a form that can be combined with other relocatable object files to form executable object file</a:t>
            </a:r>
          </a:p>
          <a:p>
            <a:pPr lvl="2"/>
            <a:r>
              <a:rPr lang="en-US" sz="1900"/>
              <a:t>Must have sections</a:t>
            </a:r>
          </a:p>
          <a:p>
            <a:pPr lvl="1"/>
            <a:r>
              <a:rPr lang="en-US" sz="2000"/>
              <a:t>Shared dynamic libraries (</a:t>
            </a:r>
            <a:r>
              <a:rPr lang="en-US" sz="2000">
                <a:latin typeface="Consolas" panose="020B0609020204030204" pitchFamily="49" charset="0"/>
              </a:rPr>
              <a:t>ET_DYN</a:t>
            </a:r>
            <a:r>
              <a:rPr lang="en-US" sz="2000"/>
              <a:t>, *.so)</a:t>
            </a:r>
          </a:p>
          <a:p>
            <a:pPr lvl="2"/>
            <a:r>
              <a:rPr lang="en-US" sz="1900"/>
              <a:t>Special type of relocatable object file that can be loaded into memory and linked </a:t>
            </a:r>
            <a:r>
              <a:rPr lang="en-US" sz="1900" i="1"/>
              <a:t>dynamically</a:t>
            </a:r>
            <a:r>
              <a:rPr lang="en-US" sz="1900"/>
              <a:t>, at either load-time or run-time</a:t>
            </a:r>
          </a:p>
          <a:p>
            <a:pPr lvl="2"/>
            <a:r>
              <a:rPr lang="en-US" sz="1900"/>
              <a:t>Both section and segments</a:t>
            </a:r>
          </a:p>
          <a:p>
            <a:pPr lvl="1"/>
            <a:r>
              <a:rPr lang="en-US" sz="2000" i="1" err="1"/>
              <a:t>Coredump</a:t>
            </a:r>
            <a:r>
              <a:rPr lang="en-US" sz="2000" i="1"/>
              <a:t> </a:t>
            </a:r>
            <a:r>
              <a:rPr lang="en-US" sz="2000"/>
              <a:t>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8CFCD-1845-2E42-84F8-D34C6021F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241" y="1398850"/>
            <a:ext cx="4411759" cy="48868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43D40-0A15-C64A-89E0-438CCF4F0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847646" y="15677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ELF header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1847646" y="1948788"/>
            <a:ext cx="29718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Program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executables)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847646" y="2939388"/>
            <a:ext cx="2971800" cy="381000"/>
          </a:xfrm>
          <a:prstGeom prst="rect">
            <a:avLst/>
          </a:prstGeom>
          <a:solidFill>
            <a:srgbClr val="F6F5BD"/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.text section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847646" y="3701388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.data section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847646" y="4082388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1847646" y="4463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symtab</a:t>
            </a:r>
            <a:endParaRPr lang="en-GB" sz="1600" b="1">
              <a:latin typeface="Calibri" pitchFamily="34" charset="0"/>
              <a:ea typeface="msgothic" charset="0"/>
              <a:cs typeface="msgothic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1847646" y="4844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.debug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847646" y="5987388"/>
            <a:ext cx="29718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Section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relocatables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4793568" y="1413297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1722806" y="1236453"/>
            <a:ext cx="2285154" cy="365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Calibri" pitchFamily="34" charset="0"/>
                <a:ea typeface="msgothic" charset="0"/>
                <a:cs typeface="msgothic" charset="0"/>
              </a:rPr>
              <a:t>Executable Object File</a:t>
            </a: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6210830" y="1262063"/>
            <a:ext cx="2789237" cy="487362"/>
          </a:xfrm>
          <a:prstGeom prst="rect">
            <a:avLst/>
          </a:prstGeom>
          <a:solidFill>
            <a:srgbClr val="F1C7C7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Kernel virtual memory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6210830" y="2963864"/>
            <a:ext cx="2789237" cy="669925"/>
          </a:xfrm>
          <a:prstGeom prst="rect">
            <a:avLst/>
          </a:prstGeom>
          <a:solidFill>
            <a:srgbClr val="D5F1CF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Memory-mapped region for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shared libraries</a:t>
            </a:r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6210830" y="3629025"/>
            <a:ext cx="2789237" cy="723900"/>
          </a:xfrm>
          <a:prstGeom prst="rect">
            <a:avLst/>
          </a:prstGeom>
          <a:solidFill>
            <a:schemeClr val="bg1">
              <a:lumMod val="75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Rectangle 17"/>
          <p:cNvSpPr>
            <a:spLocks noChangeArrowheads="1"/>
          </p:cNvSpPr>
          <p:nvPr/>
        </p:nvSpPr>
        <p:spPr bwMode="auto">
          <a:xfrm>
            <a:off x="6210831" y="4350809"/>
            <a:ext cx="2789237" cy="669925"/>
          </a:xfrm>
          <a:prstGeom prst="rect">
            <a:avLst/>
          </a:prstGeom>
          <a:solidFill>
            <a:srgbClr val="D5F1CF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Run-time heap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(created by 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malloc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6210830" y="2054226"/>
            <a:ext cx="2789237" cy="906463"/>
          </a:xfrm>
          <a:prstGeom prst="rect">
            <a:avLst/>
          </a:prstGeom>
          <a:solidFill>
            <a:schemeClr val="bg1">
              <a:lumMod val="75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 flipV="1">
            <a:off x="7600950" y="3957639"/>
            <a:ext cx="1588" cy="384175"/>
          </a:xfrm>
          <a:prstGeom prst="line">
            <a:avLst/>
          </a:prstGeom>
          <a:noFill/>
          <a:ln w="324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6210830" y="1719263"/>
            <a:ext cx="2789237" cy="563562"/>
          </a:xfrm>
          <a:prstGeom prst="rect">
            <a:avLst/>
          </a:prstGeom>
          <a:solidFill>
            <a:srgbClr val="D5F1CF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User stack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(created at runtime)</a:t>
            </a:r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7600950" y="2282825"/>
            <a:ext cx="1588" cy="228600"/>
          </a:xfrm>
          <a:prstGeom prst="line">
            <a:avLst/>
          </a:prstGeom>
          <a:noFill/>
          <a:ln w="324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6210829" y="6312959"/>
            <a:ext cx="2789238" cy="396875"/>
          </a:xfrm>
          <a:prstGeom prst="rect">
            <a:avLst/>
          </a:prstGeom>
          <a:solidFill>
            <a:schemeClr val="bg1">
              <a:lumMod val="75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Unused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945194" y="6531511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9358222" y="2108200"/>
            <a:ext cx="869831" cy="8085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%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esp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(stack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pointer)</a:t>
            </a:r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 flipH="1">
            <a:off x="9051835" y="2279650"/>
            <a:ext cx="384175" cy="1588"/>
          </a:xfrm>
          <a:prstGeom prst="line">
            <a:avLst/>
          </a:prstGeom>
          <a:noFill/>
          <a:ln w="3240">
            <a:solidFill>
              <a:srgbClr val="0000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9124950" y="1130543"/>
            <a:ext cx="255904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invisible to user code</a:t>
            </a:r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 flipV="1">
            <a:off x="9067800" y="1257569"/>
            <a:ext cx="1588" cy="460375"/>
          </a:xfrm>
          <a:prstGeom prst="line">
            <a:avLst/>
          </a:prstGeom>
          <a:noFill/>
          <a:ln w="324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9412288" y="4173539"/>
            <a:ext cx="552052" cy="329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brk</a:t>
            </a:r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 flipH="1">
            <a:off x="9028114" y="4340225"/>
            <a:ext cx="384175" cy="1588"/>
          </a:xfrm>
          <a:prstGeom prst="line">
            <a:avLst/>
          </a:prstGeom>
          <a:noFill/>
          <a:ln w="3240">
            <a:solidFill>
              <a:srgbClr val="000066"/>
            </a:solidFill>
            <a:miter lim="800000"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5334000" y="6172201"/>
            <a:ext cx="920542" cy="269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latin typeface="Courier New" pitchFamily="49" charset="0"/>
                <a:ea typeface="msgothic" charset="0"/>
                <a:cs typeface="msgothic" charset="0"/>
              </a:rPr>
              <a:t>0x400000</a:t>
            </a:r>
          </a:p>
        </p:txBody>
      </p:sp>
      <p:sp>
        <p:nvSpPr>
          <p:cNvPr id="33826" name="Rectangle 34"/>
          <p:cNvSpPr>
            <a:spLocks noChangeArrowheads="1"/>
          </p:cNvSpPr>
          <p:nvPr/>
        </p:nvSpPr>
        <p:spPr bwMode="auto">
          <a:xfrm>
            <a:off x="6210829" y="5017559"/>
            <a:ext cx="2789238" cy="669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Read/write data segment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(.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, 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27" name="Rectangle 35"/>
          <p:cNvSpPr>
            <a:spLocks noChangeArrowheads="1"/>
          </p:cNvSpPr>
          <p:nvPr/>
        </p:nvSpPr>
        <p:spPr bwMode="auto">
          <a:xfrm>
            <a:off x="6210829" y="5643034"/>
            <a:ext cx="2789238" cy="669925"/>
          </a:xfrm>
          <a:prstGeom prst="rect">
            <a:avLst/>
          </a:prstGeom>
          <a:solidFill>
            <a:srgbClr val="F6F5BD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Read-only code segment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.init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, .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text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, 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)</a:t>
            </a:r>
          </a:p>
        </p:txBody>
      </p:sp>
      <p:sp>
        <p:nvSpPr>
          <p:cNvPr id="33828" name="AutoShape 36"/>
          <p:cNvSpPr>
            <a:spLocks/>
          </p:cNvSpPr>
          <p:nvPr/>
        </p:nvSpPr>
        <p:spPr bwMode="auto">
          <a:xfrm>
            <a:off x="9048750" y="5026025"/>
            <a:ext cx="76200" cy="1295400"/>
          </a:xfrm>
          <a:prstGeom prst="rightBrace">
            <a:avLst>
              <a:gd name="adj1" fmla="val 141667"/>
              <a:gd name="adj2" fmla="val 50000"/>
            </a:avLst>
          </a:prstGeom>
          <a:noFill/>
          <a:ln w="126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9201151" y="5010151"/>
            <a:ext cx="1149459" cy="130093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Loaded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from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the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executable 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file</a:t>
            </a: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1847646" y="3320388"/>
            <a:ext cx="2971800" cy="381000"/>
          </a:xfrm>
          <a:prstGeom prst="rect">
            <a:avLst/>
          </a:prstGeom>
          <a:solidFill>
            <a:srgbClr val="F6F5BD"/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1847646" y="5225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.line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1847646" y="2558388"/>
            <a:ext cx="2971800" cy="381000"/>
          </a:xfrm>
          <a:prstGeom prst="rect">
            <a:avLst/>
          </a:prstGeom>
          <a:solidFill>
            <a:srgbClr val="F6F5BD"/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ini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t section</a:t>
            </a: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1847646" y="5606388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alibri" pitchFamily="34" charset="0"/>
                <a:ea typeface="msgothic" charset="0"/>
                <a:cs typeface="msgothic" charset="0"/>
              </a:rPr>
              <a:t>strtab</a:t>
            </a:r>
            <a:endParaRPr lang="en-GB" sz="1600" b="1">
              <a:latin typeface="Calibri" pitchFamily="34" charset="0"/>
              <a:ea typeface="msgothic" charset="0"/>
              <a:cs typeface="msgothic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CD61106-7D9A-6446-AEDC-33094630B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3131"/>
            <a:ext cx="9506309" cy="914400"/>
          </a:xfrm>
        </p:spPr>
        <p:txBody>
          <a:bodyPr/>
          <a:lstStyle/>
          <a:p>
            <a:r>
              <a:rPr lang="en-GB"/>
              <a:t>Loading Executable Object Files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61DAD9-F3F4-6146-935B-D50BFBB8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50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B89409-4311-BD47-8B75-A6B8E5ACF5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7419" y="1268083"/>
            <a:ext cx="6376269" cy="4908880"/>
          </a:xfrm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83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/>
              <a:t>Elf header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Word size, byte ordering, file type (.o, exec, .so), machine type, etc.</a:t>
            </a:r>
          </a:p>
          <a:p>
            <a:pPr>
              <a:lnSpc>
                <a:spcPct val="83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/>
              <a:t>Segment header table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Page size, virtual addresses memory segments (sections), segment sizes.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urier New" pitchFamily="49" charset="0"/>
              </a:rPr>
              <a:t>.</a:t>
            </a:r>
            <a:r>
              <a:rPr lang="en-GB" sz="2000">
                <a:latin typeface="Consolas" panose="020B0609020204030204" pitchFamily="49" charset="0"/>
              </a:rPr>
              <a:t>text</a:t>
            </a:r>
            <a:r>
              <a:rPr lang="en-GB" sz="2000"/>
              <a:t> section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Code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rodata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Read only data: jump tables, string constants, ...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.data </a:t>
            </a:r>
            <a:r>
              <a:rPr lang="en-GB" sz="2000"/>
              <a:t>section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Initialized global variables</a:t>
            </a:r>
          </a:p>
          <a:p>
            <a:pPr>
              <a:lnSpc>
                <a:spcPct val="80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bss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Uninitialized global variables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“Block Started by Symbol”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>
                <a:solidFill>
                  <a:srgbClr val="C00000"/>
                </a:solidFill>
              </a:rPr>
              <a:t>“Better Save Space”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Has section header but occupies no space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buFont typeface="Wingdings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endParaRPr lang="en-GB" sz="180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912CBDC-C7F6-2544-B5ED-2A24DBAF1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14204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ELF header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6BF6524-5F2B-9B4C-9D6A-2BB70B6F4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1801483"/>
            <a:ext cx="2971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Segment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executables)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E88A491-1836-194C-BB17-2F3D245EF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2411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.text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C67734C-6020-0D45-B005-67289068B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2792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C90C7914-F8AB-0045-BCEA-FB9B16DC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3554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AD8654C-1EC5-C04F-89B5-1E22C3B5A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7981" y="1268083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66"/>
                </a:solidFill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99166CA5-8173-C345-B80F-59CBA393D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181" y="3173083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D53450-FCEA-4645-958C-9048EFEA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14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5E02C06-D829-9147-B603-680A56AE9E10}"/>
              </a:ext>
            </a:extLst>
          </p:cNvPr>
          <p:cNvSpPr txBox="1">
            <a:spLocks/>
          </p:cNvSpPr>
          <p:nvPr/>
        </p:nvSpPr>
        <p:spPr>
          <a:xfrm>
            <a:off x="762563" y="18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ELF Object File Format (cont.)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9137-4481-F443-AD21-24CBD4D5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563" y="18902"/>
            <a:ext cx="10515600" cy="1325563"/>
          </a:xfrm>
        </p:spPr>
        <p:txBody>
          <a:bodyPr/>
          <a:lstStyle/>
          <a:p>
            <a:r>
              <a:rPr lang="en-GB"/>
              <a:t>ELF Object File Format (cont.)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3780-78CE-8F48-AA0A-FC1C43CD0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19" y="1268083"/>
            <a:ext cx="6940625" cy="4908880"/>
          </a:xfrm>
        </p:spPr>
        <p:txBody>
          <a:bodyPr>
            <a:normAutofit lnSpcReduction="10000"/>
          </a:bodyPr>
          <a:lstStyle/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symtab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Symbol table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Procedure (function) and static variable names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Section names and locations</a:t>
            </a:r>
          </a:p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rel.text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Relocation info for </a:t>
            </a:r>
            <a:r>
              <a:rPr lang="en-GB" sz="1800" b="1">
                <a:latin typeface="Courier New" pitchFamily="49" charset="0"/>
              </a:rPr>
              <a:t>.text</a:t>
            </a:r>
            <a:r>
              <a:rPr lang="en-GB" sz="1800" b="1"/>
              <a:t> </a:t>
            </a:r>
            <a:r>
              <a:rPr lang="en-GB" sz="18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Addresses of instructions that will need to be modified in the executable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Instructions for modifying.</a:t>
            </a:r>
          </a:p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</a:t>
            </a:r>
            <a:r>
              <a:rPr lang="en-GB" sz="2000" err="1">
                <a:latin typeface="Consolas" panose="020B0609020204030204" pitchFamily="49" charset="0"/>
              </a:rPr>
              <a:t>rel.data</a:t>
            </a:r>
            <a:r>
              <a:rPr lang="en-GB" sz="2000">
                <a:latin typeface="Consolas" panose="020B0609020204030204" pitchFamily="49" charset="0"/>
              </a:rPr>
              <a:t>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Relocation info for </a:t>
            </a:r>
            <a:r>
              <a:rPr lang="en-GB" sz="1800" b="1">
                <a:latin typeface="Courier New" pitchFamily="49" charset="0"/>
              </a:rPr>
              <a:t>.data</a:t>
            </a:r>
            <a:r>
              <a:rPr lang="en-GB" sz="1800" b="1"/>
              <a:t> </a:t>
            </a:r>
            <a:r>
              <a:rPr lang="en-GB" sz="18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Addresses of pointer data that will need to be modified in the merged executable</a:t>
            </a:r>
          </a:p>
          <a:p>
            <a:pPr>
              <a:lnSpc>
                <a:spcPct val="71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>
                <a:latin typeface="Consolas" panose="020B0609020204030204" pitchFamily="49" charset="0"/>
              </a:rPr>
              <a:t>.debug </a:t>
            </a:r>
            <a:r>
              <a:rPr lang="en-GB" sz="2000"/>
              <a:t>section</a:t>
            </a:r>
          </a:p>
          <a:p>
            <a:pPr lvl="1">
              <a:lnSpc>
                <a:spcPct val="7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Info for symbolic debugging (</a:t>
            </a:r>
            <a:r>
              <a:rPr lang="en-GB" sz="1800" b="1" err="1">
                <a:latin typeface="Courier New" pitchFamily="49" charset="0"/>
              </a:rPr>
              <a:t>gcc</a:t>
            </a:r>
            <a:r>
              <a:rPr lang="en-GB" sz="1800" b="1">
                <a:latin typeface="Courier New" pitchFamily="49" charset="0"/>
              </a:rPr>
              <a:t> -g</a:t>
            </a:r>
            <a:r>
              <a:rPr lang="en-GB" sz="1800"/>
              <a:t>)</a:t>
            </a:r>
          </a:p>
          <a:p>
            <a:pPr>
              <a:lnSpc>
                <a:spcPct val="88000"/>
              </a:lnSpc>
              <a:spcBef>
                <a:spcPts val="1250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2000"/>
              <a:t>Section header table</a:t>
            </a:r>
          </a:p>
          <a:p>
            <a:pPr lvl="1">
              <a:lnSpc>
                <a:spcPct val="88000"/>
              </a:lnSpc>
              <a:spcBef>
                <a:spcPts val="563"/>
              </a:spcBef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</a:pPr>
            <a:r>
              <a:rPr lang="en-GB" sz="1800"/>
              <a:t>Offsets and sizes of each section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16978F-FA69-204C-B048-549809D8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16216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ELF header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EC235-F25A-9E42-BB82-81B7E214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2002632"/>
            <a:ext cx="29718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Segment header table</a:t>
            </a:r>
          </a:p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(required for executables)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E4A340-5452-D14F-9251-FBCD50133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2612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.text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FCC5F-541D-4F43-AC9D-000906A68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2993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rodata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8DA97-9F7F-1948-9B76-C0D33657B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3755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bss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7819F4-7E2D-0344-99F3-57E652514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4136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symtab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8AEA3C-BF23-4F4C-A9C4-B18874479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4517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rel.txt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B13F0-E404-3A4F-BB29-B6A0C4C56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4898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</a:t>
            </a:r>
            <a:r>
              <a:rPr lang="en-GB" sz="1600" b="1" err="1">
                <a:latin typeface="Courier New" pitchFamily="49" charset="0"/>
                <a:ea typeface="msgothic" charset="0"/>
                <a:cs typeface="msgothic" charset="0"/>
              </a:rPr>
              <a:t>rel.data</a:t>
            </a: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124BD9-B3AE-C64D-9360-A68FF140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5279232"/>
            <a:ext cx="29718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.debug </a:t>
            </a:r>
            <a:r>
              <a:rPr lang="en-GB" sz="1600">
                <a:latin typeface="Calibri" pitchFamily="34" charset="0"/>
                <a:ea typeface="msgothic" charset="0"/>
                <a:cs typeface="msgothic" charset="0"/>
              </a:rPr>
              <a:t>section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A6FAE4-42E9-C54D-BC04-AAE237537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5660232"/>
            <a:ext cx="2971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Section header table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57093343-5839-1F46-9B21-9A7E2890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2209" y="1469232"/>
            <a:ext cx="285954" cy="335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66"/>
                </a:solidFill>
                <a:latin typeface="Calibri" pitchFamily="34" charset="0"/>
                <a:ea typeface="msgothic" charset="0"/>
                <a:cs typeface="msgothic" charset="0"/>
              </a:rPr>
              <a:t>0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9FA25B88-E674-114A-9560-E9F3750CD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409" y="3374232"/>
            <a:ext cx="29718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56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latin typeface="Courier New" pitchFamily="49" charset="0"/>
                <a:ea typeface="msgothic" charset="0"/>
                <a:cs typeface="msgothic" charset="0"/>
              </a:rPr>
              <a:t>.data</a:t>
            </a:r>
            <a:r>
              <a:rPr lang="en-GB" sz="1600" b="1">
                <a:latin typeface="Calibri" pitchFamily="34" charset="0"/>
                <a:ea typeface="msgothic" charset="0"/>
                <a:cs typeface="msgothic" charset="0"/>
              </a:rPr>
              <a:t> section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4F1CE42-3F7C-4045-94B4-B3CC57143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B2722E-6BB2-8B4B-97CA-0B8B7F01D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9" y="-208473"/>
            <a:ext cx="9288776" cy="686852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C68A48-CCDE-514C-9846-8BA02D9B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29FF-03AA-4E9E-A079-183B0BB68762}" type="slidenum">
              <a:rPr lang="en-US" smtClean="0"/>
              <a:t>16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8DC5B5-2801-6440-B04F-BCB1A67582E7}"/>
              </a:ext>
            </a:extLst>
          </p:cNvPr>
          <p:cNvGrpSpPr/>
          <p:nvPr/>
        </p:nvGrpSpPr>
        <p:grpSpPr>
          <a:xfrm>
            <a:off x="2646854" y="3632211"/>
            <a:ext cx="9186010" cy="1281995"/>
            <a:chOff x="2646854" y="3632211"/>
            <a:chExt cx="9186010" cy="12819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2A522E-281C-354B-9BD3-F552A05AE02C}"/>
                </a:ext>
              </a:extLst>
            </p:cNvPr>
            <p:cNvSpPr/>
            <p:nvPr/>
          </p:nvSpPr>
          <p:spPr>
            <a:xfrm>
              <a:off x="9144000" y="3632211"/>
              <a:ext cx="2688864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MTT8"/>
                </a:rPr>
                <a:t># Section header</a:t>
              </a:r>
            </a:p>
            <a:p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readelf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-WS ld-2.31.so</a:t>
              </a:r>
              <a:endParaRPr lang="en-US" sz="4000">
                <a:solidFill>
                  <a:srgbClr val="FF0000"/>
                </a:solidFill>
                <a:effectLst/>
                <a:latin typeface="Consolas" panose="020B0609020204030204" pitchFamily="49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FD45F29-3BB7-034E-8BC5-038B7BCD5DFC}"/>
                </a:ext>
              </a:extLst>
            </p:cNvPr>
            <p:cNvSpPr/>
            <p:nvPr/>
          </p:nvSpPr>
          <p:spPr>
            <a:xfrm rot="271478">
              <a:off x="2646854" y="3654247"/>
              <a:ext cx="6898290" cy="1259959"/>
            </a:xfrm>
            <a:custGeom>
              <a:avLst/>
              <a:gdLst>
                <a:gd name="connsiteX0" fmla="*/ 0 w 6026727"/>
                <a:gd name="connsiteY0" fmla="*/ 0 h 700807"/>
                <a:gd name="connsiteX1" fmla="*/ 3325091 w 6026727"/>
                <a:gd name="connsiteY1" fmla="*/ 699655 h 700807"/>
                <a:gd name="connsiteX2" fmla="*/ 6026727 w 6026727"/>
                <a:gd name="connsiteY2" fmla="*/ 131618 h 7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6727" h="700807">
                  <a:moveTo>
                    <a:pt x="0" y="0"/>
                  </a:moveTo>
                  <a:cubicBezTo>
                    <a:pt x="1160318" y="338859"/>
                    <a:pt x="2320637" y="677719"/>
                    <a:pt x="3325091" y="699655"/>
                  </a:cubicBezTo>
                  <a:cubicBezTo>
                    <a:pt x="4329545" y="721591"/>
                    <a:pt x="5178136" y="426604"/>
                    <a:pt x="6026727" y="131618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3F7260-A4B1-4C42-9978-00E9AE486B3B}"/>
              </a:ext>
            </a:extLst>
          </p:cNvPr>
          <p:cNvGrpSpPr/>
          <p:nvPr/>
        </p:nvGrpSpPr>
        <p:grpSpPr>
          <a:xfrm>
            <a:off x="2757054" y="2190983"/>
            <a:ext cx="9030034" cy="1623679"/>
            <a:chOff x="2757054" y="2190983"/>
            <a:chExt cx="9030034" cy="16236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7721FF-9A22-E44D-80E2-F5A8F62552BF}"/>
                </a:ext>
              </a:extLst>
            </p:cNvPr>
            <p:cNvSpPr/>
            <p:nvPr/>
          </p:nvSpPr>
          <p:spPr>
            <a:xfrm>
              <a:off x="9098223" y="2190983"/>
              <a:ext cx="2688865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# program/segment header</a:t>
              </a:r>
            </a:p>
            <a:p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readelf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-</a:t>
              </a:r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Wl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</a:t>
              </a:r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libc.so</a:t>
              </a:r>
              <a:endParaRPr lang="en-US" sz="4000">
                <a:solidFill>
                  <a:srgbClr val="FF0000"/>
                </a:solidFill>
                <a:effectLst/>
                <a:latin typeface="Consolas" panose="020B0609020204030204" pitchFamily="49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35944E5-B3F8-B04D-8288-A372F29B00CA}"/>
                </a:ext>
              </a:extLst>
            </p:cNvPr>
            <p:cNvSpPr/>
            <p:nvPr/>
          </p:nvSpPr>
          <p:spPr>
            <a:xfrm>
              <a:off x="2757054" y="2842524"/>
              <a:ext cx="6677891" cy="972138"/>
            </a:xfrm>
            <a:custGeom>
              <a:avLst/>
              <a:gdLst>
                <a:gd name="connsiteX0" fmla="*/ 0 w 6026727"/>
                <a:gd name="connsiteY0" fmla="*/ 0 h 700807"/>
                <a:gd name="connsiteX1" fmla="*/ 3325091 w 6026727"/>
                <a:gd name="connsiteY1" fmla="*/ 699655 h 700807"/>
                <a:gd name="connsiteX2" fmla="*/ 6026727 w 6026727"/>
                <a:gd name="connsiteY2" fmla="*/ 131618 h 7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6727" h="700807">
                  <a:moveTo>
                    <a:pt x="0" y="0"/>
                  </a:moveTo>
                  <a:cubicBezTo>
                    <a:pt x="1160318" y="338859"/>
                    <a:pt x="2320637" y="677719"/>
                    <a:pt x="3325091" y="699655"/>
                  </a:cubicBezTo>
                  <a:cubicBezTo>
                    <a:pt x="4329545" y="721591"/>
                    <a:pt x="5178136" y="426604"/>
                    <a:pt x="6026727" y="131618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79130A-C501-E44E-B4C7-2609930ED325}"/>
              </a:ext>
            </a:extLst>
          </p:cNvPr>
          <p:cNvGrpSpPr/>
          <p:nvPr/>
        </p:nvGrpSpPr>
        <p:grpSpPr>
          <a:xfrm>
            <a:off x="2688518" y="561665"/>
            <a:ext cx="9098570" cy="1023515"/>
            <a:chOff x="2688518" y="561665"/>
            <a:chExt cx="9098570" cy="10235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2A8DA6-3D74-9943-A212-C401755B091C}"/>
                </a:ext>
              </a:extLst>
            </p:cNvPr>
            <p:cNvSpPr/>
            <p:nvPr/>
          </p:nvSpPr>
          <p:spPr>
            <a:xfrm>
              <a:off x="9098223" y="1061960"/>
              <a:ext cx="2688865" cy="52322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# File header</a:t>
              </a:r>
            </a:p>
            <a:p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readelf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-</a:t>
              </a:r>
              <a:r>
                <a:rPr lang="en-US" sz="1400" err="1">
                  <a:solidFill>
                    <a:srgbClr val="FF0000"/>
                  </a:solidFill>
                  <a:latin typeface="Consolas" panose="020B0609020204030204" pitchFamily="49" charset="0"/>
                </a:rPr>
                <a:t>Wh</a:t>
              </a:r>
              <a:r>
                <a:rPr lang="en-US" sz="1400">
                  <a:solidFill>
                    <a:srgbClr val="FF0000"/>
                  </a:solidFill>
                  <a:latin typeface="Consolas" panose="020B0609020204030204" pitchFamily="49" charset="0"/>
                </a:rPr>
                <a:t> ld-2.31.so</a:t>
              </a:r>
              <a:endParaRPr lang="en-US" sz="4000">
                <a:solidFill>
                  <a:srgbClr val="FF0000"/>
                </a:solidFill>
                <a:effectLst/>
                <a:latin typeface="Consolas" panose="020B0609020204030204" pitchFamily="49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E862F95-E390-CF41-9D6A-EDD0392C1FA6}"/>
                </a:ext>
              </a:extLst>
            </p:cNvPr>
            <p:cNvSpPr/>
            <p:nvPr/>
          </p:nvSpPr>
          <p:spPr>
            <a:xfrm rot="21174631" flipV="1">
              <a:off x="2688518" y="561665"/>
              <a:ext cx="6677891" cy="945465"/>
            </a:xfrm>
            <a:custGeom>
              <a:avLst/>
              <a:gdLst>
                <a:gd name="connsiteX0" fmla="*/ 0 w 6026727"/>
                <a:gd name="connsiteY0" fmla="*/ 0 h 700807"/>
                <a:gd name="connsiteX1" fmla="*/ 3325091 w 6026727"/>
                <a:gd name="connsiteY1" fmla="*/ 699655 h 700807"/>
                <a:gd name="connsiteX2" fmla="*/ 6026727 w 6026727"/>
                <a:gd name="connsiteY2" fmla="*/ 131618 h 7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26727" h="700807">
                  <a:moveTo>
                    <a:pt x="0" y="0"/>
                  </a:moveTo>
                  <a:cubicBezTo>
                    <a:pt x="1160318" y="338859"/>
                    <a:pt x="2320637" y="677719"/>
                    <a:pt x="3325091" y="699655"/>
                  </a:cubicBezTo>
                  <a:cubicBezTo>
                    <a:pt x="4329545" y="721591"/>
                    <a:pt x="5178136" y="426604"/>
                    <a:pt x="6026727" y="131618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F4E018-8691-9740-EE27-3664C4614411}"/>
                  </a:ext>
                </a:extLst>
              </p14:cNvPr>
              <p14:cNvContentPartPr/>
              <p14:nvPr/>
            </p14:nvContentPartPr>
            <p14:xfrm>
              <a:off x="8926920" y="552600"/>
              <a:ext cx="2981160" cy="4433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F4E018-8691-9740-EE27-3664C46144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11080" y="489240"/>
                <a:ext cx="3012480" cy="45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6D590D-E8B0-D0F2-48D2-17E9FD2F0A45}"/>
                  </a:ext>
                </a:extLst>
              </p14:cNvPr>
              <p14:cNvContentPartPr/>
              <p14:nvPr/>
            </p14:nvContentPartPr>
            <p14:xfrm>
              <a:off x="11029680" y="213840"/>
              <a:ext cx="632160" cy="76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6D590D-E8B0-D0F2-48D2-17E9FD2F0A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13840" y="150480"/>
                <a:ext cx="663480" cy="8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DF33FC-2856-2230-A984-02A49C78E9E7}"/>
                  </a:ext>
                </a:extLst>
              </p14:cNvPr>
              <p14:cNvContentPartPr/>
              <p14:nvPr/>
            </p14:nvContentPartPr>
            <p14:xfrm>
              <a:off x="11453760" y="143640"/>
              <a:ext cx="655560" cy="64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DF33FC-2856-2230-A984-02A49C78E9E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37920" y="80280"/>
                <a:ext cx="686880" cy="77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EC6C851-CC8C-0B0F-1824-00B50A8B51ED}"/>
                  </a:ext>
                </a:extLst>
              </p14:cNvPr>
              <p14:cNvContentPartPr/>
              <p14:nvPr/>
            </p14:nvContentPartPr>
            <p14:xfrm>
              <a:off x="450360" y="3668400"/>
              <a:ext cx="471600" cy="419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EC6C851-CC8C-0B0F-1824-00B50A8B51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4520" y="3605040"/>
                <a:ext cx="502920" cy="54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7EFE92-59D2-4DC1-D793-6CB90A9466EA}"/>
                  </a:ext>
                </a:extLst>
              </p14:cNvPr>
              <p14:cNvContentPartPr/>
              <p14:nvPr/>
            </p14:nvContentPartPr>
            <p14:xfrm>
              <a:off x="411120" y="2789640"/>
              <a:ext cx="258120" cy="1294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7EFE92-59D2-4DC1-D793-6CB90A9466E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5280" y="2726280"/>
                <a:ext cx="289440" cy="142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1265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130AD-1BC2-FD4C-851A-E9E7B90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5" y="2584865"/>
            <a:ext cx="10515600" cy="1325563"/>
          </a:xfrm>
        </p:spPr>
        <p:txBody>
          <a:bodyPr/>
          <a:lstStyle/>
          <a:p>
            <a:r>
              <a:rPr lang="en-US"/>
              <a:t>x86 Assembly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78954-3C48-5343-876C-A1FB3F98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05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8ECB2-0D6B-D930-B737-3677728C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Turing Machine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26BB02-6B6E-C524-26AF-3D246037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848" y="3513548"/>
            <a:ext cx="3748034" cy="256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B24D50-428B-B3BF-F034-E88CA8B94EE7}"/>
              </a:ext>
            </a:extLst>
          </p:cNvPr>
          <p:cNvSpPr txBox="1"/>
          <p:nvPr/>
        </p:nvSpPr>
        <p:spPr>
          <a:xfrm>
            <a:off x="8035848" y="6188576"/>
            <a:ext cx="39219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Image source: https://</a:t>
            </a:r>
            <a:r>
              <a:rPr lang="en-US" sz="1100" err="1"/>
              <a:t>www.felienne.com</a:t>
            </a:r>
            <a:r>
              <a:rPr lang="en-US" sz="1100"/>
              <a:t>/archives/2974</a:t>
            </a:r>
          </a:p>
        </p:txBody>
      </p:sp>
      <p:pic>
        <p:nvPicPr>
          <p:cNvPr id="1028" name="Picture 4" descr="1936: Alan Turing &amp; The Turing Machine - Pivotal Moments — Pivotal">
            <a:extLst>
              <a:ext uri="{FF2B5EF4-FFF2-40B4-BE49-F238E27FC236}">
                <a16:creationId xmlns:a16="http://schemas.microsoft.com/office/drawing/2014/main" id="{D06E1D55-A718-D1DF-0C53-46C78B12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30" y="626735"/>
            <a:ext cx="4564270" cy="256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30755-3690-6B8C-1E64-28C18C1E56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8827" y="1825624"/>
            <a:ext cx="6428545" cy="4493757"/>
          </a:xfrm>
        </p:spPr>
        <p:txBody>
          <a:bodyPr/>
          <a:lstStyle/>
          <a:p>
            <a:r>
              <a:rPr lang="en-US"/>
              <a:t>A mathematical</a:t>
            </a:r>
            <a:r>
              <a:rPr lang="en-US" baseline="0"/>
              <a:t> abstraction/model</a:t>
            </a:r>
          </a:p>
          <a:p>
            <a:pPr lvl="1"/>
            <a:r>
              <a:rPr lang="en-US" baseline="0"/>
              <a:t>Defining </a:t>
            </a:r>
            <a:r>
              <a:rPr lang="en-US"/>
              <a:t>classes </a:t>
            </a:r>
            <a:r>
              <a:rPr lang="en-US" baseline="0"/>
              <a:t>of mathematical problems</a:t>
            </a:r>
            <a:r>
              <a:rPr lang="en-US"/>
              <a:t> that can be solved by the </a:t>
            </a:r>
            <a:r>
              <a:rPr lang="en-US" i="1"/>
              <a:t>universal machine</a:t>
            </a:r>
            <a:endParaRPr lang="en-US" i="1" baseline="0"/>
          </a:p>
          <a:p>
            <a:r>
              <a:rPr lang="en-US"/>
              <a:t>‘Turing-complete’ or ‘computational universal’</a:t>
            </a:r>
            <a:endParaRPr lang="en-US" baseline="0"/>
          </a:p>
          <a:p>
            <a:pPr lvl="1"/>
            <a:r>
              <a:rPr lang="en-US"/>
              <a:t>Programing language or instruction set being</a:t>
            </a:r>
          </a:p>
          <a:p>
            <a:pPr lvl="2"/>
            <a:r>
              <a:rPr lang="en-US"/>
              <a:t>Capable of emulating Turing machine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24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0470-1907-5944-A64A-9318E5E9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7288"/>
          </a:xfrm>
        </p:spPr>
        <p:txBody>
          <a:bodyPr/>
          <a:lstStyle/>
          <a:p>
            <a:r>
              <a:rPr lang="en-US"/>
              <a:t>Von</a:t>
            </a:r>
            <a:r>
              <a:rPr lang="en-US" baseline="0"/>
              <a:t> Neumann Architecture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97AF5-38C4-1A4B-86CC-89799B8E6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519" y="1289052"/>
            <a:ext cx="6091237" cy="2089942"/>
          </a:xfrm>
        </p:spPr>
        <p:txBody>
          <a:bodyPr>
            <a:normAutofit fontScale="85000" lnSpcReduction="20000"/>
          </a:bodyPr>
          <a:lstStyle/>
          <a:p>
            <a:r>
              <a:rPr lang="en-US" b="1"/>
              <a:t>Registers </a:t>
            </a:r>
            <a:endParaRPr lang="en-US"/>
          </a:p>
          <a:p>
            <a:r>
              <a:rPr lang="en-US"/>
              <a:t>Small amount of storage on the CPU </a:t>
            </a:r>
          </a:p>
          <a:p>
            <a:pPr lvl="1"/>
            <a:r>
              <a:rPr lang="en-US"/>
              <a:t>Much faster than RAM</a:t>
            </a:r>
          </a:p>
          <a:p>
            <a:pPr lvl="1"/>
            <a:r>
              <a:rPr lang="en-US"/>
              <a:t>Top of the storage hierarchy </a:t>
            </a:r>
          </a:p>
          <a:p>
            <a:pPr lvl="2"/>
            <a:r>
              <a:rPr lang="en-US"/>
              <a:t>How about CPU caches?</a:t>
            </a:r>
          </a:p>
          <a:p>
            <a:r>
              <a:rPr lang="en-US"/>
              <a:t>Above RAM, disk, ... </a:t>
            </a:r>
            <a:endParaRPr lang="en-US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B1C3D-FC8C-1043-9809-5C475548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AEB01-5401-4B4A-87CB-1A30B8849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532" y="405553"/>
            <a:ext cx="2891903" cy="3482783"/>
          </a:xfrm>
          <a:prstGeom prst="rect">
            <a:avLst/>
          </a:prstGeom>
        </p:spPr>
      </p:pic>
      <p:pic>
        <p:nvPicPr>
          <p:cNvPr id="3074" name="Picture 2" descr="Image for post">
            <a:extLst>
              <a:ext uri="{FF2B5EF4-FFF2-40B4-BE49-F238E27FC236}">
                <a16:creationId xmlns:a16="http://schemas.microsoft.com/office/drawing/2014/main" id="{E6449D14-B0EA-7B43-B8CF-D0FEB98A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32" y="4134755"/>
            <a:ext cx="3290387" cy="25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713E86-5D99-A244-A8BC-18778EE11993}"/>
              </a:ext>
            </a:extLst>
          </p:cNvPr>
          <p:cNvSpPr/>
          <p:nvPr/>
        </p:nvSpPr>
        <p:spPr>
          <a:xfrm>
            <a:off x="8626256" y="1706289"/>
            <a:ext cx="1526019" cy="504638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FE3E6-885B-1FD2-BF80-FF49B948B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29000"/>
            <a:ext cx="5579759" cy="2750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CD5039-27CD-3DEB-7F5B-730CD7FE7A20}"/>
              </a:ext>
            </a:extLst>
          </p:cNvPr>
          <p:cNvSpPr txBox="1"/>
          <p:nvPr/>
        </p:nvSpPr>
        <p:spPr>
          <a:xfrm>
            <a:off x="2815132" y="6169580"/>
            <a:ext cx="1625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Turing machine</a:t>
            </a:r>
          </a:p>
        </p:txBody>
      </p:sp>
    </p:spTree>
    <p:extLst>
      <p:ext uri="{BB962C8B-B14F-4D97-AF65-F5344CB8AC3E}">
        <p14:creationId xmlns:p14="http://schemas.microsoft.com/office/powerpoint/2010/main" val="123285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361A-3734-EC87-3237-7D81454B3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628382" cy="1255246"/>
          </a:xfrm>
        </p:spPr>
        <p:txBody>
          <a:bodyPr>
            <a:normAutofit fontScale="90000"/>
          </a:bodyPr>
          <a:lstStyle/>
          <a:p>
            <a:r>
              <a:rPr lang="en-US"/>
              <a:t>Computer Systems: A Programmer's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95D8-8FBC-4359-CF08-5B7EC8EC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01435" cy="4351338"/>
          </a:xfrm>
        </p:spPr>
        <p:txBody>
          <a:bodyPr/>
          <a:lstStyle/>
          <a:p>
            <a:r>
              <a:rPr lang="en-US"/>
              <a:t>A good reference for x86 / Intel Assembly programming</a:t>
            </a:r>
          </a:p>
          <a:p>
            <a:r>
              <a:rPr lang="en-US"/>
              <a:t>Chapter 3.1 ~ 3.11 for Intel Machine Language</a:t>
            </a:r>
          </a:p>
          <a:p>
            <a:endParaRPr lang="en-US"/>
          </a:p>
          <a:p>
            <a:r>
              <a:rPr lang="en-US"/>
              <a:t>Chapter 1 and Chapter 2 for background 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6E544-58D1-7903-9B78-59CADEA7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Computer Systems: A Programmer's Perspective: 9780134092669: Computer  Science Books @ Amazon.com">
            <a:extLst>
              <a:ext uri="{FF2B5EF4-FFF2-40B4-BE49-F238E27FC236}">
                <a16:creationId xmlns:a16="http://schemas.microsoft.com/office/drawing/2014/main" id="{7573B719-9E49-994D-E90E-58D62CD8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82" y="73959"/>
            <a:ext cx="3260559" cy="653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4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C2E6-04E6-074C-A554-9862348E6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33" y="544182"/>
            <a:ext cx="3288080" cy="608211"/>
          </a:xfrm>
        </p:spPr>
        <p:txBody>
          <a:bodyPr>
            <a:normAutofit fontScale="90000"/>
          </a:bodyPr>
          <a:lstStyle/>
          <a:p>
            <a:r>
              <a:rPr lang="en-US"/>
              <a:t>Intel Code 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4A599-CDE6-3B46-B69A-390246D1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B93EB2-67AB-B741-B909-5F27D63021E2}"/>
              </a:ext>
            </a:extLst>
          </p:cNvPr>
          <p:cNvSpPr/>
          <p:nvPr/>
        </p:nvSpPr>
        <p:spPr>
          <a:xfrm>
            <a:off x="145633" y="1616743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http://</a:t>
            </a:r>
            <a:r>
              <a:rPr lang="en-US" err="1"/>
              <a:t>www.jegerlehner.ch</a:t>
            </a:r>
            <a:r>
              <a:rPr lang="en-US"/>
              <a:t>/intel/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50829-6A36-6C3C-E6FB-46EBA4A1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984" y="206679"/>
            <a:ext cx="4554111" cy="6444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FF081-A253-D60E-8360-2CE9E481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494" y="8141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44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B722C-70C8-184C-A10C-F67516A8A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4257"/>
          </a:xfrm>
        </p:spPr>
        <p:txBody>
          <a:bodyPr/>
          <a:lstStyle/>
          <a:p>
            <a:r>
              <a:rPr lang="en-US"/>
              <a:t>Instruction: Opcode + Operands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2951-8821-4243-957C-A1FCEAC6E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984"/>
            <a:ext cx="10515600" cy="416858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You can consider as </a:t>
            </a:r>
            <a:r>
              <a:rPr lang="en-US" i="1" u="sng"/>
              <a:t>Command</a:t>
            </a:r>
            <a:r>
              <a:rPr lang="en-US"/>
              <a:t> + </a:t>
            </a:r>
            <a:r>
              <a:rPr lang="en-US" i="1" u="sng"/>
              <a:t>Arguments</a:t>
            </a:r>
          </a:p>
          <a:p>
            <a:endParaRPr lang="en-US"/>
          </a:p>
          <a:p>
            <a:r>
              <a:rPr lang="en-US" i="1"/>
              <a:t>Opcode</a:t>
            </a:r>
            <a:r>
              <a:rPr lang="en-US"/>
              <a:t> to </a:t>
            </a:r>
          </a:p>
          <a:p>
            <a:pPr lvl="1"/>
            <a:r>
              <a:rPr lang="en-US"/>
              <a:t>Move data, do arithmetic, control devices, change CPU context ..</a:t>
            </a:r>
          </a:p>
          <a:p>
            <a:r>
              <a:rPr lang="en-US" i="1"/>
              <a:t>Operands</a:t>
            </a:r>
          </a:p>
          <a:p>
            <a:pPr lvl="1"/>
            <a:r>
              <a:rPr lang="en-US"/>
              <a:t>Immediate value</a:t>
            </a:r>
          </a:p>
          <a:p>
            <a:pPr marL="457200" lvl="1" indent="0">
              <a:buNone/>
            </a:pPr>
            <a:r>
              <a:rPr lang="en-US"/>
              <a:t>	Integer (or float number) constants</a:t>
            </a:r>
          </a:p>
          <a:p>
            <a:pPr lvl="1"/>
            <a:endParaRPr lang="en-US"/>
          </a:p>
          <a:p>
            <a:pPr lvl="1"/>
            <a:r>
              <a:rPr lang="en-US"/>
              <a:t>Register</a:t>
            </a:r>
          </a:p>
          <a:p>
            <a:pPr lvl="2"/>
            <a:r>
              <a:rPr lang="en-US"/>
              <a:t>8 general purpose registers for 32-bit architecture </a:t>
            </a:r>
          </a:p>
          <a:p>
            <a:pPr lvl="2"/>
            <a:r>
              <a:rPr lang="en-US"/>
              <a:t>+8 for 64-bit architecture (r9 – r15)</a:t>
            </a:r>
          </a:p>
          <a:p>
            <a:pPr lvl="1"/>
            <a:r>
              <a:rPr lang="en-US"/>
              <a:t>Memory</a:t>
            </a:r>
          </a:p>
          <a:p>
            <a:pPr lvl="2"/>
            <a:r>
              <a:rPr lang="en-US"/>
              <a:t>Index, base, offset format</a:t>
            </a:r>
            <a:br>
              <a:rPr lang="en-US"/>
            </a:br>
            <a:endParaRPr lang="en-US"/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458FE-0D0B-4F40-8B46-AAECC757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333B3-080F-F249-83C4-8B85FE4E1EC8}"/>
              </a:ext>
            </a:extLst>
          </p:cNvPr>
          <p:cNvSpPr/>
          <p:nvPr/>
        </p:nvSpPr>
        <p:spPr>
          <a:xfrm>
            <a:off x="3719970" y="1657581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Opcode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6676E7-6C3B-BE45-9558-76740F617803}"/>
              </a:ext>
            </a:extLst>
          </p:cNvPr>
          <p:cNvSpPr/>
          <p:nvPr/>
        </p:nvSpPr>
        <p:spPr>
          <a:xfrm>
            <a:off x="5156564" y="1657581"/>
            <a:ext cx="14414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Operands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35853B-38E2-D246-B00C-4E8F59443916}"/>
              </a:ext>
            </a:extLst>
          </p:cNvPr>
          <p:cNvSpPr/>
          <p:nvPr/>
        </p:nvSpPr>
        <p:spPr>
          <a:xfrm>
            <a:off x="917920" y="5608295"/>
            <a:ext cx="7311679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+ 2 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edi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] + 0x1234 		# Intel syntax</a:t>
            </a:r>
            <a:b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0x1234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edi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2)		# AT&amp;T  syntax</a:t>
            </a:r>
          </a:p>
        </p:txBody>
      </p:sp>
    </p:spTree>
    <p:extLst>
      <p:ext uri="{BB962C8B-B14F-4D97-AF65-F5344CB8AC3E}">
        <p14:creationId xmlns:p14="http://schemas.microsoft.com/office/powerpoint/2010/main" val="30303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B53B-0CFC-981B-1736-806C2183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CEED-1857-B005-9EDE-E75F4C47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 Instruction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BC5C9-EA2E-0603-7CC3-B813CC123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Opcode + [opr1] [opr2] [opr3]</a:t>
            </a:r>
          </a:p>
          <a:p>
            <a:pPr lvl="1"/>
            <a:r>
              <a:rPr lang="en-US"/>
              <a:t>An instruction can have 0 ~ 3 operands</a:t>
            </a:r>
          </a:p>
          <a:p>
            <a:pPr marL="914400" lvl="2" indent="0">
              <a:buNone/>
            </a:pPr>
            <a:r>
              <a:rPr lang="en-US"/>
              <a:t>E.g., </a:t>
            </a:r>
            <a:r>
              <a:rPr lang="en-US">
                <a:hlinkClick r:id="rId3"/>
              </a:rPr>
              <a:t>IMUL</a:t>
            </a:r>
            <a:r>
              <a:rPr lang="en-US"/>
              <a:t> instruction</a:t>
            </a:r>
          </a:p>
          <a:p>
            <a:r>
              <a:rPr lang="en-US"/>
              <a:t>Supported data movements</a:t>
            </a:r>
          </a:p>
          <a:p>
            <a:pPr lvl="1"/>
            <a:r>
              <a:rPr lang="en-US"/>
              <a:t>Immediate -&gt; Register / Memory</a:t>
            </a:r>
          </a:p>
          <a:p>
            <a:pPr lvl="1"/>
            <a:r>
              <a:rPr lang="en-US"/>
              <a:t>Register &lt;-&gt; Register</a:t>
            </a:r>
          </a:p>
          <a:p>
            <a:pPr lvl="1"/>
            <a:r>
              <a:rPr lang="en-US"/>
              <a:t>Register &lt;-&gt; Memory</a:t>
            </a:r>
          </a:p>
          <a:p>
            <a:pPr lvl="1"/>
            <a:r>
              <a:rPr lang="en-US" strike="sngStrike"/>
              <a:t>Memory &lt;-&gt; Memory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0B6FF-6D93-383A-D008-17B53D53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E08E6A-D232-0C64-53D7-7E35728E59AC}"/>
              </a:ext>
            </a:extLst>
          </p:cNvPr>
          <p:cNvSpPr/>
          <p:nvPr/>
        </p:nvSpPr>
        <p:spPr>
          <a:xfrm>
            <a:off x="7180283" y="5334610"/>
            <a:ext cx="41735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>
                <a:hlinkClick r:id="rId4"/>
              </a:rPr>
              <a:t>https://www.felixcloutier.com/x86/imul</a:t>
            </a:r>
            <a:endParaRPr lang="en-US" sz="110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0FF3862-B127-0FAF-C426-56F22917EE83}"/>
              </a:ext>
            </a:extLst>
          </p:cNvPr>
          <p:cNvSpPr/>
          <p:nvPr/>
        </p:nvSpPr>
        <p:spPr>
          <a:xfrm>
            <a:off x="4410636" y="5177118"/>
            <a:ext cx="1685364" cy="497541"/>
          </a:xfrm>
          <a:prstGeom prst="wedgeRoundRectCallout">
            <a:avLst>
              <a:gd name="adj1" fmla="val -97304"/>
              <a:gd name="adj2" fmla="val -72487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Watch out!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4828CC-8154-2DF2-2987-2BA806C7A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116106"/>
            <a:ext cx="6003970" cy="41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0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642B7-17BB-FB45-A867-1B52DFFD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91763"/>
          </a:xfrm>
        </p:spPr>
        <p:txBody>
          <a:bodyPr/>
          <a:lstStyle/>
          <a:p>
            <a:r>
              <a:rPr lang="en-US"/>
              <a:t>AT&amp;T vs. Intel Syntax Comparison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A0B1A-0C01-A54B-AC1D-CE30A96DF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98763"/>
            <a:ext cx="5157787" cy="399637"/>
          </a:xfrm>
        </p:spPr>
        <p:txBody>
          <a:bodyPr>
            <a:normAutofit lnSpcReduction="10000"/>
          </a:bodyPr>
          <a:lstStyle/>
          <a:p>
            <a:r>
              <a:rPr lang="en-US"/>
              <a:t>AT&amp;T/GNU 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C987-3C86-724E-AB3D-844F53A3A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36800"/>
            <a:ext cx="5157787" cy="4252863"/>
          </a:xfrm>
        </p:spPr>
        <p:txBody>
          <a:bodyPr>
            <a:normAutofit lnSpcReduction="10000"/>
          </a:bodyPr>
          <a:lstStyle/>
          <a:p>
            <a:r>
              <a:rPr lang="en-US" sz="2400"/>
              <a:t>[</a:t>
            </a:r>
            <a:r>
              <a:rPr lang="en-US" sz="2400">
                <a:solidFill>
                  <a:srgbClr val="000CFF"/>
                </a:solidFill>
              </a:rPr>
              <a:t>instruction</a:t>
            </a:r>
            <a:r>
              <a:rPr lang="en-US" sz="2400"/>
              <a:t>] [</a:t>
            </a:r>
            <a:r>
              <a:rPr lang="en-US" sz="2400">
                <a:solidFill>
                  <a:srgbClr val="FF0000"/>
                </a:solidFill>
              </a:rPr>
              <a:t>source</a:t>
            </a:r>
            <a:r>
              <a:rPr lang="en-US" sz="2400"/>
              <a:t>] [</a:t>
            </a:r>
            <a:r>
              <a:rPr lang="en-US" sz="2400">
                <a:solidFill>
                  <a:srgbClr val="7030A0"/>
                </a:solidFill>
              </a:rPr>
              <a:t>destination</a:t>
            </a:r>
            <a:r>
              <a:rPr lang="en-US" sz="2400"/>
              <a:t>]</a:t>
            </a:r>
          </a:p>
          <a:p>
            <a:pPr marL="0" indent="0">
              <a:buNone/>
            </a:pPr>
            <a:r>
              <a:rPr lang="en-US" sz="2400">
                <a:solidFill>
                  <a:srgbClr val="000CFF"/>
                </a:solidFill>
              </a:rPr>
              <a:t>	mov</a:t>
            </a:r>
            <a:r>
              <a:rPr lang="en-US" sz="2400"/>
              <a:t> </a:t>
            </a:r>
            <a:r>
              <a:rPr lang="en-US" sz="2400">
                <a:solidFill>
                  <a:srgbClr val="FF0000"/>
                </a:solidFill>
              </a:rPr>
              <a:t>%</a:t>
            </a:r>
            <a:r>
              <a:rPr lang="en-US" sz="2400" err="1">
                <a:solidFill>
                  <a:srgbClr val="FF0000"/>
                </a:solidFill>
              </a:rPr>
              <a:t>eax</a:t>
            </a:r>
            <a:r>
              <a:rPr lang="en-US" sz="2400"/>
              <a:t>, </a:t>
            </a:r>
            <a:r>
              <a:rPr lang="en-US" sz="2400">
                <a:solidFill>
                  <a:srgbClr val="7030A0"/>
                </a:solidFill>
              </a:rPr>
              <a:t>%</a:t>
            </a:r>
            <a:r>
              <a:rPr lang="en-US" sz="2400" err="1">
                <a:solidFill>
                  <a:srgbClr val="7030A0"/>
                </a:solidFill>
              </a:rPr>
              <a:t>ebx</a:t>
            </a:r>
            <a:endParaRPr lang="en-US" sz="2400">
              <a:solidFill>
                <a:srgbClr val="7030A0"/>
              </a:solidFill>
            </a:endParaRPr>
          </a:p>
          <a:p>
            <a:r>
              <a:rPr lang="en-US" sz="2400"/>
              <a:t>Registers (32 bit)</a:t>
            </a:r>
          </a:p>
          <a:p>
            <a:pPr marL="457200" lvl="1" indent="0">
              <a:buNone/>
            </a:pP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eax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ecx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 </a:t>
            </a:r>
            <a:r>
              <a:rPr lang="en-US" sz="2000">
                <a:sym typeface="Wingdings" pitchFamily="2" charset="2"/>
              </a:rPr>
              <a:t> prefixed with </a:t>
            </a:r>
            <a:r>
              <a:rPr lang="en-US" sz="2000" b="1">
                <a:sym typeface="Wingdings" pitchFamily="2" charset="2"/>
              </a:rPr>
              <a:t>‘</a:t>
            </a:r>
            <a:r>
              <a:rPr lang="en-US" sz="2000" b="1">
                <a:solidFill>
                  <a:srgbClr val="FF0000"/>
                </a:solidFill>
                <a:sym typeface="Wingdings" pitchFamily="2" charset="2"/>
              </a:rPr>
              <a:t>%</a:t>
            </a:r>
            <a:r>
              <a:rPr lang="en-US" sz="2000" b="1">
                <a:sym typeface="Wingdings" pitchFamily="2" charset="2"/>
              </a:rPr>
              <a:t>’</a:t>
            </a:r>
            <a:endParaRPr lang="en-US" sz="2000" b="1"/>
          </a:p>
          <a:p>
            <a:r>
              <a:rPr lang="en-US" sz="2400"/>
              <a:t>Immediate Values </a:t>
            </a:r>
          </a:p>
          <a:p>
            <a:pPr marL="457200" lvl="1" indent="0">
              <a:buNone/>
            </a:pPr>
            <a:r>
              <a:rPr lang="en-US" sz="1800" b="1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$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0x41424344  </a:t>
            </a:r>
            <a:r>
              <a:rPr lang="en-US" sz="2000">
                <a:sym typeface="Wingdings" pitchFamily="2" charset="2"/>
              </a:rPr>
              <a:t></a:t>
            </a:r>
            <a:r>
              <a:rPr lang="en-US" sz="2000"/>
              <a:t> prefixed with </a:t>
            </a:r>
            <a:r>
              <a:rPr lang="en-US" sz="2000" b="1"/>
              <a:t>‘</a:t>
            </a:r>
            <a:r>
              <a:rPr lang="en-US" sz="2000" b="1">
                <a:solidFill>
                  <a:srgbClr val="FF0000"/>
                </a:solidFill>
              </a:rPr>
              <a:t>$</a:t>
            </a:r>
            <a:r>
              <a:rPr lang="en-US" sz="2000" b="1"/>
              <a:t>’</a:t>
            </a:r>
          </a:p>
          <a:p>
            <a:endParaRPr lang="en-US" sz="2400"/>
          </a:p>
          <a:p>
            <a:r>
              <a:rPr lang="en-US" sz="2400"/>
              <a:t>Memory addressing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0x1234 (%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2)</a:t>
            </a:r>
            <a:br>
              <a:rPr lang="en-US" sz="2000"/>
            </a:br>
            <a:r>
              <a:rPr lang="en-US" sz="160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7F00FD-39B3-AB4D-8CF4-B8CE2D315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98763"/>
            <a:ext cx="5183188" cy="450037"/>
          </a:xfrm>
        </p:spPr>
        <p:txBody>
          <a:bodyPr>
            <a:normAutofit lnSpcReduction="10000"/>
          </a:bodyPr>
          <a:lstStyle/>
          <a:p>
            <a:r>
              <a:rPr lang="en-US"/>
              <a:t>Intel Syntax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658DF1-A41B-2849-ACA3-9CD066F78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36800"/>
            <a:ext cx="5183188" cy="4252863"/>
          </a:xfrm>
        </p:spPr>
        <p:txBody>
          <a:bodyPr>
            <a:normAutofit lnSpcReduction="10000"/>
          </a:bodyPr>
          <a:lstStyle/>
          <a:p>
            <a:r>
              <a:rPr lang="en-US" sz="2400"/>
              <a:t>[</a:t>
            </a:r>
            <a:r>
              <a:rPr lang="en-US" sz="2400">
                <a:solidFill>
                  <a:srgbClr val="000CFF"/>
                </a:solidFill>
              </a:rPr>
              <a:t>instruction</a:t>
            </a:r>
            <a:r>
              <a:rPr lang="en-US" sz="2400"/>
              <a:t>] [</a:t>
            </a:r>
            <a:r>
              <a:rPr lang="en-US" sz="2400">
                <a:solidFill>
                  <a:srgbClr val="7030A0"/>
                </a:solidFill>
              </a:rPr>
              <a:t>destination</a:t>
            </a:r>
            <a:r>
              <a:rPr lang="en-US" sz="2400"/>
              <a:t>] [</a:t>
            </a:r>
            <a:r>
              <a:rPr lang="en-US" sz="2400">
                <a:solidFill>
                  <a:srgbClr val="FF0000"/>
                </a:solidFill>
              </a:rPr>
              <a:t>source</a:t>
            </a:r>
            <a:r>
              <a:rPr lang="en-US" sz="2400"/>
              <a:t>] 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0CFF"/>
                </a:solidFill>
              </a:rPr>
              <a:t>mov</a:t>
            </a:r>
            <a:r>
              <a:rPr lang="en-US" sz="2000"/>
              <a:t> </a:t>
            </a:r>
            <a:r>
              <a:rPr lang="en-US" sz="2000" err="1">
                <a:solidFill>
                  <a:srgbClr val="FF0000"/>
                </a:solidFill>
              </a:rPr>
              <a:t>eax</a:t>
            </a:r>
            <a:r>
              <a:rPr lang="en-US" sz="2000"/>
              <a:t>, </a:t>
            </a:r>
            <a:r>
              <a:rPr lang="en-US" sz="2000" err="1">
                <a:solidFill>
                  <a:srgbClr val="7030A0"/>
                </a:solidFill>
              </a:rPr>
              <a:t>ebx</a:t>
            </a:r>
            <a:endParaRPr lang="en-US" sz="2000"/>
          </a:p>
          <a:p>
            <a:r>
              <a:rPr lang="en-US" sz="2400"/>
              <a:t>Registers (32 bit)</a:t>
            </a:r>
          </a:p>
          <a:p>
            <a:pPr marL="457200" lvl="1" indent="0">
              <a:buNone/>
            </a:pP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eax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ecx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edx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,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endParaRPr lang="en-US" sz="2400"/>
          </a:p>
          <a:p>
            <a:r>
              <a:rPr lang="en-US" sz="2400"/>
              <a:t>Immediate Values </a:t>
            </a:r>
          </a:p>
          <a:p>
            <a:pPr marL="457200" lvl="1" indent="0">
              <a:buNone/>
            </a:pP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</a:rPr>
              <a:t>0x41424344</a:t>
            </a:r>
            <a:endParaRPr lang="en-US" sz="2000" b="1"/>
          </a:p>
          <a:p>
            <a:endParaRPr lang="en-US" sz="2400"/>
          </a:p>
          <a:p>
            <a:r>
              <a:rPr lang="en-US" sz="2400"/>
              <a:t>Memory addressing</a:t>
            </a:r>
          </a:p>
          <a:p>
            <a:pPr marL="457200" lvl="1" indent="0">
              <a:buNone/>
            </a:pP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[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+ 2 </a:t>
            </a:r>
            <a:r>
              <a:rPr lang="en-US" sz="2000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 sz="2000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] + 0x1234</a:t>
            </a:r>
            <a:endParaRPr lang="en-US" sz="2000"/>
          </a:p>
          <a:p>
            <a:pPr marL="457200" lvl="1" indent="0">
              <a:buNone/>
            </a:pPr>
            <a:endParaRPr lang="en-US" sz="2000"/>
          </a:p>
          <a:p>
            <a:pPr marL="457200" lvl="1" indent="0">
              <a:buNone/>
            </a:pPr>
            <a:r>
              <a:rPr lang="en-US" sz="2000"/>
              <a:t> </a:t>
            </a:r>
            <a:endParaRPr lang="en-US" sz="2000">
              <a:latin typeface="Fira Code" panose="020B0809050000020004" pitchFamily="49" charset="0"/>
              <a:ea typeface="Fira Code" panose="020B0809050000020004" pitchFamily="49" charset="0"/>
            </a:endParaRPr>
          </a:p>
          <a:p>
            <a:endParaRPr lang="en-US" sz="2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04FDC3-A8EC-B24A-ACF1-A198376267D2}"/>
              </a:ext>
            </a:extLst>
          </p:cNvPr>
          <p:cNvCxnSpPr>
            <a:cxnSpLocks/>
          </p:cNvCxnSpPr>
          <p:nvPr/>
        </p:nvCxnSpPr>
        <p:spPr>
          <a:xfrm flipH="1">
            <a:off x="7418771" y="2299659"/>
            <a:ext cx="518400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DE39E5CF-8E77-8747-B110-5E26BF279A9D}"/>
              </a:ext>
            </a:extLst>
          </p:cNvPr>
          <p:cNvSpPr/>
          <p:nvPr/>
        </p:nvSpPr>
        <p:spPr>
          <a:xfrm>
            <a:off x="9487411" y="1720800"/>
            <a:ext cx="770400" cy="14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5A4FD1A6-4362-EE4E-BEA3-BF0F3B343FC1}"/>
              </a:ext>
            </a:extLst>
          </p:cNvPr>
          <p:cNvSpPr/>
          <p:nvPr/>
        </p:nvSpPr>
        <p:spPr>
          <a:xfrm rot="10800000">
            <a:off x="3564217" y="1720800"/>
            <a:ext cx="770400" cy="14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0C140C-F269-1542-A0FB-FACF06681273}"/>
              </a:ext>
            </a:extLst>
          </p:cNvPr>
          <p:cNvCxnSpPr>
            <a:cxnSpLocks/>
          </p:cNvCxnSpPr>
          <p:nvPr/>
        </p:nvCxnSpPr>
        <p:spPr>
          <a:xfrm>
            <a:off x="3091440" y="2320872"/>
            <a:ext cx="472777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15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15C4-39AF-5241-86C7-8821DC004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 Syntax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54E2-F4FF-2C44-A4E0-9D3374606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you wish to use Intel syntax, see this.</a:t>
            </a:r>
          </a:p>
          <a:p>
            <a:pPr lvl="1"/>
            <a:r>
              <a:rPr lang="en-US">
                <a:hlinkClick r:id="rId2"/>
              </a:rPr>
              <a:t>https://imada.sdu.dk/Employees/kslarsen-bak/Courses/dm18-2007-spring/Litteratur/IntelnATT.htm</a:t>
            </a:r>
            <a:endParaRPr lang="en-US"/>
          </a:p>
          <a:p>
            <a:r>
              <a:rPr lang="en-US"/>
              <a:t>In gdb: set disassembly-flavor intel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E7DBB-90C5-7246-91DE-471F4AA3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50" y="3594644"/>
            <a:ext cx="8269909" cy="27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42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285A-B9E8-4847-A62F-095D5276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45"/>
            <a:ext cx="10515600" cy="1089275"/>
          </a:xfrm>
        </p:spPr>
        <p:txBody>
          <a:bodyPr/>
          <a:lstStyle/>
          <a:p>
            <a:r>
              <a:rPr lang="en-US"/>
              <a:t>Intel IA32 Registers (i386, 32-bit)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E9B4F-ED5F-904B-A64A-E84E078C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50" y="1648800"/>
            <a:ext cx="3568700" cy="433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F429E-EFD9-BF4B-9DE6-A250D08B3B77}"/>
              </a:ext>
            </a:extLst>
          </p:cNvPr>
          <p:cNvSpPr txBox="1"/>
          <p:nvPr/>
        </p:nvSpPr>
        <p:spPr>
          <a:xfrm>
            <a:off x="439503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DA87D-D5EA-3947-92CB-0FBF923703AA}"/>
              </a:ext>
            </a:extLst>
          </p:cNvPr>
          <p:cNvSpPr txBox="1"/>
          <p:nvPr/>
        </p:nvSpPr>
        <p:spPr>
          <a:xfrm>
            <a:off x="367148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927D6-2688-4C49-8ECA-336506569419}"/>
              </a:ext>
            </a:extLst>
          </p:cNvPr>
          <p:cNvSpPr txBox="1"/>
          <p:nvPr/>
        </p:nvSpPr>
        <p:spPr>
          <a:xfrm>
            <a:off x="2892000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EB999-0218-D44B-AABF-DB22C94D04E4}"/>
              </a:ext>
            </a:extLst>
          </p:cNvPr>
          <p:cNvSpPr txBox="1"/>
          <p:nvPr/>
        </p:nvSpPr>
        <p:spPr>
          <a:xfrm>
            <a:off x="877929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64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4A855-0CB9-254B-8891-09562E310A8C}"/>
              </a:ext>
            </a:extLst>
          </p:cNvPr>
          <p:cNvSpPr/>
          <p:nvPr/>
        </p:nvSpPr>
        <p:spPr>
          <a:xfrm>
            <a:off x="924435" y="1336020"/>
            <a:ext cx="1368471" cy="2991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48BE5-9C09-A341-9537-CA92858E8D33}"/>
              </a:ext>
            </a:extLst>
          </p:cNvPr>
          <p:cNvSpPr txBox="1"/>
          <p:nvPr/>
        </p:nvSpPr>
        <p:spPr>
          <a:xfrm>
            <a:off x="1964397" y="1307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4436-7FF4-9D4E-8DB2-B5D08AA2ADC7}"/>
              </a:ext>
            </a:extLst>
          </p:cNvPr>
          <p:cNvSpPr/>
          <p:nvPr/>
        </p:nvSpPr>
        <p:spPr>
          <a:xfrm>
            <a:off x="1107650" y="4312800"/>
            <a:ext cx="3449950" cy="165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2C40-1CF1-9C42-8A1F-7A203BE0C754}"/>
              </a:ext>
            </a:extLst>
          </p:cNvPr>
          <p:cNvSpPr txBox="1"/>
          <p:nvPr/>
        </p:nvSpPr>
        <p:spPr>
          <a:xfrm>
            <a:off x="1486839" y="5052775"/>
            <a:ext cx="336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General Purpose Registers (GPRs)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34F6F-5149-D44D-8604-09AF9D22C207}"/>
              </a:ext>
            </a:extLst>
          </p:cNvPr>
          <p:cNvSpPr txBox="1"/>
          <p:nvPr/>
        </p:nvSpPr>
        <p:spPr>
          <a:xfrm>
            <a:off x="6040800" y="1520686"/>
            <a:ext cx="6077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  <a:r>
              <a:rPr lang="en-US">
                <a:solidFill>
                  <a:srgbClr val="000CFF"/>
                </a:solidFill>
              </a:rPr>
              <a:t>L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8 bits: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%al, %bl, %cl, %dl,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sil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/>
              <a:t>?</a:t>
            </a:r>
            <a:r>
              <a:rPr lang="en-US">
                <a:solidFill>
                  <a:srgbClr val="00FF0D"/>
                </a:solidFill>
              </a:rPr>
              <a:t>H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higher 8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%ah,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bh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ch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%dh</a:t>
            </a:r>
          </a:p>
          <a:p>
            <a:r>
              <a:rPr lang="en-US"/>
              <a:t>?X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16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…, </a:t>
            </a:r>
            <a:r>
              <a:rPr lang="en-US"/>
              <a:t>80286</a:t>
            </a:r>
          </a:p>
          <a:p>
            <a:endParaRPr lang="en-US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extended to 32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…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/>
              <a:t>IA32</a:t>
            </a:r>
          </a:p>
          <a:p>
            <a:endParaRPr lang="en-US"/>
          </a:p>
          <a:p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?X, R9 ~ R15 </a:t>
            </a:r>
          </a:p>
          <a:p>
            <a:r>
              <a:rPr lang="en-US"/>
              <a:t>      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.. to 64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…, </a:t>
            </a:r>
            <a:r>
              <a:rPr lang="en-US"/>
              <a:t>AMD64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A8025-750A-0549-878F-B353BDD18900}"/>
              </a:ext>
            </a:extLst>
          </p:cNvPr>
          <p:cNvSpPr/>
          <p:nvPr/>
        </p:nvSpPr>
        <p:spPr>
          <a:xfrm>
            <a:off x="6035808" y="3124275"/>
            <a:ext cx="5568761" cy="1089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0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0285A-B9E8-4847-A62F-095D5276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745"/>
            <a:ext cx="10515600" cy="1089275"/>
          </a:xfrm>
        </p:spPr>
        <p:txBody>
          <a:bodyPr/>
          <a:lstStyle/>
          <a:p>
            <a:r>
              <a:rPr lang="en-US"/>
              <a:t>Intel AMD64 Registers (x86_64, 64-bit)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E9B4F-ED5F-904B-A64A-E84E078C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50" y="1648800"/>
            <a:ext cx="3568700" cy="433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F429E-EFD9-BF4B-9DE6-A250D08B3B77}"/>
              </a:ext>
            </a:extLst>
          </p:cNvPr>
          <p:cNvSpPr txBox="1"/>
          <p:nvPr/>
        </p:nvSpPr>
        <p:spPr>
          <a:xfrm>
            <a:off x="439503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DA87D-D5EA-3947-92CB-0FBF923703AA}"/>
              </a:ext>
            </a:extLst>
          </p:cNvPr>
          <p:cNvSpPr txBox="1"/>
          <p:nvPr/>
        </p:nvSpPr>
        <p:spPr>
          <a:xfrm>
            <a:off x="3671483" y="1336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927D6-2688-4C49-8ECA-336506569419}"/>
              </a:ext>
            </a:extLst>
          </p:cNvPr>
          <p:cNvSpPr txBox="1"/>
          <p:nvPr/>
        </p:nvSpPr>
        <p:spPr>
          <a:xfrm>
            <a:off x="2892000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EB999-0218-D44B-AABF-DB22C94D04E4}"/>
              </a:ext>
            </a:extLst>
          </p:cNvPr>
          <p:cNvSpPr txBox="1"/>
          <p:nvPr/>
        </p:nvSpPr>
        <p:spPr>
          <a:xfrm>
            <a:off x="877929" y="13360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48BE5-9C09-A341-9537-CA92858E8D33}"/>
              </a:ext>
            </a:extLst>
          </p:cNvPr>
          <p:cNvSpPr txBox="1"/>
          <p:nvPr/>
        </p:nvSpPr>
        <p:spPr>
          <a:xfrm>
            <a:off x="1964397" y="13077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954436-7FF4-9D4E-8DB2-B5D08AA2ADC7}"/>
              </a:ext>
            </a:extLst>
          </p:cNvPr>
          <p:cNvSpPr/>
          <p:nvPr/>
        </p:nvSpPr>
        <p:spPr>
          <a:xfrm>
            <a:off x="2304000" y="1648800"/>
            <a:ext cx="2239200" cy="26784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A2C40-1CF1-9C42-8A1F-7A203BE0C754}"/>
              </a:ext>
            </a:extLst>
          </p:cNvPr>
          <p:cNvSpPr txBox="1"/>
          <p:nvPr/>
        </p:nvSpPr>
        <p:spPr>
          <a:xfrm>
            <a:off x="1479639" y="5979500"/>
            <a:ext cx="269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General Purpose Registers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134F6F-5149-D44D-8604-09AF9D22C207}"/>
              </a:ext>
            </a:extLst>
          </p:cNvPr>
          <p:cNvSpPr txBox="1"/>
          <p:nvPr/>
        </p:nvSpPr>
        <p:spPr>
          <a:xfrm>
            <a:off x="6040800" y="1520686"/>
            <a:ext cx="6077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  <a:r>
              <a:rPr lang="en-US">
                <a:solidFill>
                  <a:srgbClr val="000CFF"/>
                </a:solidFill>
              </a:rPr>
              <a:t>L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8 bits: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%al, %bl, %cl, %dl,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sil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…</a:t>
            </a:r>
          </a:p>
          <a:p>
            <a:r>
              <a:rPr lang="en-US"/>
              <a:t>?</a:t>
            </a:r>
            <a:r>
              <a:rPr lang="en-US">
                <a:solidFill>
                  <a:srgbClr val="00FF0D"/>
                </a:solidFill>
              </a:rPr>
              <a:t>H</a:t>
            </a:r>
            <a:r>
              <a:rPr lang="en-US"/>
              <a:t>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higher 8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%ah,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bh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ch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, %dh</a:t>
            </a:r>
          </a:p>
          <a:p>
            <a:r>
              <a:rPr lang="en-US"/>
              <a:t>?X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lower 16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…, </a:t>
            </a:r>
            <a:r>
              <a:rPr lang="en-US"/>
              <a:t>80286</a:t>
            </a:r>
          </a:p>
          <a:p>
            <a:endParaRPr lang="en-US">
              <a:solidFill>
                <a:srgbClr val="FF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extended to 32 bits: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, …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/>
              <a:t>IA32</a:t>
            </a:r>
          </a:p>
          <a:p>
            <a:endParaRPr lang="en-US"/>
          </a:p>
          <a:p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?X, R9 ~ R15 </a:t>
            </a:r>
          </a:p>
          <a:p>
            <a:r>
              <a:rPr lang="en-US"/>
              <a:t>        </a:t>
            </a:r>
            <a:r>
              <a:rPr lang="en-US">
                <a:sym typeface="Wingdings" pitchFamily="2" charset="2"/>
              </a:rPr>
              <a:t></a:t>
            </a:r>
            <a:r>
              <a:rPr lang="en-US"/>
              <a:t> .. to 64 bits: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…, </a:t>
            </a:r>
            <a:r>
              <a:rPr lang="en-US"/>
              <a:t>AMD64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A8025-750A-0549-878F-B353BDD18900}"/>
              </a:ext>
            </a:extLst>
          </p:cNvPr>
          <p:cNvSpPr/>
          <p:nvPr/>
        </p:nvSpPr>
        <p:spPr>
          <a:xfrm>
            <a:off x="6061169" y="1336020"/>
            <a:ext cx="5581231" cy="160878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95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D395-FCA1-3C4F-84BB-D0538CDAE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173"/>
          </a:xfrm>
        </p:spPr>
        <p:txBody>
          <a:bodyPr/>
          <a:lstStyle/>
          <a:p>
            <a:r>
              <a:rPr lang="en-US"/>
              <a:t>Intel Architecture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52F7C-2E98-B24E-A02D-28F11B1A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868"/>
            <a:ext cx="10515600" cy="479032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Intel 8086 (1978), 16-bit processor</a:t>
            </a:r>
          </a:p>
          <a:p>
            <a:pPr lvl="1"/>
            <a:r>
              <a:rPr lang="en-US"/>
              <a:t>Register width is 16-bit: </a:t>
            </a:r>
            <a:br>
              <a:rPr lang="en-US"/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%ax, %bx, %cx, %dx,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%di, %bp,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8-bit addressable: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%a</a:t>
            </a:r>
            <a:r>
              <a:rPr lang="en-US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%a</a:t>
            </a:r>
            <a:r>
              <a:rPr lang="en-US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%b</a:t>
            </a:r>
            <a:r>
              <a:rPr lang="en-US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… , </a:t>
            </a:r>
            <a:r>
              <a:rPr lang="en-US" strike="sngStrike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strike="sngStrike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 strike="sngStrike" err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r>
              <a:rPr lang="en-US" strike="sngStrike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strike="sngStrike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 strike="sngStrike" err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</a:t>
            </a:r>
            <a:endParaRPr lang="en-US"/>
          </a:p>
          <a:p>
            <a:r>
              <a:rPr lang="en-US"/>
              <a:t>Intel 80386 (1985), 32-bit processor</a:t>
            </a:r>
          </a:p>
          <a:p>
            <a:pPr marL="457200" lvl="1" indent="0">
              <a:buNone/>
            </a:pP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/>
          </a:p>
          <a:p>
            <a:r>
              <a:rPr lang="en-US"/>
              <a:t>Intel Pentium 4 64-bit (Prescott, 2004)</a:t>
            </a:r>
          </a:p>
          <a:p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di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b="1">
                <a:latin typeface="Consolas" panose="020B0609020204030204" pitchFamily="49" charset="0"/>
                <a:cs typeface="Consolas" panose="020B0609020204030204" pitchFamily="49" charset="0"/>
              </a:rPr>
              <a:t>%r8 -- %r15 </a:t>
            </a: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64A58-9308-A045-99E4-A5A35E25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864" y="434695"/>
            <a:ext cx="3032579" cy="368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40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C14F5F6-B33D-5293-92CF-E696581228CF}"/>
              </a:ext>
            </a:extLst>
          </p:cNvPr>
          <p:cNvGrpSpPr/>
          <p:nvPr/>
        </p:nvGrpSpPr>
        <p:grpSpPr>
          <a:xfrm>
            <a:off x="1941201" y="974514"/>
            <a:ext cx="7711400" cy="2516246"/>
            <a:chOff x="1924969" y="1289183"/>
            <a:chExt cx="7711400" cy="2516246"/>
          </a:xfrm>
        </p:grpSpPr>
        <p:pic>
          <p:nvPicPr>
            <p:cNvPr id="3074" name="Picture 2" descr="EFLAGS Registers">
              <a:extLst>
                <a:ext uri="{FF2B5EF4-FFF2-40B4-BE49-F238E27FC236}">
                  <a16:creationId xmlns:a16="http://schemas.microsoft.com/office/drawing/2014/main" id="{F4562C9F-D84E-F9D4-BD46-D94CB6AE6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969" y="1289183"/>
              <a:ext cx="7711400" cy="2516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512AA2-C9CD-BDCA-B86E-76EC09A16EF1}"/>
                </a:ext>
              </a:extLst>
            </p:cNvPr>
            <p:cNvSpPr/>
            <p:nvPr/>
          </p:nvSpPr>
          <p:spPr>
            <a:xfrm>
              <a:off x="4701627" y="1476967"/>
              <a:ext cx="2186132" cy="463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51BF7F-3909-1445-AD7D-A632B057D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48" y="230174"/>
            <a:ext cx="10515600" cy="1325563"/>
          </a:xfrm>
        </p:spPr>
        <p:txBody>
          <a:bodyPr/>
          <a:lstStyle/>
          <a:p>
            <a:r>
              <a:rPr lang="en-US"/>
              <a:t>Condition Register (EFLAGS Register)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C59FA-AB50-5347-9F3B-B9A06467D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71" y="3653877"/>
            <a:ext cx="11838955" cy="989238"/>
          </a:xfrm>
        </p:spPr>
        <p:txBody>
          <a:bodyPr>
            <a:normAutofit/>
          </a:bodyPr>
          <a:lstStyle/>
          <a:p>
            <a:r>
              <a:rPr lang="en-US" sz="2400"/>
              <a:t>32-bit (4 bytes) storage to store the execution result of the previous instruction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F6A24-ED4C-9F42-B2DF-89FCF4EA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65662D-CB82-F544-A2A8-3575ACCC5754}"/>
              </a:ext>
            </a:extLst>
          </p:cNvPr>
          <p:cNvGraphicFramePr>
            <a:graphicFrameLocks noGrp="1"/>
          </p:cNvGraphicFramePr>
          <p:nvPr/>
        </p:nvGraphicFramePr>
        <p:xfrm>
          <a:off x="1377925" y="4284899"/>
          <a:ext cx="8932545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499">
                  <a:extLst>
                    <a:ext uri="{9D8B030D-6E8A-4147-A177-3AD203B41FA5}">
                      <a16:colId xmlns:a16="http://schemas.microsoft.com/office/drawing/2014/main" val="1993103856"/>
                    </a:ext>
                  </a:extLst>
                </a:gridCol>
                <a:gridCol w="7353046">
                  <a:extLst>
                    <a:ext uri="{9D8B030D-6E8A-4147-A177-3AD203B41FA5}">
                      <a16:colId xmlns:a16="http://schemas.microsoft.com/office/drawing/2014/main" val="2560072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Condition 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Desc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20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ZF (Zero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The result of an arithmetic operation is “Zero”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127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SF (Sign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 Negative Flag, the result of an arithmetic operation is “Negative” (The most significant bit is set)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3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OF (Overflow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The result would not fit in the number of bits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5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CF (Carry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The result has arithmetic carry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415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PF (Parity Flag)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The numbers of set bits is odd or 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176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40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5506D-ECD0-509A-BF23-49D34C1F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 Story…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D4681-9636-0486-BE86-18357628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51CA2-6128-B7F2-877B-10E52732C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89" y="2009916"/>
            <a:ext cx="10964583" cy="4027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6ADEA1-5962-45C7-7BB0-F7169912B725}"/>
              </a:ext>
            </a:extLst>
          </p:cNvPr>
          <p:cNvSpPr/>
          <p:nvPr/>
        </p:nvSpPr>
        <p:spPr>
          <a:xfrm>
            <a:off x="6921500" y="2120900"/>
            <a:ext cx="2978150" cy="15938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2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E124-FD3B-2747-950E-6F3B86FEE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Useful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D4BE7-15B5-4A44-9DF7-7933F8ED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793FAE-3A0A-3845-95C6-028AAEED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70" y="800851"/>
            <a:ext cx="3988904" cy="526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B004F15-282C-AA40-845F-B8C49745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9" y="1966947"/>
            <a:ext cx="3076121" cy="39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3E460A6-52C9-201A-DC64-8B223862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76" y="2093119"/>
            <a:ext cx="3076128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2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70B3-3175-D14E-8BBA-3DF061EA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" y="98725"/>
            <a:ext cx="3517800" cy="1103675"/>
          </a:xfrm>
        </p:spPr>
        <p:txBody>
          <a:bodyPr>
            <a:normAutofit/>
          </a:bodyPr>
          <a:lstStyle/>
          <a:p>
            <a:r>
              <a:rPr lang="en-US"/>
              <a:t>GDB (</a:t>
            </a:r>
            <a:r>
              <a:rPr lang="en-US" err="1"/>
              <a:t>pwndbg</a:t>
            </a:r>
            <a:r>
              <a:rPr lang="en-US"/>
              <a:t>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6FF1A-C55D-964B-A17E-804129A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F583D-8D27-2D4D-937C-B913E2A85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400" y="22076"/>
            <a:ext cx="6083168" cy="6699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C5F769-800C-DA41-9272-C17E69FB6446}"/>
              </a:ext>
            </a:extLst>
          </p:cNvPr>
          <p:cNvSpPr txBox="1"/>
          <p:nvPr/>
        </p:nvSpPr>
        <p:spPr>
          <a:xfrm>
            <a:off x="245327" y="1202400"/>
            <a:ext cx="3138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Recommended for the class,</a:t>
            </a:r>
            <a:br>
              <a:rPr lang="en-US" sz="2000"/>
            </a:br>
            <a:r>
              <a:rPr lang="en-US" sz="2000"/>
              <a:t> but will up to you</a:t>
            </a:r>
          </a:p>
        </p:txBody>
      </p:sp>
    </p:spTree>
    <p:extLst>
      <p:ext uri="{BB962C8B-B14F-4D97-AF65-F5344CB8AC3E}">
        <p14:creationId xmlns:p14="http://schemas.microsoft.com/office/powerpoint/2010/main" val="801011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A70B3-3175-D14E-8BBA-3DF061EA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0" y="98725"/>
            <a:ext cx="2747400" cy="1103675"/>
          </a:xfrm>
        </p:spPr>
        <p:txBody>
          <a:bodyPr/>
          <a:lstStyle/>
          <a:p>
            <a:r>
              <a:rPr lang="en-US"/>
              <a:t>GDB (</a:t>
            </a:r>
            <a:r>
              <a:rPr lang="en-US" err="1"/>
              <a:t>gef</a:t>
            </a:r>
            <a:r>
              <a:rPr lang="en-US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6FF1A-C55D-964B-A17E-804129A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1BD2AF-740A-8548-9AE1-1310C6A9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375" y="197037"/>
            <a:ext cx="8787560" cy="631806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1D548EF-3F36-6544-A85E-0E4114DA68C8}"/>
              </a:ext>
            </a:extLst>
          </p:cNvPr>
          <p:cNvSpPr/>
          <p:nvPr/>
        </p:nvSpPr>
        <p:spPr>
          <a:xfrm>
            <a:off x="3234018" y="1949825"/>
            <a:ext cx="8737193" cy="22187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3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3B847-1BC5-694A-A068-69ECBAC3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200" y="129345"/>
            <a:ext cx="6846600" cy="985655"/>
          </a:xfrm>
        </p:spPr>
        <p:txBody>
          <a:bodyPr/>
          <a:lstStyle/>
          <a:p>
            <a:r>
              <a:rPr lang="en-US"/>
              <a:t>Intel Memory Referencing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6C7B1-609C-D743-9E7A-E1F0772C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32</a:t>
            </a:fld>
            <a:endParaRPr lang="en-US"/>
          </a:p>
        </p:txBody>
      </p:sp>
      <p:sp>
        <p:nvSpPr>
          <p:cNvPr id="5" name="AutoShape 2" descr="{\displaystyle {\begin{matrix}{\mathtt {CS}}:\\{\mathtt {DS}}:\\{\mathtt {SS}}:\\{\mathtt {ES}}:\\{\mathtt {FS}}:\\{\mathtt {GS}}:\end{matrix}}\ \ {\begin{bmatrix}{\mathtt {EAX}}\\{\mathtt {EBX}}\\{\mathtt {ECX}}\\{\mathtt {EDX}}\\{\mathtt {ESP}}\\{\mathtt {EBP}}\\{\mathtt {ESI}}\\{\mathtt {EDI}}\end{bmatrix}}+{\begin{pmatrix}\\{\begin{bmatrix}{\mathtt {EAX}}\\{\mathtt {EBX}}\\{\mathtt {ECX}}\\{\mathtt {EDX}}\\{\mathtt {EBP}}\\{\mathtt {ESI}}\\{\mathtt {EDI}}\end{bmatrix}}*{\begin{bmatrix}1\\2\\4\\8\end{bmatrix}}\\\\\end{pmatrix}}+{\rm {displacement}}}">
            <a:extLst>
              <a:ext uri="{FF2B5EF4-FFF2-40B4-BE49-F238E27FC236}">
                <a16:creationId xmlns:a16="http://schemas.microsoft.com/office/drawing/2014/main" id="{F953A0F8-41C2-4D42-AD44-B59F191D17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7069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{\displaystyle {\begin{matrix}{\mathtt {CS}}:\\{\mathtt {DS}}:\\{\mathtt {SS}}:\\{\mathtt {ES}}:\\{\mathtt {FS}}:\\{\mathtt {GS}}:\end{matrix}}\ \ {\begin{bmatrix}{\mathtt {EAX}}\\{\mathtt {EBX}}\\{\mathtt {ECX}}\\{\mathtt {EDX}}\\{\mathtt {ESP}}\\{\mathtt {EBP}}\\{\mathtt {ESI}}\\{\mathtt {EDI}}\end{bmatrix}}+{\begin{pmatrix}\\{\begin{bmatrix}{\mathtt {EAX}}\\{\mathtt {EBX}}\\{\mathtt {ECX}}\\{\mathtt {EDX}}\\{\mathtt {EBP}}\\{\mathtt {ESI}}\\{\mathtt {EDI}}\end{bmatrix}}*{\begin{bmatrix}1\\2\\4\\8\end{bmatrix}}\\\\\end{pmatrix}}+{\rm {displacement}}}">
            <a:extLst>
              <a:ext uri="{FF2B5EF4-FFF2-40B4-BE49-F238E27FC236}">
                <a16:creationId xmlns:a16="http://schemas.microsoft.com/office/drawing/2014/main" id="{D1C3C1BE-3FA6-C14C-B778-8E2BEA5A94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8593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FCF34-7374-A249-9F6D-24AC51E6D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92" y="2697141"/>
            <a:ext cx="5240408" cy="2933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2D96E3-59AD-CF40-99AD-81E075954BD8}"/>
              </a:ext>
            </a:extLst>
          </p:cNvPr>
          <p:cNvSpPr txBox="1"/>
          <p:nvPr/>
        </p:nvSpPr>
        <p:spPr>
          <a:xfrm>
            <a:off x="1520977" y="5957762"/>
            <a:ext cx="25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IA32 Memory addressing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BE832-3B58-5A41-B600-3DB4B6B082D7}"/>
              </a:ext>
            </a:extLst>
          </p:cNvPr>
          <p:cNvSpPr txBox="1"/>
          <p:nvPr/>
        </p:nvSpPr>
        <p:spPr>
          <a:xfrm>
            <a:off x="342598" y="2034604"/>
            <a:ext cx="102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Segment</a:t>
            </a:r>
            <a:br>
              <a:rPr lang="en-US"/>
            </a:br>
            <a:r>
              <a:rPr lang="en-US"/>
              <a:t>Registers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564F3-495F-4746-8962-7B0E26DB504A}"/>
              </a:ext>
            </a:extLst>
          </p:cNvPr>
          <p:cNvSpPr txBox="1"/>
          <p:nvPr/>
        </p:nvSpPr>
        <p:spPr>
          <a:xfrm>
            <a:off x="1434577" y="230565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A9899B-D2CD-5D4A-A20B-4CA0BE762809}"/>
              </a:ext>
            </a:extLst>
          </p:cNvPr>
          <p:cNvSpPr txBox="1"/>
          <p:nvPr/>
        </p:nvSpPr>
        <p:spPr>
          <a:xfrm>
            <a:off x="2698132" y="2564182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Index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BD99AC-EE2A-BF49-97D2-0797EC755126}"/>
              </a:ext>
            </a:extLst>
          </p:cNvPr>
          <p:cNvSpPr txBox="1"/>
          <p:nvPr/>
        </p:nvSpPr>
        <p:spPr>
          <a:xfrm>
            <a:off x="4724431" y="3974997"/>
            <a:ext cx="21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Fira Code" panose="020B0809050000020004" pitchFamily="49" charset="0"/>
                <a:ea typeface="Fira Code" panose="020B0809050000020004" pitchFamily="49" charset="0"/>
              </a:rPr>
              <a:t>Displacement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B1C64FC-8861-D342-875B-9AB69687C257}"/>
              </a:ext>
            </a:extLst>
          </p:cNvPr>
          <p:cNvSpPr/>
          <p:nvPr/>
        </p:nvSpPr>
        <p:spPr>
          <a:xfrm>
            <a:off x="155044" y="2087541"/>
            <a:ext cx="1259385" cy="3680512"/>
          </a:xfrm>
          <a:prstGeom prst="round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B3A722F-C795-6649-9846-B602F6F52B6A}"/>
              </a:ext>
            </a:extLst>
          </p:cNvPr>
          <p:cNvSpPr/>
          <p:nvPr/>
        </p:nvSpPr>
        <p:spPr>
          <a:xfrm>
            <a:off x="1442811" y="2702535"/>
            <a:ext cx="747899" cy="28818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C42435D-21C8-5342-9FF9-19D690B57C1B}"/>
              </a:ext>
            </a:extLst>
          </p:cNvPr>
          <p:cNvSpPr/>
          <p:nvPr/>
        </p:nvSpPr>
        <p:spPr>
          <a:xfrm>
            <a:off x="2733110" y="2969906"/>
            <a:ext cx="747899" cy="237801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BC7FEF-D2FE-F74F-9D53-455FA237C9ED}"/>
              </a:ext>
            </a:extLst>
          </p:cNvPr>
          <p:cNvSpPr txBox="1"/>
          <p:nvPr/>
        </p:nvSpPr>
        <p:spPr>
          <a:xfrm>
            <a:off x="3576550" y="3129394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Scale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93397-F5FE-6D44-BD3D-6E14673349E8}"/>
              </a:ext>
            </a:extLst>
          </p:cNvPr>
          <p:cNvSpPr/>
          <p:nvPr/>
        </p:nvSpPr>
        <p:spPr>
          <a:xfrm>
            <a:off x="4394403" y="2372953"/>
            <a:ext cx="7876398" cy="985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70000"/>
              </a:lnSpc>
            </a:pP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[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+ 2 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] + 0x1234 	# Intel syntax</a:t>
            </a:r>
            <a:b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</a:b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0x1234 (%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ebx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%</a:t>
            </a:r>
            <a:r>
              <a:rPr lang="en-US" err="1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edi</a:t>
            </a:r>
            <a:r>
              <a:rPr lang="en-US">
                <a:solidFill>
                  <a:srgbClr val="002060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, 2)	# AT&amp;T  syntax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F2EDFF-7FDC-C046-A846-05B98622C696}"/>
              </a:ext>
            </a:extLst>
          </p:cNvPr>
          <p:cNvSpPr/>
          <p:nvPr/>
        </p:nvSpPr>
        <p:spPr>
          <a:xfrm>
            <a:off x="5257800" y="1442543"/>
            <a:ext cx="6096000" cy="830997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Memory address </a:t>
            </a:r>
            <a:r>
              <a:rPr lang="en-US" sz="2400"/>
              <a:t>:=</a:t>
            </a:r>
            <a:br>
              <a:rPr lang="en-US" sz="2400"/>
            </a:br>
            <a:r>
              <a:rPr lang="en-US" sz="2400"/>
              <a:t>	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Base</a:t>
            </a:r>
            <a:r>
              <a:rPr lang="en-US" sz="2400"/>
              <a:t> +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Index</a:t>
            </a:r>
            <a:r>
              <a:rPr lang="en-US" sz="2400"/>
              <a:t> *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Scale</a:t>
            </a:r>
            <a:r>
              <a:rPr lang="en-US" sz="2400"/>
              <a:t> + 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Disp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B10241BF-29B3-BD41-B595-8812FC736297}"/>
              </a:ext>
            </a:extLst>
          </p:cNvPr>
          <p:cNvSpPr/>
          <p:nvPr/>
        </p:nvSpPr>
        <p:spPr>
          <a:xfrm>
            <a:off x="838200" y="401039"/>
            <a:ext cx="3886231" cy="1194572"/>
          </a:xfrm>
          <a:prstGeom prst="wedgeRoundRectCallout">
            <a:avLst>
              <a:gd name="adj1" fmla="val -47657"/>
              <a:gd name="adj2" fmla="val 9407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u="sng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Segment registers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 are mostly obsolete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No longer used for address calculation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Special use cases (will learn)</a:t>
            </a:r>
          </a:p>
        </p:txBody>
      </p:sp>
    </p:spTree>
    <p:extLst>
      <p:ext uri="{BB962C8B-B14F-4D97-AF65-F5344CB8AC3E}">
        <p14:creationId xmlns:p14="http://schemas.microsoft.com/office/powerpoint/2010/main" val="12242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2BD-CC62-FA40-8871-2A5880E0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0038-A86E-5849-89DF-6ED70DC3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03896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</a:t>
            </a:r>
            <a:r>
              <a:rPr lang="en-US"/>
              <a:t> instruction (</a:t>
            </a:r>
            <a:r>
              <a:rPr lang="en-US" b="1"/>
              <a:t>L</a:t>
            </a:r>
            <a:r>
              <a:rPr lang="en-US"/>
              <a:t>oad </a:t>
            </a:r>
            <a:r>
              <a:rPr lang="en-US" b="1"/>
              <a:t>E</a:t>
            </a:r>
            <a:r>
              <a:rPr lang="en-US"/>
              <a:t>ffective </a:t>
            </a:r>
            <a:r>
              <a:rPr lang="en-US" b="1"/>
              <a:t>A</a:t>
            </a:r>
            <a:r>
              <a:rPr lang="en-US"/>
              <a:t>ddress)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would the instruction store in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A03B6-A740-5043-9F35-FE8A7188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47D6F-ED0D-8C4A-82CA-22DD928DFE89}"/>
              </a:ext>
            </a:extLst>
          </p:cNvPr>
          <p:cNvSpPr/>
          <p:nvPr/>
        </p:nvSpPr>
        <p:spPr>
          <a:xfrm>
            <a:off x="3010829" y="2523966"/>
            <a:ext cx="7948524" cy="16619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lea    0x5656(%rax,%rbx,4),%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 # AT&amp;T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Or </a:t>
            </a:r>
          </a:p>
          <a:p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lea    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,[</a:t>
            </a:r>
            <a:r>
              <a:rPr lang="en-US" sz="2400" err="1">
                <a:latin typeface="Courier New" panose="02070309020205020404" pitchFamily="49" charset="0"/>
                <a:cs typeface="Courier New" panose="02070309020205020404" pitchFamily="49" charset="0"/>
              </a:rPr>
              <a:t>rax+rbx</a:t>
            </a:r>
            <a:r>
              <a:rPr lang="en-US" sz="2400">
                <a:latin typeface="Courier New" panose="02070309020205020404" pitchFamily="49" charset="0"/>
                <a:cs typeface="Courier New" panose="02070309020205020404" pitchFamily="49" charset="0"/>
              </a:rPr>
              <a:t>*4 + 0x5656]  # Intel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566A1-B6A8-6F47-8FF5-F3E8DFC02D2B}"/>
              </a:ext>
            </a:extLst>
          </p:cNvPr>
          <p:cNvSpPr/>
          <p:nvPr/>
        </p:nvSpPr>
        <p:spPr>
          <a:xfrm>
            <a:off x="2731331" y="5229521"/>
            <a:ext cx="5705408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 := </a:t>
            </a:r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rax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+ </a:t>
            </a:r>
            <a:r>
              <a:rPr lang="en-US" sz="2800" err="1">
                <a:latin typeface="Consolas" panose="020B0609020204030204" pitchFamily="49" charset="0"/>
                <a:cs typeface="Consolas" panose="020B0609020204030204" pitchFamily="49" charset="0"/>
              </a:rPr>
              <a:t>rbx</a:t>
            </a:r>
            <a:r>
              <a:rPr lang="en-US" sz="2800">
                <a:latin typeface="Consolas" panose="020B0609020204030204" pitchFamily="49" charset="0"/>
                <a:cs typeface="Consolas" panose="020B0609020204030204" pitchFamily="49" charset="0"/>
              </a:rPr>
              <a:t> * 4 + 0x5656</a:t>
            </a:r>
            <a:endParaRPr lang="en-US" sz="280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93B90F06-5C42-0F44-8C59-302E997DD385}"/>
              </a:ext>
            </a:extLst>
          </p:cNvPr>
          <p:cNvSpPr/>
          <p:nvPr/>
        </p:nvSpPr>
        <p:spPr>
          <a:xfrm>
            <a:off x="4658205" y="3383280"/>
            <a:ext cx="925830" cy="35433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427D98F5-30E1-AB4D-B1F6-D0A68F2374F7}"/>
              </a:ext>
            </a:extLst>
          </p:cNvPr>
          <p:cNvSpPr/>
          <p:nvPr/>
        </p:nvSpPr>
        <p:spPr>
          <a:xfrm rot="10800000">
            <a:off x="7510909" y="2980351"/>
            <a:ext cx="925830" cy="35433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61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2BD-CC62-FA40-8871-2A5880E0C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0038-A86E-5849-89DF-6ED70DC39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</a:t>
            </a:r>
            <a:r>
              <a:rPr lang="en-US"/>
              <a:t> instruction (</a:t>
            </a:r>
            <a:r>
              <a:rPr lang="en-US" b="1"/>
              <a:t>L</a:t>
            </a:r>
            <a:r>
              <a:rPr lang="en-US"/>
              <a:t>oad </a:t>
            </a:r>
            <a:r>
              <a:rPr lang="en-US" b="1"/>
              <a:t>E</a:t>
            </a:r>
            <a:r>
              <a:rPr lang="en-US"/>
              <a:t>ffective </a:t>
            </a:r>
            <a:r>
              <a:rPr lang="en-US" b="1"/>
              <a:t>A</a:t>
            </a:r>
            <a:r>
              <a:rPr lang="en-US"/>
              <a:t>ddress)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What would the instruction store in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A03B6-A740-5043-9F35-FE8A7188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47D6F-ED0D-8C4A-82CA-22DD928DFE89}"/>
              </a:ext>
            </a:extLst>
          </p:cNvPr>
          <p:cNvSpPr/>
          <p:nvPr/>
        </p:nvSpPr>
        <p:spPr>
          <a:xfrm>
            <a:off x="1250401" y="2473566"/>
            <a:ext cx="47399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lea  0x8(%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 sz="2400">
              <a:solidFill>
                <a:srgbClr val="20212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>
              <a:solidFill>
                <a:srgbClr val="20212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>
                <a:solidFill>
                  <a:srgbClr val="20212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Or </a:t>
            </a:r>
          </a:p>
          <a:p>
            <a:endParaRPr lang="en-US">
              <a:solidFill>
                <a:srgbClr val="20212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lea 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, [</a:t>
            </a:r>
            <a:r>
              <a:rPr lang="en-US" sz="2400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 + 0x8]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34DBC-920D-F048-A80C-8262F606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64" y="2359114"/>
            <a:ext cx="5734586" cy="21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80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E221B-8F2F-9F46-B7AE-311338219F19}"/>
              </a:ext>
            </a:extLst>
          </p:cNvPr>
          <p:cNvSpPr/>
          <p:nvPr/>
        </p:nvSpPr>
        <p:spPr>
          <a:xfrm>
            <a:off x="7735924" y="2286906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0085FB-4927-B24B-8AA9-B7DB9656A734}"/>
              </a:ext>
            </a:extLst>
          </p:cNvPr>
          <p:cNvSpPr/>
          <p:nvPr/>
        </p:nvSpPr>
        <p:spPr>
          <a:xfrm>
            <a:off x="635648" y="6051457"/>
            <a:ext cx="917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We will talk more about functions and stack operation later …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32674F-3334-1E42-B3CB-FDFA2236CDFE}"/>
              </a:ext>
            </a:extLst>
          </p:cNvPr>
          <p:cNvSpPr/>
          <p:nvPr/>
        </p:nvSpPr>
        <p:spPr>
          <a:xfrm>
            <a:off x="7608523" y="1272569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8A6722-3EDA-D949-9DC4-C343B6A18504}"/>
              </a:ext>
            </a:extLst>
          </p:cNvPr>
          <p:cNvCxnSpPr/>
          <p:nvPr/>
        </p:nvCxnSpPr>
        <p:spPr>
          <a:xfrm>
            <a:off x="8400353" y="1457235"/>
            <a:ext cx="420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CD31E4-AD77-3041-BFEB-5C64B600145A}"/>
              </a:ext>
            </a:extLst>
          </p:cNvPr>
          <p:cNvCxnSpPr/>
          <p:nvPr/>
        </p:nvCxnSpPr>
        <p:spPr>
          <a:xfrm>
            <a:off x="8491259" y="2467763"/>
            <a:ext cx="420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644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B072F-46FB-0B46-B142-8F5249CF7448}"/>
              </a:ext>
            </a:extLst>
          </p:cNvPr>
          <p:cNvGrpSpPr/>
          <p:nvPr/>
        </p:nvGrpSpPr>
        <p:grpSpPr>
          <a:xfrm>
            <a:off x="9030250" y="2622332"/>
            <a:ext cx="1366549" cy="1393266"/>
            <a:chOff x="9102251" y="2035734"/>
            <a:chExt cx="1366549" cy="13932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F8A45-DC9A-C54A-8A1D-5FB75FFA06BA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A16097-942E-7446-8F88-D78F8E393252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80D00-10BC-C94F-87AF-9E0443EA5506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3935489E-BAD3-4E44-A8D9-384BC8609D08}"/>
              </a:ext>
            </a:extLst>
          </p:cNvPr>
          <p:cNvSpPr/>
          <p:nvPr/>
        </p:nvSpPr>
        <p:spPr>
          <a:xfrm flipH="1">
            <a:off x="8591412" y="148035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9D1B82E-C0F7-A348-A551-BF1D1EC2B8A6}"/>
              </a:ext>
            </a:extLst>
          </p:cNvPr>
          <p:cNvSpPr/>
          <p:nvPr/>
        </p:nvSpPr>
        <p:spPr>
          <a:xfrm>
            <a:off x="10522499" y="2622332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523F6C-4EE0-1144-9477-9B9E5733693A}"/>
              </a:ext>
            </a:extLst>
          </p:cNvPr>
          <p:cNvSpPr/>
          <p:nvPr/>
        </p:nvSpPr>
        <p:spPr>
          <a:xfrm>
            <a:off x="10749600" y="3059737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bar()</a:t>
            </a:r>
            <a:endParaRPr lang="en-US" sz="160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05C221-4102-9440-97F5-32641530D978}"/>
              </a:ext>
            </a:extLst>
          </p:cNvPr>
          <p:cNvCxnSpPr/>
          <p:nvPr/>
        </p:nvCxnSpPr>
        <p:spPr>
          <a:xfrm>
            <a:off x="8511132" y="3051527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07874A-0D62-F14A-97FF-97B717BF3DC6}"/>
              </a:ext>
            </a:extLst>
          </p:cNvPr>
          <p:cNvCxnSpPr/>
          <p:nvPr/>
        </p:nvCxnSpPr>
        <p:spPr>
          <a:xfrm>
            <a:off x="8545112" y="4042623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002D69-52C3-244A-A5B9-27E50310B687}"/>
              </a:ext>
            </a:extLst>
          </p:cNvPr>
          <p:cNvSpPr/>
          <p:nvPr/>
        </p:nvSpPr>
        <p:spPr>
          <a:xfrm>
            <a:off x="7704665" y="2834481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1F78D0-BC92-0846-A695-8046EBA50142}"/>
              </a:ext>
            </a:extLst>
          </p:cNvPr>
          <p:cNvSpPr/>
          <p:nvPr/>
        </p:nvSpPr>
        <p:spPr>
          <a:xfrm>
            <a:off x="7805103" y="383885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42" name="Left Arrow 41">
            <a:extLst>
              <a:ext uri="{FF2B5EF4-FFF2-40B4-BE49-F238E27FC236}">
                <a16:creationId xmlns:a16="http://schemas.microsoft.com/office/drawing/2014/main" id="{94D1062F-D01B-D047-8B22-DCC9851D6812}"/>
              </a:ext>
            </a:extLst>
          </p:cNvPr>
          <p:cNvSpPr/>
          <p:nvPr/>
        </p:nvSpPr>
        <p:spPr>
          <a:xfrm rot="16200000">
            <a:off x="10634078" y="2443643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40322BB-0EEC-7043-81AA-89D4A8713DEA}"/>
              </a:ext>
            </a:extLst>
          </p:cNvPr>
          <p:cNvSpPr/>
          <p:nvPr/>
        </p:nvSpPr>
        <p:spPr>
          <a:xfrm rot="16200000">
            <a:off x="10692073" y="1968870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</p:spTree>
    <p:extLst>
      <p:ext uri="{BB962C8B-B14F-4D97-AF65-F5344CB8AC3E}">
        <p14:creationId xmlns:p14="http://schemas.microsoft.com/office/powerpoint/2010/main" val="571691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2007-0B83-CF49-8A25-EC2AA7DA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Pointer 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C13E0-3B9E-E54E-9F14-D5B5141CB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66465" cy="4351338"/>
          </a:xfrm>
        </p:spPr>
        <p:txBody>
          <a:bodyPr/>
          <a:lstStyle/>
          <a:p>
            <a:r>
              <a:rPr lang="en-US"/>
              <a:t>Base Pointer (or Frame Pointer)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%EBP,  %RBP</a:t>
            </a:r>
          </a:p>
          <a:p>
            <a:pPr marL="457200" lvl="1" indent="0">
              <a:buNone/>
            </a:pPr>
            <a:endParaRPr lang="en-US"/>
          </a:p>
          <a:p>
            <a:r>
              <a:rPr lang="en-US"/>
              <a:t>Stack Pointer 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%ESP, %RSP</a:t>
            </a:r>
          </a:p>
          <a:p>
            <a:pPr lvl="1"/>
            <a:endParaRPr lang="en-US"/>
          </a:p>
          <a:p>
            <a:r>
              <a:rPr lang="en-US"/>
              <a:t>Instruction Pointer (or Program Counter)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%EIP, %RIP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08BFF-776A-8D4F-BE21-6B8C301C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37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F83427-EF6E-4448-A039-579072ADECFD}"/>
              </a:ext>
            </a:extLst>
          </p:cNvPr>
          <p:cNvGrpSpPr/>
          <p:nvPr/>
        </p:nvGrpSpPr>
        <p:grpSpPr>
          <a:xfrm>
            <a:off x="9030251" y="1078306"/>
            <a:ext cx="1366549" cy="1393266"/>
            <a:chOff x="9102251" y="2035734"/>
            <a:chExt cx="1366549" cy="13932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9BA4DC-3DE3-CC4F-A8F2-E5F42620AEE6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0BDE75-EF83-744A-A7E4-BB5B05DE182A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1BF730-1F6C-0D42-BC27-1682755C46D0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8B072F-46FB-0B46-B142-8F5249CF7448}"/>
              </a:ext>
            </a:extLst>
          </p:cNvPr>
          <p:cNvGrpSpPr/>
          <p:nvPr/>
        </p:nvGrpSpPr>
        <p:grpSpPr>
          <a:xfrm>
            <a:off x="9030250" y="2622332"/>
            <a:ext cx="1366549" cy="1393266"/>
            <a:chOff x="9102251" y="2035734"/>
            <a:chExt cx="1366549" cy="13932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7F8A45-DC9A-C54A-8A1D-5FB75FFA06BA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A16097-942E-7446-8F88-D78F8E393252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080D00-10BC-C94F-87AF-9E0443EA5506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9D105F-132C-2F4A-BFCA-449B7FCD558C}"/>
              </a:ext>
            </a:extLst>
          </p:cNvPr>
          <p:cNvGrpSpPr/>
          <p:nvPr/>
        </p:nvGrpSpPr>
        <p:grpSpPr>
          <a:xfrm>
            <a:off x="9030249" y="4126585"/>
            <a:ext cx="1366549" cy="1393266"/>
            <a:chOff x="9102251" y="2035734"/>
            <a:chExt cx="1366549" cy="13932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A888EE-AA03-9249-A6B5-9F071FC39D3D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7A533A6-CE46-6741-8B58-99E22A84128D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997335-261F-1843-8059-B2AFABFF8BA5}"/>
                </a:ext>
              </a:extLst>
            </p:cNvPr>
            <p:cNvSpPr/>
            <p:nvPr/>
          </p:nvSpPr>
          <p:spPr>
            <a:xfrm>
              <a:off x="9102251" y="2313949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11144967-6F33-D649-BD5A-3F5CB075819E}"/>
              </a:ext>
            </a:extLst>
          </p:cNvPr>
          <p:cNvSpPr/>
          <p:nvPr/>
        </p:nvSpPr>
        <p:spPr>
          <a:xfrm flipH="1">
            <a:off x="8590325" y="3004305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006E90-29DF-0B48-9752-425F3066A20C}"/>
              </a:ext>
            </a:extLst>
          </p:cNvPr>
          <p:cNvCxnSpPr/>
          <p:nvPr/>
        </p:nvCxnSpPr>
        <p:spPr>
          <a:xfrm>
            <a:off x="8460000" y="4561808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621FC39-2AD6-4741-853E-DCC22A535412}"/>
              </a:ext>
            </a:extLst>
          </p:cNvPr>
          <p:cNvCxnSpPr/>
          <p:nvPr/>
        </p:nvCxnSpPr>
        <p:spPr>
          <a:xfrm>
            <a:off x="8460000" y="551985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47A8F20-90CB-CA4F-B5E1-3C4ACF6A7B9E}"/>
              </a:ext>
            </a:extLst>
          </p:cNvPr>
          <p:cNvSpPr/>
          <p:nvPr/>
        </p:nvSpPr>
        <p:spPr>
          <a:xfrm>
            <a:off x="7704665" y="4404800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%EBP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E221B-8F2F-9F46-B7AE-311338219F19}"/>
              </a:ext>
            </a:extLst>
          </p:cNvPr>
          <p:cNvSpPr/>
          <p:nvPr/>
        </p:nvSpPr>
        <p:spPr>
          <a:xfrm>
            <a:off x="7719991" y="5316081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%ESP</a:t>
            </a:r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935489E-BAD3-4E44-A8D9-384BC8609D08}"/>
              </a:ext>
            </a:extLst>
          </p:cNvPr>
          <p:cNvSpPr/>
          <p:nvPr/>
        </p:nvSpPr>
        <p:spPr>
          <a:xfrm flipH="1">
            <a:off x="8591412" y="148035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C905D494-0EA5-F444-9393-912C10F8D5C3}"/>
              </a:ext>
            </a:extLst>
          </p:cNvPr>
          <p:cNvSpPr/>
          <p:nvPr/>
        </p:nvSpPr>
        <p:spPr>
          <a:xfrm>
            <a:off x="10533600" y="4190400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9D1B82E-C0F7-A348-A551-BF1D1EC2B8A6}"/>
              </a:ext>
            </a:extLst>
          </p:cNvPr>
          <p:cNvSpPr/>
          <p:nvPr/>
        </p:nvSpPr>
        <p:spPr>
          <a:xfrm>
            <a:off x="10522499" y="2622332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58A25510-23F2-0A45-8D58-02A8FE659D17}"/>
              </a:ext>
            </a:extLst>
          </p:cNvPr>
          <p:cNvSpPr/>
          <p:nvPr/>
        </p:nvSpPr>
        <p:spPr>
          <a:xfrm>
            <a:off x="10522499" y="1121606"/>
            <a:ext cx="216000" cy="1329451"/>
          </a:xfrm>
          <a:prstGeom prst="rightBrac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2525138-D4AD-504D-B280-AF974CD7F473}"/>
              </a:ext>
            </a:extLst>
          </p:cNvPr>
          <p:cNvSpPr/>
          <p:nvPr/>
        </p:nvSpPr>
        <p:spPr>
          <a:xfrm>
            <a:off x="10738499" y="1623891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foo()</a:t>
            </a:r>
            <a:endParaRPr lang="en-US" sz="16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B523F6C-4EE0-1144-9477-9B9E5733693A}"/>
              </a:ext>
            </a:extLst>
          </p:cNvPr>
          <p:cNvSpPr/>
          <p:nvPr/>
        </p:nvSpPr>
        <p:spPr>
          <a:xfrm>
            <a:off x="10749600" y="3059737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bar()</a:t>
            </a:r>
            <a:endParaRPr lang="en-US" sz="16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92D7D7-7AEC-DB48-8689-9F17073FA2A2}"/>
              </a:ext>
            </a:extLst>
          </p:cNvPr>
          <p:cNvSpPr/>
          <p:nvPr/>
        </p:nvSpPr>
        <p:spPr>
          <a:xfrm>
            <a:off x="10843023" y="4685848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</a:rPr>
              <a:t>foobar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</a:rPr>
              <a:t>()</a:t>
            </a:r>
            <a:endParaRPr lang="en-US" sz="16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0085FB-4927-B24B-8AA9-B7DB9656A734}"/>
              </a:ext>
            </a:extLst>
          </p:cNvPr>
          <p:cNvSpPr/>
          <p:nvPr/>
        </p:nvSpPr>
        <p:spPr>
          <a:xfrm>
            <a:off x="635648" y="6051457"/>
            <a:ext cx="917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/>
              <a:t>We will talk more about functions and stack operation later …</a:t>
            </a:r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D676399E-804F-1149-A1D5-D6FF15A70B05}"/>
              </a:ext>
            </a:extLst>
          </p:cNvPr>
          <p:cNvSpPr/>
          <p:nvPr/>
        </p:nvSpPr>
        <p:spPr>
          <a:xfrm rot="16200000">
            <a:off x="10705369" y="2586444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6F84FC9-B561-114D-AF4E-868EA0D30135}"/>
              </a:ext>
            </a:extLst>
          </p:cNvPr>
          <p:cNvSpPr/>
          <p:nvPr/>
        </p:nvSpPr>
        <p:spPr>
          <a:xfrm rot="16200000">
            <a:off x="10763364" y="2111671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241E34-BC76-4D48-9AA9-B1E63B9C8361}"/>
                  </a:ext>
                </a:extLst>
              </p14:cNvPr>
              <p14:cNvContentPartPr/>
              <p14:nvPr/>
            </p14:nvContentPartPr>
            <p14:xfrm>
              <a:off x="11459880" y="2054160"/>
              <a:ext cx="172080" cy="1392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241E34-BC76-4D48-9AA9-B1E63B9C83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50520" y="2044800"/>
                <a:ext cx="190800" cy="141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821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803A-0559-EC40-A24E-DDC2EF27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r>
              <a:rPr lang="en-US"/>
              <a:t>Data Movement and Arithmetic Instructions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8A05A-95FB-B44E-A0B6-6246E66C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91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Movements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Move values (constant assignment)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FF000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l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$0x41414141,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eax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eax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:= 0x41414141;</a:t>
            </a:r>
            <a:endParaRPr lang="en-US"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0070C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b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$32, %al          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%al := 32;</a:t>
            </a:r>
            <a:endParaRPr lang="en-US">
              <a:latin typeface="Consolas" panose="020B0609020204030204" pitchFamily="49" charset="0"/>
              <a:cs typeface="Courier New" panose="02070309020205020404" pitchFamily="49" charset="0"/>
            </a:endParaRPr>
          </a:p>
          <a:p>
            <a:endParaRPr lang="en-US"/>
          </a:p>
          <a:p>
            <a:r>
              <a:rPr lang="en-US"/>
              <a:t>Accessing memory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FF000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l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-0x4(%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ebp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),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eax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/>
              <a:t>	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  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eax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:=%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ebp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- 4</a:t>
            </a:r>
          </a:p>
          <a:p>
            <a:pPr marL="457200" lvl="1" indent="0">
              <a:buNone/>
            </a:pP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err="1">
                <a:solidFill>
                  <a:srgbClr val="00B05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q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(%rdx,%rcx,4), %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rbx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 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rbx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:=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rdx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+ %</a:t>
            </a:r>
            <a:r>
              <a:rPr lang="en-US" err="1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rcx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  <a:sym typeface="Wingdings" pitchFamily="2" charset="2"/>
              </a:rPr>
              <a:t> * 4 </a:t>
            </a:r>
          </a:p>
          <a:p>
            <a:endParaRPr lang="en-US"/>
          </a:p>
          <a:p>
            <a:r>
              <a:rPr lang="en-US"/>
              <a:t>More data movements </a:t>
            </a:r>
          </a:p>
          <a:p>
            <a:pPr marL="0" indent="0">
              <a:buNone/>
            </a:pP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0070C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b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chemeClr val="accent4">
                    <a:lumMod val="75000"/>
                  </a:schemeClr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w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7030A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d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, </a:t>
            </a:r>
            <a:r>
              <a:rPr lang="en-US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mov</a:t>
            </a:r>
            <a:r>
              <a:rPr lang="en-US" b="1" err="1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s</a:t>
            </a:r>
            <a:r>
              <a:rPr lang="en-US" err="1">
                <a:solidFill>
                  <a:srgbClr val="00B050"/>
                </a:solidFill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q</a:t>
            </a:r>
            <a:r>
              <a:rPr lang="en-US">
                <a:latin typeface="Fira Code Retina" pitchFamily="49" charset="0"/>
                <a:ea typeface="Fira Code Retina" pitchFamily="49" charset="0"/>
                <a:cs typeface="Fira Code Retina" pitchFamily="49" charset="0"/>
              </a:rPr>
              <a:t> </a:t>
            </a:r>
          </a:p>
          <a:p>
            <a:pPr lvl="1"/>
            <a:r>
              <a:rPr lang="en-US">
                <a:cs typeface="Courier New" panose="02070309020205020404" pitchFamily="49" charset="0"/>
              </a:rPr>
              <a:t>Move from string to string  (next class)</a:t>
            </a:r>
          </a:p>
        </p:txBody>
      </p:sp>
    </p:spTree>
    <p:extLst>
      <p:ext uri="{BB962C8B-B14F-4D97-AF65-F5344CB8AC3E}">
        <p14:creationId xmlns:p14="http://schemas.microsoft.com/office/powerpoint/2010/main" val="2465468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130AD-1BC2-FD4C-851A-E9E7B90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95" y="2584865"/>
            <a:ext cx="10515600" cy="1325563"/>
          </a:xfrm>
        </p:spPr>
        <p:txBody>
          <a:bodyPr/>
          <a:lstStyle/>
          <a:p>
            <a:r>
              <a:rPr lang="en-US"/>
              <a:t>Code Generation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78954-3C48-5343-876C-A1FB3F98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76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Arithmetic and Logical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logical instructions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</a:rPr>
              <a:t>or, and, </a:t>
            </a:r>
            <a:r>
              <a:rPr lang="en-US" err="1">
                <a:latin typeface="Consolas" panose="020B0609020204030204" pitchFamily="49" charset="0"/>
              </a:rPr>
              <a:t>xor</a:t>
            </a:r>
            <a:r>
              <a:rPr lang="en-US">
                <a:latin typeface="Consolas" panose="020B0609020204030204" pitchFamily="49" charset="0"/>
              </a:rPr>
              <a:t>, nor …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</a:rPr>
              <a:t>andi</a:t>
            </a:r>
            <a:r>
              <a:rPr lang="en-US">
                <a:latin typeface="Consolas" panose="020B0609020204030204" pitchFamily="49" charset="0"/>
              </a:rPr>
              <a:t>, </a:t>
            </a:r>
            <a:r>
              <a:rPr lang="en-US" err="1">
                <a:latin typeface="Consolas" panose="020B0609020204030204" pitchFamily="49" charset="0"/>
              </a:rPr>
              <a:t>ori</a:t>
            </a:r>
            <a:r>
              <a:rPr lang="en-US">
                <a:latin typeface="Consolas" panose="020B0609020204030204" pitchFamily="49" charset="0"/>
              </a:rPr>
              <a:t>, </a:t>
            </a:r>
            <a:r>
              <a:rPr lang="en-US" err="1">
                <a:latin typeface="Consolas" panose="020B0609020204030204" pitchFamily="49" charset="0"/>
              </a:rPr>
              <a:t>xori</a:t>
            </a:r>
            <a:r>
              <a:rPr lang="en-US">
                <a:latin typeface="Consolas" panose="020B0609020204030204" pitchFamily="49" charset="0"/>
              </a:rPr>
              <a:t> …</a:t>
            </a:r>
          </a:p>
          <a:p>
            <a:pPr marL="457200" lvl="1" indent="0">
              <a:buNone/>
            </a:pPr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Arithmetic instructions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sym typeface="Wingdings" pitchFamily="2" charset="2"/>
              </a:rPr>
              <a:t>add, sub,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mul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div,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divu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…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addi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subi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, </a:t>
            </a:r>
            <a:r>
              <a:rPr lang="en-US" err="1">
                <a:latin typeface="Consolas" panose="020B0609020204030204" pitchFamily="49" charset="0"/>
                <a:sym typeface="Wingdings" pitchFamily="2" charset="2"/>
              </a:rPr>
              <a:t>muli</a:t>
            </a:r>
            <a:r>
              <a:rPr lang="en-US">
                <a:latin typeface="Consolas" panose="020B0609020204030204" pitchFamily="49" charset="0"/>
                <a:sym typeface="Wingdings" pitchFamily="2" charset="2"/>
              </a:rPr>
              <a:t> …</a:t>
            </a:r>
            <a:endParaRPr lang="en-US">
              <a:latin typeface="Consolas" panose="020B0609020204030204" pitchFamily="49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61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169-F280-CF4F-813E-F04783DD7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Integer Division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B5DF-1D35-1A41-850F-0EDE18CE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39999" cy="4351338"/>
          </a:xfrm>
        </p:spPr>
        <p:txBody>
          <a:bodyPr/>
          <a:lstStyle/>
          <a:p>
            <a:r>
              <a:rPr lang="en-US" err="1"/>
              <a:t>idiv</a:t>
            </a:r>
            <a:r>
              <a:rPr lang="en-US"/>
              <a:t> [value]</a:t>
            </a:r>
          </a:p>
          <a:p>
            <a:pPr lvl="1"/>
            <a:r>
              <a:rPr lang="en-US"/>
              <a:t>Use 64bit integer (EDX:EAX)</a:t>
            </a:r>
          </a:p>
          <a:p>
            <a:pPr lvl="1"/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cdq</a:t>
            </a:r>
            <a:r>
              <a:rPr lang="en-US">
                <a:latin typeface="Consolas" panose="020B0609020204030204" pitchFamily="49" charset="0"/>
              </a:rPr>
              <a:t>/</a:t>
            </a:r>
            <a:r>
              <a:rPr lang="en-US" err="1">
                <a:latin typeface="Consolas" panose="020B0609020204030204" pitchFamily="49" charset="0"/>
              </a:rPr>
              <a:t>cltd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/>
              <a:t>instruction first (asserting using </a:t>
            </a:r>
            <a:r>
              <a:rPr lang="en-US">
                <a:latin typeface="Consolas" panose="020B0609020204030204" pitchFamily="49" charset="0"/>
              </a:rPr>
              <a:t>EDX:EAX </a:t>
            </a:r>
            <a:r>
              <a:rPr lang="en-US"/>
              <a:t>as one 64bit integer)</a:t>
            </a:r>
          </a:p>
          <a:p>
            <a:pPr lvl="1"/>
            <a:r>
              <a:rPr lang="en-US"/>
              <a:t>Divide </a:t>
            </a:r>
            <a:r>
              <a:rPr lang="en-US">
                <a:latin typeface="Consolas" panose="020B0609020204030204" pitchFamily="49" charset="0"/>
              </a:rPr>
              <a:t>EDX:EAX </a:t>
            </a:r>
            <a:r>
              <a:rPr lang="en-US"/>
              <a:t>with [value]</a:t>
            </a:r>
          </a:p>
          <a:p>
            <a:pPr lvl="1"/>
            <a:r>
              <a:rPr lang="en-US"/>
              <a:t>Store Quotient at </a:t>
            </a:r>
            <a:r>
              <a:rPr lang="en-US">
                <a:latin typeface="Consolas" panose="020B0609020204030204" pitchFamily="49" charset="0"/>
              </a:rPr>
              <a:t>EAX</a:t>
            </a:r>
            <a:r>
              <a:rPr lang="en-US"/>
              <a:t>, Remainder in EDX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E6AF8-469E-7146-98EF-65F51B96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1408"/>
            <a:ext cx="12192000" cy="26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B169-F280-CF4F-813E-F04783DD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459"/>
          </a:xfrm>
        </p:spPr>
        <p:txBody>
          <a:bodyPr/>
          <a:lstStyle/>
          <a:p>
            <a:r>
              <a:rPr lang="en-US"/>
              <a:t>Integer Division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B5DF-1D35-1A41-850F-0EDE18CE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555"/>
            <a:ext cx="10515600" cy="4946236"/>
          </a:xfrm>
        </p:spPr>
        <p:txBody>
          <a:bodyPr>
            <a:normAutofit fontScale="77500" lnSpcReduction="20000"/>
          </a:bodyPr>
          <a:lstStyle/>
          <a:p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idiv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[value]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Use 64bit integer (</a:t>
            </a:r>
            <a:r>
              <a:rPr lang="en-US">
                <a:latin typeface="Consolas" panose="020B0609020204030204" pitchFamily="49" charset="0"/>
              </a:rPr>
              <a:t>EDX:EAX</a:t>
            </a:r>
            <a:r>
              <a:rPr lang="en-US"/>
              <a:t>)</a:t>
            </a:r>
          </a:p>
          <a:p>
            <a:pPr marL="457200" lvl="1" indent="0">
              <a:buNone/>
            </a:pPr>
            <a:r>
              <a:rPr lang="en-US"/>
              <a:t>Calls </a:t>
            </a:r>
            <a:r>
              <a:rPr lang="en-US" err="1">
                <a:latin typeface="Consolas" panose="020B0609020204030204" pitchFamily="49" charset="0"/>
              </a:rPr>
              <a:t>cdq</a:t>
            </a:r>
            <a:r>
              <a:rPr lang="en-US">
                <a:latin typeface="Consolas" panose="020B0609020204030204" pitchFamily="49" charset="0"/>
              </a:rPr>
              <a:t>/</a:t>
            </a:r>
            <a:r>
              <a:rPr lang="en-US" err="1">
                <a:latin typeface="Consolas" panose="020B0609020204030204" pitchFamily="49" charset="0"/>
              </a:rPr>
              <a:t>cltd</a:t>
            </a:r>
            <a:r>
              <a:rPr lang="en-US">
                <a:latin typeface="Consolas" panose="020B0609020204030204" pitchFamily="49" charset="0"/>
              </a:rPr>
              <a:t> </a:t>
            </a:r>
            <a:r>
              <a:rPr lang="en-US"/>
              <a:t>instruction first (asserting using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EDX:EAX</a:t>
            </a:r>
            <a:r>
              <a:rPr lang="en-US"/>
              <a:t> as one 64bit integer)</a:t>
            </a:r>
          </a:p>
          <a:p>
            <a:pPr marL="457200" lvl="1" indent="0">
              <a:buNone/>
            </a:pPr>
            <a:r>
              <a:rPr lang="en-US"/>
              <a:t>Divide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EDX:EAX </a:t>
            </a:r>
            <a:r>
              <a:rPr lang="en-US"/>
              <a:t>with [value]</a:t>
            </a:r>
          </a:p>
          <a:p>
            <a:pPr marL="457200" lvl="1" indent="0">
              <a:buNone/>
            </a:pPr>
            <a:r>
              <a:rPr lang="en-US"/>
              <a:t>Store Quotient at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EAX</a:t>
            </a:r>
            <a:r>
              <a:rPr lang="en-US"/>
              <a:t>, Remainder in </a:t>
            </a:r>
            <a:r>
              <a:rPr lang="en-US">
                <a:latin typeface="Consolas" panose="020B0609020204030204" pitchFamily="49" charset="0"/>
                <a:cs typeface="Courier New" panose="02070309020205020404" pitchFamily="49" charset="0"/>
              </a:rPr>
              <a:t>EDX</a:t>
            </a:r>
          </a:p>
          <a:p>
            <a:pPr lvl="1"/>
            <a:endParaRPr lang="en-US"/>
          </a:p>
          <a:p>
            <a:r>
              <a:rPr lang="en-US"/>
              <a:t>Example – in level9, check(int value)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Comparing the remainder of array[</a:t>
            </a:r>
            <a:r>
              <a:rPr lang="en-US" err="1"/>
              <a:t>i</a:t>
            </a:r>
            <a:r>
              <a:rPr lang="en-US"/>
              <a:t>] / value to zero…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if(array[</a:t>
            </a:r>
            <a:r>
              <a:rPr lang="en-US" b="1" err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>
                <a:solidFill>
                  <a:srgbClr val="000C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% value == 0)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C234C-E616-0840-8AF1-F5B7BF0CF7E9}"/>
              </a:ext>
            </a:extLst>
          </p:cNvPr>
          <p:cNvSpPr/>
          <p:nvPr/>
        </p:nvSpPr>
        <p:spPr>
          <a:xfrm>
            <a:off x="423133" y="3712597"/>
            <a:ext cx="105156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0x08048670 &lt;+32&gt;:	mov    0x8(%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ebp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),%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is arg1</a:t>
            </a: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0x08048673 &lt;+35&gt;:	mov    -0x8(%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ebp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),%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ecx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ecx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is loop index</a:t>
            </a: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0x08048676 &lt;+38&gt;:	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cltd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		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use 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edx:eax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, int64</a:t>
            </a: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0x08048677 &lt;+39&gt;:	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idivl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0x804a02c(,%ecx,4)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 divide array[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ecx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]/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eax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 </a:t>
            </a:r>
            <a:endParaRPr lang="en-US" sz="160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  <a:p>
            <a:pPr lvl="1"/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0x0804867e &lt;+46&gt;:	</a:t>
            </a:r>
            <a:r>
              <a:rPr lang="en-US" sz="1600" err="1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cmp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   $0x0,%edx		</a:t>
            </a:r>
            <a:r>
              <a:rPr lang="en-US" sz="160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  <a:sym typeface="Wingdings" pitchFamily="2" charset="2"/>
              </a:rPr>
              <a:t> Remainder…</a:t>
            </a:r>
            <a:endParaRPr lang="en-US" sz="1600"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1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Idioms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xor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Or sub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457200" lvl="1" indent="0">
              <a:buNone/>
            </a:pPr>
            <a:r>
              <a:rPr lang="en-US" err="1"/>
              <a:t>eax</a:t>
            </a:r>
            <a:r>
              <a:rPr lang="en-US"/>
              <a:t> = </a:t>
            </a:r>
            <a:r>
              <a:rPr lang="en-US" err="1"/>
              <a:t>eax</a:t>
            </a:r>
            <a:r>
              <a:rPr lang="en-US"/>
              <a:t> ⊗ </a:t>
            </a:r>
            <a:r>
              <a:rPr lang="en-US" err="1"/>
              <a:t>eax</a:t>
            </a:r>
            <a:r>
              <a:rPr lang="en-US"/>
              <a:t> =&gt; </a:t>
            </a:r>
            <a:r>
              <a:rPr lang="en-US" err="1"/>
              <a:t>eax</a:t>
            </a:r>
            <a:r>
              <a:rPr lang="en-US"/>
              <a:t>: = 0;</a:t>
            </a: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 0x10(ecx,ecx,4)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=&gt;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:= 5 * 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+ 16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$1,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r>
              <a:rPr lang="en-US" err="1">
                <a:solidFill>
                  <a:srgbClr val="C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add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$1,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   # atomic operation</a:t>
            </a:r>
          </a:p>
        </p:txBody>
      </p:sp>
    </p:spTree>
    <p:extLst>
      <p:ext uri="{BB962C8B-B14F-4D97-AF65-F5344CB8AC3E}">
        <p14:creationId xmlns:p14="http://schemas.microsoft.com/office/powerpoint/2010/main" val="30453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2289-1D9E-3347-B948-71A11017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4C857-D32C-ED4D-A07F-1B00209FC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Comparison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cmp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$0x1234,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>
                <a:sym typeface="Wingdings" pitchFamily="2" charset="2"/>
              </a:rPr>
              <a:t></a:t>
            </a:r>
            <a:r>
              <a:rPr lang="en-US"/>
              <a:t> Result stored in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$EFLAGS</a:t>
            </a:r>
          </a:p>
          <a:p>
            <a:endParaRPr lang="en-US"/>
          </a:p>
          <a:p>
            <a:r>
              <a:rPr lang="en-US"/>
              <a:t>Jump</a:t>
            </a: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 0x8048442 &lt;main+94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&gt; 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Equal or zero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n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Not equal or non-zero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l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Less or equal, 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b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</a:t>
            </a:r>
            <a:r>
              <a:rPr lang="en-US">
                <a:sym typeface="Wingdings" pitchFamily="2" charset="2"/>
              </a:rPr>
              <a:t>	</a:t>
            </a:r>
            <a:r>
              <a:rPr lang="en-US"/>
              <a:t> Below or equal, unsigned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g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Greater or equal, signed</a:t>
            </a: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pPr marL="457200" lvl="1" indent="0">
              <a:buNone/>
            </a:pP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j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a</a:t>
            </a:r>
            <a:r>
              <a:rPr lang="mr-IN" err="1">
                <a:latin typeface="Consolas" panose="020B0609020204030204" pitchFamily="49" charset="0"/>
                <a:ea typeface="Courier New" charset="0"/>
                <a:cs typeface="Courier New" charset="0"/>
              </a:rPr>
              <a:t>e</a:t>
            </a:r>
            <a:r>
              <a:rPr lang="mr-IN">
                <a:latin typeface="Consolas" panose="020B0609020204030204" pitchFamily="49" charset="0"/>
                <a:ea typeface="Courier New" charset="0"/>
                <a:cs typeface="Courier New" charset="0"/>
              </a:rPr>
              <a:t>    0x8048442 &lt;main+94&gt;</a:t>
            </a:r>
            <a:r>
              <a:rPr lang="en-US">
                <a:latin typeface="Consolas" panose="020B0609020204030204" pitchFamily="49" charset="0"/>
                <a:ea typeface="Courier New" charset="0"/>
                <a:cs typeface="Consolas" panose="020B0609020204030204" pitchFamily="49" charset="0"/>
              </a:rPr>
              <a:t>	</a:t>
            </a:r>
            <a:r>
              <a:rPr lang="en-US">
                <a:sym typeface="Wingdings" pitchFamily="2" charset="2"/>
              </a:rPr>
              <a:t> 	</a:t>
            </a:r>
            <a:r>
              <a:rPr lang="en-US"/>
              <a:t> Above or equal, unsigned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240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8A4C1-8A3A-B44E-871C-59B05E72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Instruction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E7026-2054-F146-A699-B5CBA8D9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70C36-BCAF-5340-8E01-2340E442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305" y="1085540"/>
            <a:ext cx="3278625" cy="54073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2F9EECB-8965-8D4C-848F-A7CAE7B1D8C3}"/>
              </a:ext>
            </a:extLst>
          </p:cNvPr>
          <p:cNvSpPr/>
          <p:nvPr/>
        </p:nvSpPr>
        <p:spPr>
          <a:xfrm>
            <a:off x="8089101" y="3128617"/>
            <a:ext cx="1388851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DB0AD90-5F9E-ED44-A252-561257980162}"/>
              </a:ext>
            </a:extLst>
          </p:cNvPr>
          <p:cNvSpPr/>
          <p:nvPr/>
        </p:nvSpPr>
        <p:spPr>
          <a:xfrm>
            <a:off x="7406699" y="3738791"/>
            <a:ext cx="1388851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79BE446-959E-DC4D-A632-C96C99E2D7CB}"/>
              </a:ext>
            </a:extLst>
          </p:cNvPr>
          <p:cNvSpPr/>
          <p:nvPr/>
        </p:nvSpPr>
        <p:spPr>
          <a:xfrm>
            <a:off x="8884617" y="4167917"/>
            <a:ext cx="593335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DEDE42-E099-6E43-A057-DC09CF30DFE0}"/>
              </a:ext>
            </a:extLst>
          </p:cNvPr>
          <p:cNvSpPr/>
          <p:nvPr/>
        </p:nvSpPr>
        <p:spPr>
          <a:xfrm>
            <a:off x="8877741" y="4829080"/>
            <a:ext cx="593335" cy="115732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24DE9B-F62A-2F46-A184-21A4105FF975}"/>
              </a:ext>
            </a:extLst>
          </p:cNvPr>
          <p:cNvSpPr/>
          <p:nvPr/>
        </p:nvSpPr>
        <p:spPr>
          <a:xfrm>
            <a:off x="8225616" y="5978281"/>
            <a:ext cx="277205" cy="116876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E7059D-C50A-E54A-A7C8-6F636F05D6FC}"/>
              </a:ext>
            </a:extLst>
          </p:cNvPr>
          <p:cNvCxnSpPr>
            <a:cxnSpLocks/>
          </p:cNvCxnSpPr>
          <p:nvPr/>
        </p:nvCxnSpPr>
        <p:spPr>
          <a:xfrm flipH="1">
            <a:off x="9631799" y="1301162"/>
            <a:ext cx="1166190" cy="1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5DD00D-A79F-0D44-BA54-8AF6B19BA8EA}"/>
              </a:ext>
            </a:extLst>
          </p:cNvPr>
          <p:cNvCxnSpPr>
            <a:cxnSpLocks/>
          </p:cNvCxnSpPr>
          <p:nvPr/>
        </p:nvCxnSpPr>
        <p:spPr>
          <a:xfrm flipV="1">
            <a:off x="10797989" y="1301164"/>
            <a:ext cx="0" cy="3594763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47D076-0788-B347-AECE-0358E6032686}"/>
              </a:ext>
            </a:extLst>
          </p:cNvPr>
          <p:cNvCxnSpPr>
            <a:cxnSpLocks/>
          </p:cNvCxnSpPr>
          <p:nvPr/>
        </p:nvCxnSpPr>
        <p:spPr>
          <a:xfrm flipH="1">
            <a:off x="9525467" y="4225783"/>
            <a:ext cx="1276964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0E8751-981D-CB40-A6CE-7E66586C6DBC}"/>
              </a:ext>
            </a:extLst>
          </p:cNvPr>
          <p:cNvCxnSpPr>
            <a:cxnSpLocks/>
          </p:cNvCxnSpPr>
          <p:nvPr/>
        </p:nvCxnSpPr>
        <p:spPr>
          <a:xfrm flipH="1">
            <a:off x="9516824" y="4886946"/>
            <a:ext cx="1276964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nterface">
            <a:extLst>
              <a:ext uri="{FF2B5EF4-FFF2-40B4-BE49-F238E27FC236}">
                <a16:creationId xmlns:a16="http://schemas.microsoft.com/office/drawing/2014/main" id="{F9CC2BE8-D77B-CC4E-B2C4-84F5384A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6" y="1606066"/>
            <a:ext cx="6719561" cy="370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8086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88C5-3E3F-F148-A196-5C61CEA1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1675"/>
          </a:xfrm>
        </p:spPr>
        <p:txBody>
          <a:bodyPr/>
          <a:lstStyle/>
          <a:p>
            <a:r>
              <a:rPr lang="en-US"/>
              <a:t>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8862-AA13-C147-B58C-A1B379D7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430"/>
            <a:ext cx="10515600" cy="5258170"/>
          </a:xfrm>
        </p:spPr>
        <p:txBody>
          <a:bodyPr>
            <a:normAutofit/>
          </a:bodyPr>
          <a:lstStyle/>
          <a:p>
            <a:r>
              <a:rPr lang="en-US"/>
              <a:t>Turing machine does not define the function</a:t>
            </a:r>
          </a:p>
          <a:p>
            <a:pPr lvl="1"/>
            <a:r>
              <a:rPr lang="en-US"/>
              <a:t>Modern computer architecture has built on Turing model</a:t>
            </a:r>
          </a:p>
          <a:p>
            <a:pPr lvl="2"/>
            <a:r>
              <a:rPr lang="en-US"/>
              <a:t>Does not require to have a notion for “function”</a:t>
            </a:r>
          </a:p>
          <a:p>
            <a:r>
              <a:rPr lang="en-US"/>
              <a:t>Lambda calculus works on functions</a:t>
            </a:r>
          </a:p>
          <a:p>
            <a:pPr lvl="1"/>
            <a:r>
              <a:rPr lang="en-US"/>
              <a:t>Church – Turing Theorem 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Turing machine == Lambda calculus (equally capable)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C program == LISP program (equally capable)</a:t>
            </a:r>
          </a:p>
          <a:p>
            <a:pPr marL="914400" lvl="2" indent="0">
              <a:buNone/>
            </a:pPr>
            <a:r>
              <a:rPr lang="en-US">
                <a:sym typeface="Wingdings" pitchFamily="2" charset="2"/>
              </a:rPr>
              <a:t> Java program == Scala program (equally capable)</a:t>
            </a:r>
          </a:p>
          <a:p>
            <a:r>
              <a:rPr lang="en-US">
                <a:sym typeface="Wingdings" pitchFamily="2" charset="2"/>
              </a:rPr>
              <a:t>Function helps programmers</a:t>
            </a:r>
          </a:p>
          <a:p>
            <a:pPr lvl="1"/>
            <a:r>
              <a:rPr lang="en-US">
                <a:sym typeface="Wingdings" pitchFamily="2" charset="2"/>
              </a:rPr>
              <a:t>Logical units for program</a:t>
            </a:r>
          </a:p>
          <a:p>
            <a:pPr lvl="1"/>
            <a:r>
              <a:rPr lang="en-US">
                <a:sym typeface="Wingdings" pitchFamily="2" charset="2"/>
              </a:rPr>
              <a:t>Scoping variables (E.g., </a:t>
            </a:r>
            <a:r>
              <a:rPr lang="en-US" err="1">
                <a:sym typeface="Wingdings" pitchFamily="2" charset="2"/>
              </a:rPr>
              <a:t>Globals</a:t>
            </a:r>
            <a:r>
              <a:rPr lang="en-US">
                <a:sym typeface="Wingdings" pitchFamily="2" charset="2"/>
              </a:rPr>
              <a:t> vs. Locals, Locals vs. Locals)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DE009-B09A-6B40-811A-E89DE442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2AFC-2452-D043-94F5-3A74FFAA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>
                <a:sym typeface="Wingdings" pitchFamily="2" charset="2"/>
              </a:rPr>
              <a:t>Function Support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AEE1-A9B9-C44D-A2DF-D0EBAD7B2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ym typeface="Wingdings" pitchFamily="2" charset="2"/>
              </a:rPr>
              <a:t>Pointer registers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: </a:t>
            </a:r>
            <a:r>
              <a:rPr lang="en-US">
                <a:sym typeface="Wingdings" pitchFamily="2" charset="2"/>
              </a:rPr>
              <a:t>stack base pointer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: </a:t>
            </a:r>
            <a:r>
              <a:rPr lang="en-US">
                <a:sym typeface="Wingdings" pitchFamily="2" charset="2"/>
              </a:rPr>
              <a:t>stack pointer</a:t>
            </a: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Instructions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push, pop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stack operation support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call, ret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function call support</a:t>
            </a:r>
          </a:p>
          <a:p>
            <a:pPr marL="457200" lvl="1" indent="0">
              <a:buNone/>
            </a:pP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enter,leave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	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	</a:t>
            </a:r>
            <a:r>
              <a:rPr lang="en-US">
                <a:cs typeface="Courier New" panose="02070309020205020404" pitchFamily="49" charset="0"/>
                <a:sym typeface="Wingdings" pitchFamily="2" charset="2"/>
              </a:rPr>
              <a:t> stack frame management</a:t>
            </a:r>
          </a:p>
          <a:p>
            <a:pPr lvl="1"/>
            <a:endParaRPr lang="en-US">
              <a:sym typeface="Wingdings" pitchFamily="2" charset="2"/>
            </a:endParaRP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DEB24-B15A-9245-8166-B9EDC765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44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9594-A64B-4747-8B86-6F5802C6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Support with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BF7CB-03D1-3842-BA73-32B1080B8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/>
              <a:t> Base Pointer</a:t>
            </a:r>
          </a:p>
          <a:p>
            <a:pPr lvl="1"/>
            <a:r>
              <a:rPr lang="en-US"/>
              <a:t>Use it for accessing</a:t>
            </a:r>
          </a:p>
          <a:p>
            <a:pPr lvl="1"/>
            <a:r>
              <a:rPr lang="en-US"/>
              <a:t>Local variables – negative index</a:t>
            </a:r>
          </a:p>
          <a:p>
            <a:pPr marL="457200" lvl="1" indent="0">
              <a:buNone/>
            </a:pPr>
            <a:endParaRPr lang="en-US"/>
          </a:p>
          <a:p>
            <a:pPr marL="914400" lvl="2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b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-0x4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914400" lvl="2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 </a:t>
            </a:r>
            <a:r>
              <a:rPr lang="en-US" b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-0x20c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edx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lvl="1"/>
            <a:r>
              <a:rPr lang="en-US"/>
              <a:t>Arguments from the caller – positive Index</a:t>
            </a:r>
          </a:p>
          <a:p>
            <a:pPr marL="914400" lvl="2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</a:t>
            </a:r>
            <a:r>
              <a:rPr lang="en-US" b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2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/>
              <a:t> Stack Pointer</a:t>
            </a:r>
          </a:p>
          <a:p>
            <a:pPr lvl="1"/>
            <a:r>
              <a:rPr lang="en-US"/>
              <a:t>Use it for passing argument to callee</a:t>
            </a:r>
          </a:p>
          <a:p>
            <a:pPr lvl="1"/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</a:t>
            </a:r>
            <a:r>
              <a:rPr lang="en-US" b="1">
                <a:solidFill>
                  <a:srgbClr val="000C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</a:t>
            </a:r>
            <a:r>
              <a:rPr lang="en-US" b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–0x4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2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sub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95059" y="2076075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925108" y="187744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3852581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71F8D426-084F-714F-8BED-7CE8E24B2206}"/>
              </a:ext>
            </a:extLst>
          </p:cNvPr>
          <p:cNvSpPr/>
          <p:nvPr/>
        </p:nvSpPr>
        <p:spPr>
          <a:xfrm rot="5400000">
            <a:off x="9906368" y="1101872"/>
            <a:ext cx="270518" cy="128062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5B498-3430-1946-9627-62E20DE24295}"/>
              </a:ext>
            </a:extLst>
          </p:cNvPr>
          <p:cNvSpPr/>
          <p:nvPr/>
        </p:nvSpPr>
        <p:spPr>
          <a:xfrm>
            <a:off x="9342332" y="1188200"/>
            <a:ext cx="1610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4 bytes (32-bit)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EDA06-6181-0D4C-B4DB-BE3636C27142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05CD-7469-3E41-B865-A595EE14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6475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B8EF-A094-884E-8760-E20BFF9A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You write a code in a programming language (say in C)</a:t>
            </a:r>
          </a:p>
          <a:p>
            <a:endParaRPr lang="en-US"/>
          </a:p>
          <a:p>
            <a:r>
              <a:rPr lang="en-US"/>
              <a:t>Compiler (</a:t>
            </a:r>
            <a:r>
              <a:rPr lang="en-US" err="1"/>
              <a:t>gcc</a:t>
            </a:r>
            <a:r>
              <a:rPr lang="en-US"/>
              <a:t> or clang) translate program to the </a:t>
            </a:r>
            <a:r>
              <a:rPr lang="en-US" i="1"/>
              <a:t>machine language</a:t>
            </a:r>
            <a:endParaRPr lang="en-US"/>
          </a:p>
          <a:p>
            <a:pPr lvl="1"/>
            <a:r>
              <a:rPr lang="en-US" i="1"/>
              <a:t>Object</a:t>
            </a:r>
            <a:r>
              <a:rPr lang="en-US"/>
              <a:t> file is a collection of </a:t>
            </a:r>
            <a:r>
              <a:rPr lang="en-US" i="1"/>
              <a:t>machine</a:t>
            </a:r>
            <a:r>
              <a:rPr lang="en-US"/>
              <a:t> </a:t>
            </a:r>
            <a:r>
              <a:rPr lang="en-US" i="1"/>
              <a:t>codes</a:t>
            </a:r>
          </a:p>
          <a:p>
            <a:pPr lvl="1"/>
            <a:r>
              <a:rPr lang="en-US"/>
              <a:t>Basically, 0s and 1s</a:t>
            </a:r>
          </a:p>
          <a:p>
            <a:endParaRPr lang="en-US"/>
          </a:p>
          <a:p>
            <a:r>
              <a:rPr lang="en-US"/>
              <a:t>Assembly (language): decorated version of machine language</a:t>
            </a:r>
          </a:p>
          <a:p>
            <a:pPr lvl="1"/>
            <a:r>
              <a:rPr lang="en-US"/>
              <a:t>With instruction name, variable names  </a:t>
            </a:r>
          </a:p>
          <a:p>
            <a:pPr lvl="1"/>
            <a:r>
              <a:rPr lang="en-US"/>
              <a:t>Human readable translation of machine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D26FC-22EC-1F45-8527-D3014843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,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sub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pop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add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37140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21727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0xdeadbeef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657671-EB85-F74D-B7DA-41FB0E324943}"/>
              </a:ext>
            </a:extLst>
          </p:cNvPr>
          <p:cNvSpPr/>
          <p:nvPr/>
        </p:nvSpPr>
        <p:spPr>
          <a:xfrm>
            <a:off x="732066" y="3852581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494AF7-56EE-744D-8E7B-BD4F51BB5D4A}"/>
              </a:ext>
            </a:extLst>
          </p:cNvPr>
          <p:cNvSpPr/>
          <p:nvPr/>
        </p:nvSpPr>
        <p:spPr>
          <a:xfrm>
            <a:off x="6662750" y="1534808"/>
            <a:ext cx="261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 : 0xdeadbeef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83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371401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2172768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66549" cy="1393266"/>
            <a:chOff x="9109451" y="2035734"/>
            <a:chExt cx="13665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ED8564-8DA8-8242-ADF5-3C0BA946F740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01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6F9F-3A59-F244-93DA-F9ED24E05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649DD-3CF5-6242-A42F-6CBB3045A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push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Store the value of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at the top of the stack 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-4)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sub $4,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/>
              <a:t>Move the value at the stack top to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(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/>
              <a:t>gets +4)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mov (%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add $4,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esp</a:t>
            </a: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9812BA-6B77-7541-9886-B7BC1CE896BA}"/>
              </a:ext>
            </a:extLst>
          </p:cNvPr>
          <p:cNvCxnSpPr/>
          <p:nvPr/>
        </p:nvCxnSpPr>
        <p:spPr>
          <a:xfrm>
            <a:off x="8621100" y="2115907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59A9B63-3F23-644B-A6C5-F9DB2E81A5CD}"/>
              </a:ext>
            </a:extLst>
          </p:cNvPr>
          <p:cNvSpPr/>
          <p:nvPr/>
        </p:nvSpPr>
        <p:spPr>
          <a:xfrm>
            <a:off x="7851149" y="1917274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6DEDFE-7777-8E42-B04D-580066B5F2FC}"/>
              </a:ext>
            </a:extLst>
          </p:cNvPr>
          <p:cNvGrpSpPr/>
          <p:nvPr/>
        </p:nvGrpSpPr>
        <p:grpSpPr>
          <a:xfrm>
            <a:off x="9375410" y="1932757"/>
            <a:ext cx="1359349" cy="1393266"/>
            <a:chOff x="9109451" y="2035734"/>
            <a:chExt cx="1359349" cy="13932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3BE813-2889-C941-A378-50AB8CFB40C8}"/>
                </a:ext>
              </a:extLst>
            </p:cNvPr>
            <p:cNvSpPr/>
            <p:nvPr/>
          </p:nvSpPr>
          <p:spPr>
            <a:xfrm>
              <a:off x="9109451" y="2035734"/>
              <a:ext cx="1359349" cy="139326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363835-0DDC-D94E-9170-B3F780C80AB7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Return EIP</a:t>
              </a:r>
            </a:p>
          </p:txBody>
        </p:sp>
      </p:grpSp>
      <p:sp>
        <p:nvSpPr>
          <p:cNvPr id="17" name="Left Arrow 16">
            <a:extLst>
              <a:ext uri="{FF2B5EF4-FFF2-40B4-BE49-F238E27FC236}">
                <a16:creationId xmlns:a16="http://schemas.microsoft.com/office/drawing/2014/main" id="{0BA4ABA6-23B9-C140-B32A-BFD68379EB62}"/>
              </a:ext>
            </a:extLst>
          </p:cNvPr>
          <p:cNvSpPr/>
          <p:nvPr/>
        </p:nvSpPr>
        <p:spPr>
          <a:xfrm rot="16200000">
            <a:off x="9945138" y="2436920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2B6CB-423F-014A-B0B7-610FA1A47A44}"/>
              </a:ext>
            </a:extLst>
          </p:cNvPr>
          <p:cNvSpPr/>
          <p:nvPr/>
        </p:nvSpPr>
        <p:spPr>
          <a:xfrm rot="16200000">
            <a:off x="10003133" y="1962147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5B7285-AEDA-BF40-BA97-2AFE66EC3A60}"/>
              </a:ext>
            </a:extLst>
          </p:cNvPr>
          <p:cNvSpPr/>
          <p:nvPr/>
        </p:nvSpPr>
        <p:spPr>
          <a:xfrm>
            <a:off x="825598" y="1572000"/>
            <a:ext cx="6825181" cy="2121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9EAA9-93A2-1A48-80E2-1F4E9A9FBD9D}"/>
              </a:ext>
            </a:extLst>
          </p:cNvPr>
          <p:cNvSpPr/>
          <p:nvPr/>
        </p:nvSpPr>
        <p:spPr>
          <a:xfrm>
            <a:off x="7851149" y="1280978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b="1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endParaRPr lang="en-US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CC54BD94-D77F-F049-A906-F91F1DF855DD}"/>
              </a:ext>
            </a:extLst>
          </p:cNvPr>
          <p:cNvCxnSpPr>
            <a:cxnSpLocks/>
            <a:endCxn id="4" idx="3"/>
          </p:cNvCxnSpPr>
          <p:nvPr/>
        </p:nvCxnSpPr>
        <p:spPr>
          <a:xfrm rot="16200000" flipV="1">
            <a:off x="8514469" y="1538423"/>
            <a:ext cx="820962" cy="675403"/>
          </a:xfrm>
          <a:prstGeom prst="curvedConnector2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602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18449-76AA-624C-A028-CEEBED3D3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/>
              <a:t> and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967D-B654-C040-BBA9-72C7401BF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7476" cy="435133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call foo</a:t>
            </a:r>
          </a:p>
          <a:p>
            <a:pPr lvl="1"/>
            <a:r>
              <a:rPr lang="en-US"/>
              <a:t>Pushes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to the stack and jump to foo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push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next instruction</a:t>
            </a:r>
          </a:p>
          <a:p>
            <a:pPr marL="457200" lvl="1" indent="0">
              <a:buNone/>
            </a:pP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jmp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foo</a:t>
            </a:r>
          </a:p>
          <a:p>
            <a:pPr marL="457200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ret</a:t>
            </a:r>
          </a:p>
          <a:p>
            <a:pPr lvl="1"/>
            <a:r>
              <a:rPr lang="en-US"/>
              <a:t>Pops to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/>
              <a:t>from stack </a:t>
            </a:r>
          </a:p>
          <a:p>
            <a:pPr marL="457200" lvl="1" indent="0">
              <a:buNone/>
            </a:pPr>
            <a:endParaRPr lang="en-US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pop 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eip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   # Invalid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7F315-D640-7841-8B6B-14A2F819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16ABC2-C4F5-0A47-B3AA-2D3FB2E16B4B}"/>
              </a:ext>
            </a:extLst>
          </p:cNvPr>
          <p:cNvSpPr/>
          <p:nvPr/>
        </p:nvSpPr>
        <p:spPr>
          <a:xfrm>
            <a:off x="9137903" y="3633320"/>
            <a:ext cx="1359349" cy="139326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30147-0F4F-654A-9EA3-E141E860204D}"/>
              </a:ext>
            </a:extLst>
          </p:cNvPr>
          <p:cNvSpPr/>
          <p:nvPr/>
        </p:nvSpPr>
        <p:spPr>
          <a:xfrm>
            <a:off x="9137903" y="5161523"/>
            <a:ext cx="1359349" cy="31401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0x804841b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FEAE97EA-B0D8-D241-B01F-0A05C0B416A4}"/>
              </a:ext>
            </a:extLst>
          </p:cNvPr>
          <p:cNvSpPr/>
          <p:nvPr/>
        </p:nvSpPr>
        <p:spPr>
          <a:xfrm rot="16200000">
            <a:off x="9808483" y="4460212"/>
            <a:ext cx="2034030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9C5931-212C-9E47-B997-30171A0AEAF1}"/>
              </a:ext>
            </a:extLst>
          </p:cNvPr>
          <p:cNvSpPr/>
          <p:nvPr/>
        </p:nvSpPr>
        <p:spPr>
          <a:xfrm rot="16200000">
            <a:off x="9844178" y="3965918"/>
            <a:ext cx="2619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Grows downward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C4ED2F-3C83-C845-824D-C0BF19D6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189" y="1654756"/>
            <a:ext cx="4171009" cy="1256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A90AA-6EDD-AA48-9BCA-7F97C6BB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320" y="482948"/>
            <a:ext cx="3321067" cy="1000321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DAFFC0CB-1707-F946-9D46-987B1AE831C2}"/>
              </a:ext>
            </a:extLst>
          </p:cNvPr>
          <p:cNvSpPr/>
          <p:nvPr/>
        </p:nvSpPr>
        <p:spPr>
          <a:xfrm>
            <a:off x="7262245" y="1003183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97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CCF13-74CD-AD4E-8F7D-CFFCD4F86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Function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9D54-926A-5443-973C-FD7687299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E4322-B472-394A-A347-FF397943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4490" y="6343309"/>
            <a:ext cx="2743200" cy="365125"/>
          </a:xfrm>
        </p:spPr>
        <p:txBody>
          <a:bodyPr/>
          <a:lstStyle/>
          <a:p>
            <a:fld id="{A8847BB3-9452-5D4B-9D0C-3312D4EA15F7}" type="slidenum">
              <a:rPr lang="en-US" smtClean="0"/>
              <a:t>54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5B0C31-27FF-664C-83FE-A999A8033C00}"/>
              </a:ext>
            </a:extLst>
          </p:cNvPr>
          <p:cNvGrpSpPr/>
          <p:nvPr/>
        </p:nvGrpSpPr>
        <p:grpSpPr>
          <a:xfrm>
            <a:off x="9444607" y="3985807"/>
            <a:ext cx="1366549" cy="1876421"/>
            <a:chOff x="9109451" y="2035734"/>
            <a:chExt cx="1366549" cy="187642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37B3E39-10AF-0746-991E-48CEAF365BF9}"/>
                </a:ext>
              </a:extLst>
            </p:cNvPr>
            <p:cNvSpPr/>
            <p:nvPr/>
          </p:nvSpPr>
          <p:spPr>
            <a:xfrm>
              <a:off x="9109451" y="2559859"/>
              <a:ext cx="1359349" cy="135229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E885B1-C827-6146-9D71-976BCB397BDF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0x804840b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C480FB-F4B0-0F41-9D1F-BFB857D93D1A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B0F84B-59C1-8440-BDE8-CC330B7307D1}"/>
              </a:ext>
            </a:extLst>
          </p:cNvPr>
          <p:cNvCxnSpPr/>
          <p:nvPr/>
        </p:nvCxnSpPr>
        <p:spPr>
          <a:xfrm>
            <a:off x="8917558" y="4421030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EB6A4E-EA01-4F4E-9EA7-39A101DE3F40}"/>
              </a:ext>
            </a:extLst>
          </p:cNvPr>
          <p:cNvCxnSpPr/>
          <p:nvPr/>
        </p:nvCxnSpPr>
        <p:spPr>
          <a:xfrm>
            <a:off x="8917558" y="5379073"/>
            <a:ext cx="381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5DA962C-70D5-6140-9839-E80BD7545EFB}"/>
              </a:ext>
            </a:extLst>
          </p:cNvPr>
          <p:cNvSpPr/>
          <p:nvPr/>
        </p:nvSpPr>
        <p:spPr>
          <a:xfrm>
            <a:off x="8162223" y="4264022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ebp</a:t>
            </a:r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BF3B37-4EA7-874A-A116-61F39FAA6F7F}"/>
              </a:ext>
            </a:extLst>
          </p:cNvPr>
          <p:cNvSpPr/>
          <p:nvPr/>
        </p:nvSpPr>
        <p:spPr>
          <a:xfrm>
            <a:off x="8177549" y="5175303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</a:rPr>
              <a:t>esp</a:t>
            </a:r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FFD160-C4D9-094D-ADF6-0F02AC98B805}"/>
              </a:ext>
            </a:extLst>
          </p:cNvPr>
          <p:cNvGrpSpPr/>
          <p:nvPr/>
        </p:nvGrpSpPr>
        <p:grpSpPr>
          <a:xfrm>
            <a:off x="9444607" y="2437272"/>
            <a:ext cx="1366549" cy="1393266"/>
            <a:chOff x="9109451" y="2035734"/>
            <a:chExt cx="1366549" cy="139326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7CB157-8838-8047-A8C0-F58C7029EBDD}"/>
                </a:ext>
              </a:extLst>
            </p:cNvPr>
            <p:cNvSpPr/>
            <p:nvPr/>
          </p:nvSpPr>
          <p:spPr>
            <a:xfrm>
              <a:off x="9109451" y="2559860"/>
              <a:ext cx="1359349" cy="86914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53E1DDC-EA92-1F43-B6C3-3F5F99C07CA9}"/>
                </a:ext>
              </a:extLst>
            </p:cNvPr>
            <p:cNvSpPr/>
            <p:nvPr/>
          </p:nvSpPr>
          <p:spPr>
            <a:xfrm>
              <a:off x="9109451" y="2035734"/>
              <a:ext cx="1359349" cy="314017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0x804841b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C54BE76-7EE2-6E4B-874A-A6E26CCD3F76}"/>
                </a:ext>
              </a:extLst>
            </p:cNvPr>
            <p:cNvSpPr/>
            <p:nvPr/>
          </p:nvSpPr>
          <p:spPr>
            <a:xfrm>
              <a:off x="9109451" y="2313948"/>
              <a:ext cx="1366549" cy="314017"/>
            </a:xfrm>
            <a:prstGeom prst="rect">
              <a:avLst/>
            </a:prstGeom>
            <a:solidFill>
              <a:srgbClr val="00B0F0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Saved EBP</a:t>
              </a:r>
            </a:p>
          </p:txBody>
        </p:sp>
      </p:grpSp>
      <p:sp>
        <p:nvSpPr>
          <p:cNvPr id="41" name="Freeform 40">
            <a:extLst>
              <a:ext uri="{FF2B5EF4-FFF2-40B4-BE49-F238E27FC236}">
                <a16:creationId xmlns:a16="http://schemas.microsoft.com/office/drawing/2014/main" id="{731B5F2D-2D7F-944F-BEA7-C441D5C9F5B5}"/>
              </a:ext>
            </a:extLst>
          </p:cNvPr>
          <p:cNvSpPr/>
          <p:nvPr/>
        </p:nvSpPr>
        <p:spPr>
          <a:xfrm flipH="1">
            <a:off x="8954490" y="2872494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B82495-EC54-A54B-A1EE-212EC627B7A8}"/>
              </a:ext>
            </a:extLst>
          </p:cNvPr>
          <p:cNvSpPr txBox="1"/>
          <p:nvPr/>
        </p:nvSpPr>
        <p:spPr>
          <a:xfrm>
            <a:off x="7980128" y="18828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00527C-26D8-6F4E-B7FF-5FC5F6659DE6}"/>
              </a:ext>
            </a:extLst>
          </p:cNvPr>
          <p:cNvSpPr/>
          <p:nvPr/>
        </p:nvSpPr>
        <p:spPr>
          <a:xfrm>
            <a:off x="9459933" y="4884073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B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9245B4-3B06-A04E-B995-59D0F432D7FD}"/>
              </a:ext>
            </a:extLst>
          </p:cNvPr>
          <p:cNvSpPr/>
          <p:nvPr/>
        </p:nvSpPr>
        <p:spPr>
          <a:xfrm>
            <a:off x="9461464" y="5212846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4F2541-59A4-2342-AD03-7E9496841874}"/>
              </a:ext>
            </a:extLst>
          </p:cNvPr>
          <p:cNvSpPr/>
          <p:nvPr/>
        </p:nvSpPr>
        <p:spPr>
          <a:xfrm>
            <a:off x="9459933" y="4565275"/>
            <a:ext cx="1340961" cy="336063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Local A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83569C3-C150-D34D-8C9E-00649653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30" y="2873724"/>
            <a:ext cx="4171009" cy="125632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8163A40-167A-9D44-8B57-DE7EB3F5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1" y="1701916"/>
            <a:ext cx="3321067" cy="1000321"/>
          </a:xfrm>
          <a:prstGeom prst="rect">
            <a:avLst/>
          </a:prstGeom>
        </p:spPr>
      </p:pic>
      <p:sp>
        <p:nvSpPr>
          <p:cNvPr id="52" name="Arc 51">
            <a:extLst>
              <a:ext uri="{FF2B5EF4-FFF2-40B4-BE49-F238E27FC236}">
                <a16:creationId xmlns:a16="http://schemas.microsoft.com/office/drawing/2014/main" id="{C780563D-AD13-524F-B70C-DF78626C2C89}"/>
              </a:ext>
            </a:extLst>
          </p:cNvPr>
          <p:cNvSpPr/>
          <p:nvPr/>
        </p:nvSpPr>
        <p:spPr>
          <a:xfrm>
            <a:off x="3302086" y="2222151"/>
            <a:ext cx="1436193" cy="1371600"/>
          </a:xfrm>
          <a:prstGeom prst="arc">
            <a:avLst/>
          </a:prstGeom>
          <a:ln w="22225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0C115ED-6BC0-3C4A-8B9E-3BBAA29D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165" y="4565275"/>
            <a:ext cx="3406553" cy="1296953"/>
          </a:xfrm>
          <a:prstGeom prst="rect">
            <a:avLst/>
          </a:prstGeom>
        </p:spPr>
      </p:pic>
      <p:sp>
        <p:nvSpPr>
          <p:cNvPr id="54" name="Freeform 53">
            <a:extLst>
              <a:ext uri="{FF2B5EF4-FFF2-40B4-BE49-F238E27FC236}">
                <a16:creationId xmlns:a16="http://schemas.microsoft.com/office/drawing/2014/main" id="{B0CAD7CC-8CA3-D44B-84A5-6B52429BEC0A}"/>
              </a:ext>
            </a:extLst>
          </p:cNvPr>
          <p:cNvSpPr/>
          <p:nvPr/>
        </p:nvSpPr>
        <p:spPr>
          <a:xfrm>
            <a:off x="5544528" y="3699746"/>
            <a:ext cx="2117912" cy="860612"/>
          </a:xfrm>
          <a:custGeom>
            <a:avLst/>
            <a:gdLst>
              <a:gd name="connsiteX0" fmla="*/ 2117912 w 2117912"/>
              <a:gd name="connsiteY0" fmla="*/ 0 h 860612"/>
              <a:gd name="connsiteX1" fmla="*/ 1284195 w 2117912"/>
              <a:gd name="connsiteY1" fmla="*/ 484094 h 860612"/>
              <a:gd name="connsiteX2" fmla="*/ 531159 w 2117912"/>
              <a:gd name="connsiteY2" fmla="*/ 450477 h 860612"/>
              <a:gd name="connsiteX3" fmla="*/ 0 w 2117912"/>
              <a:gd name="connsiteY3" fmla="*/ 860612 h 86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912" h="860612">
                <a:moveTo>
                  <a:pt x="2117912" y="0"/>
                </a:moveTo>
                <a:cubicBezTo>
                  <a:pt x="1833283" y="204507"/>
                  <a:pt x="1548654" y="409015"/>
                  <a:pt x="1284195" y="484094"/>
                </a:cubicBezTo>
                <a:cubicBezTo>
                  <a:pt x="1019736" y="559174"/>
                  <a:pt x="745192" y="387724"/>
                  <a:pt x="531159" y="450477"/>
                </a:cubicBezTo>
                <a:cubicBezTo>
                  <a:pt x="317126" y="513230"/>
                  <a:pt x="158563" y="686921"/>
                  <a:pt x="0" y="860612"/>
                </a:cubicBezTo>
              </a:path>
            </a:pathLst>
          </a:custGeom>
          <a:noFill/>
          <a:ln w="25400">
            <a:solidFill>
              <a:srgbClr val="C00000"/>
            </a:solidFill>
            <a:headEnd w="med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950EEA2A-E211-7B41-B2BA-267EA42CAD96}"/>
              </a:ext>
            </a:extLst>
          </p:cNvPr>
          <p:cNvSpPr/>
          <p:nvPr/>
        </p:nvSpPr>
        <p:spPr>
          <a:xfrm rot="10800000">
            <a:off x="10990502" y="2437272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Left Brace 64">
            <a:extLst>
              <a:ext uri="{FF2B5EF4-FFF2-40B4-BE49-F238E27FC236}">
                <a16:creationId xmlns:a16="http://schemas.microsoft.com/office/drawing/2014/main" id="{EE3B23C8-966C-9D4B-B9E4-ACB277F41F52}"/>
              </a:ext>
            </a:extLst>
          </p:cNvPr>
          <p:cNvSpPr/>
          <p:nvPr/>
        </p:nvSpPr>
        <p:spPr>
          <a:xfrm rot="10800000">
            <a:off x="10990501" y="3966702"/>
            <a:ext cx="184731" cy="189552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Left Brace 65">
            <a:extLst>
              <a:ext uri="{FF2B5EF4-FFF2-40B4-BE49-F238E27FC236}">
                <a16:creationId xmlns:a16="http://schemas.microsoft.com/office/drawing/2014/main" id="{2C75D6DC-A480-AA4D-8BCE-71865AEE3610}"/>
              </a:ext>
            </a:extLst>
          </p:cNvPr>
          <p:cNvSpPr/>
          <p:nvPr/>
        </p:nvSpPr>
        <p:spPr>
          <a:xfrm rot="10800000">
            <a:off x="10990500" y="849651"/>
            <a:ext cx="184731" cy="139326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D58CC3D-905B-0C4A-A4AA-8354BA086826}"/>
              </a:ext>
            </a:extLst>
          </p:cNvPr>
          <p:cNvSpPr txBox="1"/>
          <p:nvPr/>
        </p:nvSpPr>
        <p:spPr>
          <a:xfrm>
            <a:off x="11225911" y="294923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bar();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0400BC-9756-BC4C-B8A1-E99D53EC57C5}"/>
              </a:ext>
            </a:extLst>
          </p:cNvPr>
          <p:cNvSpPr txBox="1"/>
          <p:nvPr/>
        </p:nvSpPr>
        <p:spPr>
          <a:xfrm>
            <a:off x="11225910" y="4698347"/>
            <a:ext cx="1010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foobar</a:t>
            </a:r>
            <a:r>
              <a:rPr lang="en-US"/>
              <a:t>();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8535A8-C17B-F940-BA8E-1C6EBF2B6832}"/>
              </a:ext>
            </a:extLst>
          </p:cNvPr>
          <p:cNvSpPr txBox="1"/>
          <p:nvPr/>
        </p:nvSpPr>
        <p:spPr>
          <a:xfrm>
            <a:off x="11228204" y="1361618"/>
            <a:ext cx="69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foo();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374DCB5-BE2E-894E-8C36-48F9165F8948}"/>
              </a:ext>
            </a:extLst>
          </p:cNvPr>
          <p:cNvSpPr/>
          <p:nvPr/>
        </p:nvSpPr>
        <p:spPr>
          <a:xfrm flipH="1">
            <a:off x="9005734" y="1280209"/>
            <a:ext cx="345600" cy="1490400"/>
          </a:xfrm>
          <a:custGeom>
            <a:avLst/>
            <a:gdLst>
              <a:gd name="connsiteX0" fmla="*/ 79200 w 490186"/>
              <a:gd name="connsiteY0" fmla="*/ 1490400 h 1490400"/>
              <a:gd name="connsiteX1" fmla="*/ 489600 w 490186"/>
              <a:gd name="connsiteY1" fmla="*/ 727200 h 1490400"/>
              <a:gd name="connsiteX2" fmla="*/ 0 w 490186"/>
              <a:gd name="connsiteY2" fmla="*/ 0 h 149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186" h="1490400">
                <a:moveTo>
                  <a:pt x="79200" y="1490400"/>
                </a:moveTo>
                <a:cubicBezTo>
                  <a:pt x="291000" y="1233000"/>
                  <a:pt x="502800" y="975600"/>
                  <a:pt x="489600" y="727200"/>
                </a:cubicBezTo>
                <a:cubicBezTo>
                  <a:pt x="476400" y="478800"/>
                  <a:pt x="238200" y="23940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56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F703-A00B-764C-A794-4D97553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 Prologue and Epilogue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32B10-87CB-414F-AB33-EA6C5B2D3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7E216-AF0B-234A-8165-130433BD6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11" y="3839133"/>
            <a:ext cx="7222906" cy="2749926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3731C940-5146-F741-94C2-981213EBE6FA}"/>
              </a:ext>
            </a:extLst>
          </p:cNvPr>
          <p:cNvSpPr/>
          <p:nvPr/>
        </p:nvSpPr>
        <p:spPr>
          <a:xfrm rot="10800000">
            <a:off x="7442221" y="4125171"/>
            <a:ext cx="242772" cy="48801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1074C75-DFB6-2A4B-AD3E-987F818BF7FB}"/>
              </a:ext>
            </a:extLst>
          </p:cNvPr>
          <p:cNvSpPr/>
          <p:nvPr/>
        </p:nvSpPr>
        <p:spPr>
          <a:xfrm rot="10800000">
            <a:off x="7442221" y="5988486"/>
            <a:ext cx="242772" cy="488014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A6D89-0D16-C24E-ACA1-ECDDF8C5A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950" y="3839133"/>
            <a:ext cx="3746500" cy="27499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0F2C9A-C720-D74E-974D-3E54DD803977}"/>
              </a:ext>
            </a:extLst>
          </p:cNvPr>
          <p:cNvSpPr/>
          <p:nvPr/>
        </p:nvSpPr>
        <p:spPr>
          <a:xfrm>
            <a:off x="7854847" y="4184512"/>
            <a:ext cx="2239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Prologue 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 ’</a:t>
            </a:r>
            <a:r>
              <a:rPr lang="en-US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enter’</a:t>
            </a:r>
            <a:endParaRPr lang="en-US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1CF542-5687-A242-B3A6-8521333A7725}"/>
              </a:ext>
            </a:extLst>
          </p:cNvPr>
          <p:cNvSpPr/>
          <p:nvPr/>
        </p:nvSpPr>
        <p:spPr>
          <a:xfrm>
            <a:off x="7758477" y="6013679"/>
            <a:ext cx="22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Epilogue. 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 ‘</a:t>
            </a:r>
            <a:r>
              <a:rPr lang="en-US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itchFamily="2" charset="2"/>
              </a:rPr>
              <a:t>leave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‘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9E5ABC9-A5B2-7D43-B221-AF847029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Stack frame managements</a:t>
            </a:r>
          </a:p>
          <a:p>
            <a:pPr lvl="1"/>
            <a:r>
              <a:rPr lang="en-US"/>
              <a:t>alias instructions: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enter</a:t>
            </a:r>
            <a:r>
              <a:rPr lang="en-US"/>
              <a:t>,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leave</a:t>
            </a:r>
          </a:p>
          <a:p>
            <a:r>
              <a:rPr lang="en-US">
                <a:cs typeface="Courier New" panose="02070309020205020404" pitchFamily="49" charset="0"/>
              </a:rPr>
              <a:t>Allocation / de-allocation for local variables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C8D959-9285-664B-891A-556391274090}"/>
              </a:ext>
            </a:extLst>
          </p:cNvPr>
          <p:cNvCxnSpPr/>
          <p:nvPr/>
        </p:nvCxnSpPr>
        <p:spPr>
          <a:xfrm flipH="1">
            <a:off x="7442220" y="4827494"/>
            <a:ext cx="739588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0B1B06-3036-2D4F-AE2C-9921D64430F6}"/>
              </a:ext>
            </a:extLst>
          </p:cNvPr>
          <p:cNvCxnSpPr/>
          <p:nvPr/>
        </p:nvCxnSpPr>
        <p:spPr>
          <a:xfrm flipH="1">
            <a:off x="7442220" y="5833783"/>
            <a:ext cx="739588" cy="0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D0A94-1F4D-0E46-8D1E-33D9FAD2E2E6}"/>
              </a:ext>
            </a:extLst>
          </p:cNvPr>
          <p:cNvSpPr/>
          <p:nvPr/>
        </p:nvSpPr>
        <p:spPr>
          <a:xfrm>
            <a:off x="8255292" y="5619154"/>
            <a:ext cx="182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De-allocate locals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EDD317-00CB-1644-910A-77911E87FA8D}"/>
              </a:ext>
            </a:extLst>
          </p:cNvPr>
          <p:cNvSpPr/>
          <p:nvPr/>
        </p:nvSpPr>
        <p:spPr>
          <a:xfrm>
            <a:off x="8181808" y="4629034"/>
            <a:ext cx="1516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Allocate locals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55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BFB5-A74B-EC47-B46E-86C22E248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Calling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26966-B6EF-C540-BD79-A9E291689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Defines </a:t>
            </a:r>
            <a:r>
              <a:rPr lang="en-US" i="1"/>
              <a:t>caller</a:t>
            </a:r>
            <a:r>
              <a:rPr lang="en-US"/>
              <a:t> / </a:t>
            </a:r>
            <a:r>
              <a:rPr lang="en-US" i="1"/>
              <a:t>callee</a:t>
            </a:r>
            <a:r>
              <a:rPr lang="en-US"/>
              <a:t> responsibilities at machine language level</a:t>
            </a:r>
          </a:p>
          <a:p>
            <a:endParaRPr lang="en-US"/>
          </a:p>
          <a:p>
            <a:r>
              <a:rPr lang="en-US"/>
              <a:t>Different calling conventions </a:t>
            </a:r>
          </a:p>
          <a:p>
            <a:pPr lvl="1"/>
            <a:r>
              <a:rPr lang="en-US" i="1" err="1"/>
              <a:t>cdecl</a:t>
            </a:r>
            <a:r>
              <a:rPr lang="en-US"/>
              <a:t> for IA32</a:t>
            </a:r>
          </a:p>
          <a:p>
            <a:pPr lvl="1"/>
            <a:r>
              <a:rPr lang="en-US" i="1"/>
              <a:t>x86-64</a:t>
            </a:r>
            <a:r>
              <a:rPr lang="en-US"/>
              <a:t> for AMD64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How does your code call </a:t>
            </a:r>
            <a:r>
              <a:rPr lang="en-US" sz="2400" err="1">
                <a:latin typeface="Fira Code" panose="020B0809050000020004" pitchFamily="49" charset="0"/>
                <a:ea typeface="Fira Code" panose="020B0809050000020004" pitchFamily="49" charset="0"/>
              </a:rPr>
              <a:t>printf</a:t>
            </a:r>
            <a:r>
              <a:rPr lang="en-US" sz="2400">
                <a:latin typeface="Fira Code" panose="020B0809050000020004" pitchFamily="49" charset="0"/>
                <a:ea typeface="Fira Code" panose="020B0809050000020004" pitchFamily="49" charset="0"/>
              </a:rPr>
              <a:t>() </a:t>
            </a:r>
            <a:r>
              <a:rPr lang="en-US"/>
              <a:t>from a library?</a:t>
            </a:r>
          </a:p>
          <a:p>
            <a:pPr marL="457200" lvl="1" indent="0">
              <a:buNone/>
            </a:pPr>
            <a:r>
              <a:rPr lang="en-US" sz="2000"/>
              <a:t>Loader/linker will first find the address of </a:t>
            </a:r>
            <a:r>
              <a:rPr lang="en-US" sz="1800" err="1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printf</a:t>
            </a:r>
            <a:r>
              <a:rPr lang="en-US" sz="1800">
                <a:latin typeface="Fira Code" panose="020B08090500000200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()</a:t>
            </a:r>
            <a:endParaRPr lang="en-US" sz="2000"/>
          </a:p>
          <a:p>
            <a:pPr lvl="1"/>
            <a:endParaRPr lang="en-US"/>
          </a:p>
          <a:p>
            <a:pPr lvl="1"/>
            <a:r>
              <a:rPr lang="en-US"/>
              <a:t>Q1: How can pass function arguments?</a:t>
            </a:r>
          </a:p>
          <a:p>
            <a:pPr marL="914400" lvl="2" indent="0">
              <a:buNone/>
            </a:pPr>
            <a:r>
              <a:rPr lang="en-US"/>
              <a:t>Stack or Register?</a:t>
            </a:r>
          </a:p>
          <a:p>
            <a:pPr lvl="1"/>
            <a:r>
              <a:rPr lang="en-US"/>
              <a:t>Q2: How to order function argument?</a:t>
            </a:r>
          </a:p>
          <a:p>
            <a:pPr marL="914400" lvl="2" indent="0">
              <a:buNone/>
            </a:pPr>
            <a:endParaRPr lang="en-US"/>
          </a:p>
          <a:p>
            <a:pPr lvl="1"/>
            <a:r>
              <a:rPr lang="en-US"/>
              <a:t>Q3: How to pass the return value?</a:t>
            </a:r>
          </a:p>
          <a:p>
            <a:pPr lvl="2"/>
            <a:r>
              <a:rPr lang="en-US"/>
              <a:t>%</a:t>
            </a:r>
            <a:r>
              <a:rPr lang="en-US" err="1"/>
              <a:t>eax</a:t>
            </a:r>
            <a:r>
              <a:rPr lang="en-US"/>
              <a:t> (%</a:t>
            </a:r>
            <a:r>
              <a:rPr lang="en-US" err="1"/>
              <a:t>rax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F12BD-5031-2A42-8871-2EBF9441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68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44391" cy="4730757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496153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</p:spTree>
    <p:extLst>
      <p:ext uri="{BB962C8B-B14F-4D97-AF65-F5344CB8AC3E}">
        <p14:creationId xmlns:p14="http://schemas.microsoft.com/office/powerpoint/2010/main" val="2873613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44391" cy="4730757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496153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46849-4477-7FBE-5409-AA84AB9AC94D}"/>
              </a:ext>
            </a:extLst>
          </p:cNvPr>
          <p:cNvSpPr/>
          <p:nvPr/>
        </p:nvSpPr>
        <p:spPr>
          <a:xfrm>
            <a:off x="432754" y="5120894"/>
            <a:ext cx="8204889" cy="1127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7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44391" cy="4730757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496153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46849-4477-7FBE-5409-AA84AB9AC94D}"/>
              </a:ext>
            </a:extLst>
          </p:cNvPr>
          <p:cNvSpPr/>
          <p:nvPr/>
        </p:nvSpPr>
        <p:spPr>
          <a:xfrm>
            <a:off x="404472" y="1406200"/>
            <a:ext cx="8204889" cy="3714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759631-2BE4-AF89-98D9-519319D1E6BE}"/>
              </a:ext>
            </a:extLst>
          </p:cNvPr>
          <p:cNvSpPr/>
          <p:nvPr/>
        </p:nvSpPr>
        <p:spPr>
          <a:xfrm>
            <a:off x="415800" y="4807175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Caller</a:t>
            </a:r>
          </a:p>
        </p:txBody>
      </p:sp>
    </p:spTree>
    <p:extLst>
      <p:ext uri="{BB962C8B-B14F-4D97-AF65-F5344CB8AC3E}">
        <p14:creationId xmlns:p14="http://schemas.microsoft.com/office/powerpoint/2010/main" val="245730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8FB00-00BC-E174-6801-AABA59AF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 Generation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5B147-B783-6EDA-685F-08A9EBB41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Compiler, Linker, Loader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B02D1-EF89-D876-4E5B-94B34268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E2CB189-3071-667E-60ED-F34CAAD0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2" y="2514977"/>
            <a:ext cx="9928016" cy="31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224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C1597-E1A7-C749-B6B5-347ECA30CF79}"/>
              </a:ext>
            </a:extLst>
          </p:cNvPr>
          <p:cNvSpPr/>
          <p:nvPr/>
        </p:nvSpPr>
        <p:spPr>
          <a:xfrm>
            <a:off x="719323" y="1471984"/>
            <a:ext cx="7758978" cy="4922760"/>
          </a:xfrm>
          <a:prstGeom prst="rect">
            <a:avLst/>
          </a:prstGeom>
          <a:solidFill>
            <a:schemeClr val="bg2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8075"/>
          </a:xfrm>
        </p:spPr>
        <p:txBody>
          <a:bodyPr/>
          <a:lstStyle/>
          <a:p>
            <a:r>
              <a:rPr lang="en-US"/>
              <a:t>IA32 (32-bit) Stack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36780"/>
            <a:ext cx="8333377" cy="4749899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Relative to </a:t>
            </a:r>
          </a:p>
          <a:p>
            <a:pPr lvl="1"/>
            <a:r>
              <a:rPr lang="en-US"/>
              <a:t>Stack pointer:	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rsp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/>
              <a:t>Base (frame) pointer: 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endParaRPr lang="en-US"/>
          </a:p>
          <a:p>
            <a:r>
              <a:rPr lang="en-US"/>
              <a:t>Local variables (negative indexing over 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  <a:br>
              <a:rPr lang="en-US"/>
            </a:br>
            <a:endParaRPr lang="en-US"/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value at %ebp-0x8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-- address at %ebp-0x24</a:t>
            </a:r>
          </a:p>
          <a:p>
            <a:endParaRPr lang="en-US"/>
          </a:p>
          <a:p>
            <a:r>
              <a:rPr lang="en-US"/>
              <a:t>Function arguments from caller (positive indexing over 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latin typeface="Courier New" panose="02070309020205020404" pitchFamily="49" charset="0"/>
                <a:cs typeface="Courier New" panose="02070309020205020404" pitchFamily="49" charset="0"/>
              </a:rPr>
              <a:t>ebp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</a:b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0x8(%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0xc(%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ebp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Prepare function arguments to callee (positive indexing over the stack)</a:t>
            </a: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eax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, 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-- 1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st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mov $0x4, 0x4(%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		-- 2</a:t>
            </a:r>
            <a:r>
              <a:rPr lang="en-US" baseline="300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nd</a:t>
            </a:r>
            <a:r>
              <a:rPr lang="en-US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</a:t>
            </a:r>
            <a:r>
              <a:rPr lang="en-US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arg</a:t>
            </a:r>
            <a:endParaRPr lang="en-US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534930-3A09-FD43-8AED-B484B26DFBE4}"/>
              </a:ext>
            </a:extLst>
          </p:cNvPr>
          <p:cNvSpPr/>
          <p:nvPr/>
        </p:nvSpPr>
        <p:spPr>
          <a:xfrm>
            <a:off x="431100" y="1268069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F58A88-D197-7B46-8FDE-EC6B2C1106AB}"/>
              </a:ext>
            </a:extLst>
          </p:cNvPr>
          <p:cNvSpPr/>
          <p:nvPr/>
        </p:nvSpPr>
        <p:spPr>
          <a:xfrm>
            <a:off x="9391162" y="656069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51DAE8-3556-834A-9F13-2F8455DB107D}"/>
              </a:ext>
            </a:extLst>
          </p:cNvPr>
          <p:cNvSpPr/>
          <p:nvPr/>
        </p:nvSpPr>
        <p:spPr>
          <a:xfrm>
            <a:off x="9369565" y="123957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589EA-26C3-5342-8D8E-FBA3453E97B8}"/>
              </a:ext>
            </a:extLst>
          </p:cNvPr>
          <p:cNvSpPr/>
          <p:nvPr/>
        </p:nvSpPr>
        <p:spPr>
          <a:xfrm>
            <a:off x="9369565" y="172538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2B2840-70B5-2743-ABA1-5EDF8A66DA1A}"/>
              </a:ext>
            </a:extLst>
          </p:cNvPr>
          <p:cNvSpPr/>
          <p:nvPr/>
        </p:nvSpPr>
        <p:spPr>
          <a:xfrm>
            <a:off x="9382817" y="222310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7F1BD-35D1-A74C-82C5-446B5D8B4091}"/>
              </a:ext>
            </a:extLst>
          </p:cNvPr>
          <p:cNvSpPr/>
          <p:nvPr/>
        </p:nvSpPr>
        <p:spPr>
          <a:xfrm>
            <a:off x="9374734" y="271921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473F4-D43D-F84F-9069-065AEF2C5A53}"/>
              </a:ext>
            </a:extLst>
          </p:cNvPr>
          <p:cNvSpPr/>
          <p:nvPr/>
        </p:nvSpPr>
        <p:spPr>
          <a:xfrm>
            <a:off x="9366651" y="321532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20828-6E5C-6043-B9D4-C47EF3E575A4}"/>
              </a:ext>
            </a:extLst>
          </p:cNvPr>
          <p:cNvSpPr txBox="1"/>
          <p:nvPr/>
        </p:nvSpPr>
        <p:spPr>
          <a:xfrm>
            <a:off x="11234865" y="3030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96252-C3CF-844C-B1F9-C0292AC7CBD6}"/>
              </a:ext>
            </a:extLst>
          </p:cNvPr>
          <p:cNvSpPr/>
          <p:nvPr/>
        </p:nvSpPr>
        <p:spPr>
          <a:xfrm>
            <a:off x="9400304" y="37058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4F46C-1D22-8549-ADA7-5C5DBB4EEC49}"/>
              </a:ext>
            </a:extLst>
          </p:cNvPr>
          <p:cNvSpPr/>
          <p:nvPr/>
        </p:nvSpPr>
        <p:spPr>
          <a:xfrm>
            <a:off x="9400304" y="320254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DA9D8E-5BC0-2441-87CA-A1EFF7FE21BB}"/>
              </a:ext>
            </a:extLst>
          </p:cNvPr>
          <p:cNvSpPr/>
          <p:nvPr/>
        </p:nvSpPr>
        <p:spPr>
          <a:xfrm>
            <a:off x="9402910" y="2721668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8D4C9-A627-1E40-83F2-8BF546B53F26}"/>
              </a:ext>
            </a:extLst>
          </p:cNvPr>
          <p:cNvSpPr txBox="1"/>
          <p:nvPr/>
        </p:nvSpPr>
        <p:spPr>
          <a:xfrm>
            <a:off x="11439910" y="2092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FBAB6-EB37-D042-9E69-6C92EDEF0847}"/>
              </a:ext>
            </a:extLst>
          </p:cNvPr>
          <p:cNvSpPr/>
          <p:nvPr/>
        </p:nvSpPr>
        <p:spPr>
          <a:xfrm>
            <a:off x="9370771" y="37013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3247AB-1061-F54F-8DC5-4380792F7F7A}"/>
              </a:ext>
            </a:extLst>
          </p:cNvPr>
          <p:cNvSpPr/>
          <p:nvPr/>
        </p:nvSpPr>
        <p:spPr>
          <a:xfrm>
            <a:off x="9374734" y="1185810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ARG1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74240-01E9-AE40-A48B-4BA7F892AE96}"/>
              </a:ext>
            </a:extLst>
          </p:cNvPr>
          <p:cNvCxnSpPr>
            <a:cxnSpLocks/>
          </p:cNvCxnSpPr>
          <p:nvPr/>
        </p:nvCxnSpPr>
        <p:spPr>
          <a:xfrm>
            <a:off x="8668800" y="2482504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A3EC49-E67B-F74A-9713-E26B44D4979E}"/>
              </a:ext>
            </a:extLst>
          </p:cNvPr>
          <p:cNvSpPr txBox="1"/>
          <p:nvPr/>
        </p:nvSpPr>
        <p:spPr>
          <a:xfrm>
            <a:off x="8376134" y="206427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9102D42-0258-BD43-A20C-77BD3A11A4C4}"/>
              </a:ext>
            </a:extLst>
          </p:cNvPr>
          <p:cNvSpPr/>
          <p:nvPr/>
        </p:nvSpPr>
        <p:spPr>
          <a:xfrm>
            <a:off x="9400304" y="168437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741CF4-B227-434E-A447-B204CD0EF8B4}"/>
              </a:ext>
            </a:extLst>
          </p:cNvPr>
          <p:cNvSpPr/>
          <p:nvPr/>
        </p:nvSpPr>
        <p:spPr>
          <a:xfrm>
            <a:off x="9384851" y="2189477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743B4-EFE9-7842-BA5C-D51D4560B868}"/>
              </a:ext>
            </a:extLst>
          </p:cNvPr>
          <p:cNvCxnSpPr>
            <a:cxnSpLocks/>
          </p:cNvCxnSpPr>
          <p:nvPr/>
        </p:nvCxnSpPr>
        <p:spPr>
          <a:xfrm>
            <a:off x="8586142" y="395368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54B13F-8C2D-A248-9272-B35AF3BD4D8F}"/>
              </a:ext>
            </a:extLst>
          </p:cNvPr>
          <p:cNvSpPr txBox="1"/>
          <p:nvPr/>
        </p:nvSpPr>
        <p:spPr>
          <a:xfrm>
            <a:off x="8586142" y="356474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AF97D-F46F-C34B-AE2B-B7DAA187430D}"/>
              </a:ext>
            </a:extLst>
          </p:cNvPr>
          <p:cNvSpPr txBox="1"/>
          <p:nvPr/>
        </p:nvSpPr>
        <p:spPr>
          <a:xfrm>
            <a:off x="11260288" y="281928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05BFE7-04FE-1544-898C-9481C94C5F5D}"/>
              </a:ext>
            </a:extLst>
          </p:cNvPr>
          <p:cNvSpPr txBox="1"/>
          <p:nvPr/>
        </p:nvSpPr>
        <p:spPr>
          <a:xfrm>
            <a:off x="11251807" y="323873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%ebp-8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13E67E-DA93-B74B-93E1-0D06D148F5FA}"/>
              </a:ext>
            </a:extLst>
          </p:cNvPr>
          <p:cNvSpPr txBox="1"/>
          <p:nvPr/>
        </p:nvSpPr>
        <p:spPr>
          <a:xfrm>
            <a:off x="11272276" y="36980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20239B3A-8E19-E549-9660-B0ACBB46A210}"/>
              </a:ext>
            </a:extLst>
          </p:cNvPr>
          <p:cNvSpPr/>
          <p:nvPr/>
        </p:nvSpPr>
        <p:spPr>
          <a:xfrm rot="16200000">
            <a:off x="8394846" y="1118319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924267-55F0-DB4F-9B60-2715C9577577}"/>
              </a:ext>
            </a:extLst>
          </p:cNvPr>
          <p:cNvSpPr/>
          <p:nvPr/>
        </p:nvSpPr>
        <p:spPr>
          <a:xfrm rot="16200000">
            <a:off x="8283945" y="855121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DC946-FA90-CF4E-88E1-8210B9265039}"/>
              </a:ext>
            </a:extLst>
          </p:cNvPr>
          <p:cNvSpPr txBox="1"/>
          <p:nvPr/>
        </p:nvSpPr>
        <p:spPr>
          <a:xfrm>
            <a:off x="11197454" y="556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6FC4C-F2B2-C94F-8E54-D0A8749631B4}"/>
              </a:ext>
            </a:extLst>
          </p:cNvPr>
          <p:cNvSpPr txBox="1"/>
          <p:nvPr/>
        </p:nvSpPr>
        <p:spPr>
          <a:xfrm>
            <a:off x="11214396" y="7641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ebp+c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DD5945-0BE6-FA46-BA69-7EA301D70AD4}"/>
              </a:ext>
            </a:extLst>
          </p:cNvPr>
          <p:cNvSpPr txBox="1"/>
          <p:nvPr/>
        </p:nvSpPr>
        <p:spPr>
          <a:xfrm>
            <a:off x="11234865" y="12234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%ebp+8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60BBF2-9042-5A90-61AD-4C85A9857189}"/>
              </a:ext>
            </a:extLst>
          </p:cNvPr>
          <p:cNvSpPr/>
          <p:nvPr/>
        </p:nvSpPr>
        <p:spPr>
          <a:xfrm>
            <a:off x="208200" y="5120894"/>
            <a:ext cx="12600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Caller</a:t>
            </a:r>
          </a:p>
        </p:txBody>
      </p:sp>
    </p:spTree>
    <p:extLst>
      <p:ext uri="{BB962C8B-B14F-4D97-AF65-F5344CB8AC3E}">
        <p14:creationId xmlns:p14="http://schemas.microsoft.com/office/powerpoint/2010/main" val="34202085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00" y="242904"/>
            <a:ext cx="10515600" cy="938075"/>
          </a:xfrm>
        </p:spPr>
        <p:txBody>
          <a:bodyPr>
            <a:normAutofit/>
          </a:bodyPr>
          <a:lstStyle/>
          <a:p>
            <a:r>
              <a:rPr lang="en-US" sz="3600"/>
              <a:t>IA32: Call, ret, Function Prologue, Epilogue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0978"/>
            <a:ext cx="10515600" cy="543411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call &lt;target&gt;</a:t>
            </a:r>
          </a:p>
          <a:p>
            <a:pPr marL="457200" lvl="1" indent="0">
              <a:buNone/>
            </a:pP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push %EIP; JUMP &lt;target&gt;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ret</a:t>
            </a:r>
          </a:p>
          <a:p>
            <a:pPr marL="457200" lvl="1" indent="0">
              <a:buNone/>
            </a:pP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jmp</a:t>
            </a: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 (%</a:t>
            </a: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); sub 4 (%</a:t>
            </a: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esp</a:t>
            </a: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) </a:t>
            </a:r>
          </a:p>
          <a:p>
            <a:pPr marL="457200" lvl="1" indent="0">
              <a:buNone/>
            </a:pPr>
            <a:r>
              <a:rPr lang="en-US" sz="2200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pop %</a:t>
            </a:r>
            <a:r>
              <a:rPr lang="en-US" sz="2200" err="1">
                <a:latin typeface="Fira Code" panose="020B0809050000020004" pitchFamily="49" charset="0"/>
                <a:ea typeface="Fira Code" panose="020B0809050000020004" pitchFamily="49" charset="0"/>
                <a:cs typeface="Courier New" charset="0"/>
              </a:rPr>
              <a:t>eip</a:t>
            </a:r>
            <a:endParaRPr lang="en-US" sz="2200">
              <a:latin typeface="Fira Code" panose="020B0809050000020004" pitchFamily="49" charset="0"/>
              <a:ea typeface="Fira Code" panose="020B0809050000020004" pitchFamily="49" charset="0"/>
              <a:cs typeface="Courier New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85FC762-645C-CE42-A365-D79093B798E9}"/>
              </a:ext>
            </a:extLst>
          </p:cNvPr>
          <p:cNvSpPr/>
          <p:nvPr/>
        </p:nvSpPr>
        <p:spPr>
          <a:xfrm>
            <a:off x="251100" y="1933017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Prologue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571EA27-75E0-6947-BF76-D7C9D82F4D0B}"/>
              </a:ext>
            </a:extLst>
          </p:cNvPr>
          <p:cNvSpPr/>
          <p:nvPr/>
        </p:nvSpPr>
        <p:spPr>
          <a:xfrm>
            <a:off x="251100" y="4220195"/>
            <a:ext cx="1829700" cy="46903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Epilogue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D403F4-30DF-2046-A049-59F524D9A6EE}"/>
              </a:ext>
            </a:extLst>
          </p:cNvPr>
          <p:cNvSpPr/>
          <p:nvPr/>
        </p:nvSpPr>
        <p:spPr>
          <a:xfrm>
            <a:off x="9445752" y="28392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0A128ED-9BD1-6A4C-82D4-E28A0D89C51B}"/>
              </a:ext>
            </a:extLst>
          </p:cNvPr>
          <p:cNvSpPr/>
          <p:nvPr/>
        </p:nvSpPr>
        <p:spPr>
          <a:xfrm>
            <a:off x="9459004" y="781639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8CD43E9-6AB0-C54A-A3C6-8EC74C19B884}"/>
              </a:ext>
            </a:extLst>
          </p:cNvPr>
          <p:cNvSpPr/>
          <p:nvPr/>
        </p:nvSpPr>
        <p:spPr>
          <a:xfrm>
            <a:off x="9450921" y="127775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E456A9-E19F-F941-94FD-5678F88D940E}"/>
              </a:ext>
            </a:extLst>
          </p:cNvPr>
          <p:cNvSpPr txBox="1"/>
          <p:nvPr/>
        </p:nvSpPr>
        <p:spPr>
          <a:xfrm>
            <a:off x="11311052" y="15891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C2227D-72BB-504B-AF0F-B34D548CA374}"/>
              </a:ext>
            </a:extLst>
          </p:cNvPr>
          <p:cNvSpPr/>
          <p:nvPr/>
        </p:nvSpPr>
        <p:spPr>
          <a:xfrm>
            <a:off x="9479097" y="1280200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6CF401-B1C6-074D-8F9B-230F7D1C5FB3}"/>
              </a:ext>
            </a:extLst>
          </p:cNvPr>
          <p:cNvSpPr/>
          <p:nvPr/>
        </p:nvSpPr>
        <p:spPr>
          <a:xfrm>
            <a:off x="9476491" y="242903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71A2ECF-6E18-0C46-BC76-9AE0A4FA4C39}"/>
              </a:ext>
            </a:extLst>
          </p:cNvPr>
          <p:cNvSpPr/>
          <p:nvPr/>
        </p:nvSpPr>
        <p:spPr>
          <a:xfrm>
            <a:off x="9461038" y="74800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427B281-0458-DF45-936D-701827B62967}"/>
              </a:ext>
            </a:extLst>
          </p:cNvPr>
          <p:cNvSpPr/>
          <p:nvPr/>
        </p:nvSpPr>
        <p:spPr>
          <a:xfrm>
            <a:off x="9456736" y="1805758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56D84E-6AD2-6844-95A3-5FE6A5C29873}"/>
              </a:ext>
            </a:extLst>
          </p:cNvPr>
          <p:cNvSpPr/>
          <p:nvPr/>
        </p:nvSpPr>
        <p:spPr>
          <a:xfrm>
            <a:off x="9438484" y="2294710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04A005-75BF-8944-A5F0-F7B62785B1F2}"/>
              </a:ext>
            </a:extLst>
          </p:cNvPr>
          <p:cNvSpPr/>
          <p:nvPr/>
        </p:nvSpPr>
        <p:spPr>
          <a:xfrm>
            <a:off x="9447586" y="279572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0F4A45A-93F8-F144-8F28-F05A6EA56B91}"/>
              </a:ext>
            </a:extLst>
          </p:cNvPr>
          <p:cNvSpPr/>
          <p:nvPr/>
        </p:nvSpPr>
        <p:spPr>
          <a:xfrm>
            <a:off x="9445752" y="2312699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FA109BE-9563-D249-BA52-82A56843C4BB}"/>
              </a:ext>
            </a:extLst>
          </p:cNvPr>
          <p:cNvSpPr/>
          <p:nvPr/>
        </p:nvSpPr>
        <p:spPr>
          <a:xfrm>
            <a:off x="9445752" y="277856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45D4F35-74E4-1449-B7C9-3BE28A908D47}"/>
              </a:ext>
            </a:extLst>
          </p:cNvPr>
          <p:cNvSpPr/>
          <p:nvPr/>
        </p:nvSpPr>
        <p:spPr>
          <a:xfrm>
            <a:off x="10114013" y="1799699"/>
            <a:ext cx="40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….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CF1BD81-7036-5A48-87D0-07E42EC4E866}"/>
              </a:ext>
            </a:extLst>
          </p:cNvPr>
          <p:cNvSpPr/>
          <p:nvPr/>
        </p:nvSpPr>
        <p:spPr>
          <a:xfrm>
            <a:off x="9481331" y="3305108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189F6A5-6AD9-5C44-B8ED-B7CC4329179A}"/>
              </a:ext>
            </a:extLst>
          </p:cNvPr>
          <p:cNvSpPr/>
          <p:nvPr/>
        </p:nvSpPr>
        <p:spPr>
          <a:xfrm>
            <a:off x="9465878" y="3810214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DDFED54-24C0-6846-80FA-0170E8E4203C}"/>
              </a:ext>
            </a:extLst>
          </p:cNvPr>
          <p:cNvSpPr/>
          <p:nvPr/>
        </p:nvSpPr>
        <p:spPr>
          <a:xfrm>
            <a:off x="9432224" y="4818112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6395458-3491-1D4E-BB7A-EB921C7EDAFE}"/>
              </a:ext>
            </a:extLst>
          </p:cNvPr>
          <p:cNvSpPr/>
          <p:nvPr/>
        </p:nvSpPr>
        <p:spPr>
          <a:xfrm>
            <a:off x="9459342" y="4349949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0EB756D-5ADB-F440-AFB5-A3714FC13BC0}"/>
              </a:ext>
            </a:extLst>
          </p:cNvPr>
          <p:cNvSpPr/>
          <p:nvPr/>
        </p:nvSpPr>
        <p:spPr>
          <a:xfrm>
            <a:off x="9476490" y="534465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5EC3715-CEF1-F140-8BD3-0F3478F173C3}"/>
              </a:ext>
            </a:extLst>
          </p:cNvPr>
          <p:cNvSpPr/>
          <p:nvPr/>
        </p:nvSpPr>
        <p:spPr>
          <a:xfrm>
            <a:off x="9476489" y="586193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DD1E372-53C9-9F4D-B126-2EF44DC20B09}"/>
              </a:ext>
            </a:extLst>
          </p:cNvPr>
          <p:cNvCxnSpPr>
            <a:cxnSpLocks/>
          </p:cNvCxnSpPr>
          <p:nvPr/>
        </p:nvCxnSpPr>
        <p:spPr>
          <a:xfrm>
            <a:off x="8647027" y="4131599"/>
            <a:ext cx="55265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D795B76-8232-E847-A811-CC421D625E9E}"/>
              </a:ext>
            </a:extLst>
          </p:cNvPr>
          <p:cNvSpPr txBox="1"/>
          <p:nvPr/>
        </p:nvSpPr>
        <p:spPr>
          <a:xfrm>
            <a:off x="8354361" y="371337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9164D98-0BDB-2447-BC16-3B5019D0EB5D}"/>
              </a:ext>
            </a:extLst>
          </p:cNvPr>
          <p:cNvCxnSpPr>
            <a:cxnSpLocks/>
          </p:cNvCxnSpPr>
          <p:nvPr/>
        </p:nvCxnSpPr>
        <p:spPr>
          <a:xfrm>
            <a:off x="8522898" y="6152893"/>
            <a:ext cx="725146" cy="61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9AC79D8-F19E-874E-89D3-91962F3E4727}"/>
              </a:ext>
            </a:extLst>
          </p:cNvPr>
          <p:cNvSpPr txBox="1"/>
          <p:nvPr/>
        </p:nvSpPr>
        <p:spPr>
          <a:xfrm>
            <a:off x="8522898" y="576395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E573ECC-5699-0440-8430-893FA4CE577D}"/>
              </a:ext>
            </a:extLst>
          </p:cNvPr>
          <p:cNvSpPr/>
          <p:nvPr/>
        </p:nvSpPr>
        <p:spPr>
          <a:xfrm>
            <a:off x="11370683" y="3873600"/>
            <a:ext cx="331200" cy="248444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A31F5-7C93-1859-AF08-2B6DC128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480" y="1933017"/>
            <a:ext cx="4432706" cy="1898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1B0CE-BF1C-DC9D-103D-31441103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859" y="4264697"/>
            <a:ext cx="4451947" cy="78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13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Convention: IA32 vs. AMD64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64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IA32 (32 bit) </a:t>
            </a:r>
            <a:r>
              <a:rPr lang="mr-IN"/>
              <a:t>–</a:t>
            </a:r>
            <a:r>
              <a:rPr lang="en-US"/>
              <a:t> pushes argument on the stack (for </a:t>
            </a:r>
            <a:r>
              <a:rPr lang="en-US" i="1"/>
              <a:t>callee</a:t>
            </a:r>
            <a:r>
              <a:rPr lang="en-US"/>
              <a:t>)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solidFill>
                  <a:srgbClr val="FF0000"/>
                </a:solidFill>
              </a:rPr>
              <a:t>Focus on +8 for the index for </a:t>
            </a:r>
            <a:r>
              <a:rPr lang="en-US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solidFill>
                  <a:srgbClr val="FF0000"/>
                </a:solidFill>
                <a:latin typeface="Fira Code" panose="020B0809050000020004" pitchFamily="49" charset="0"/>
                <a:ea typeface="Fira Code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solidFill>
                  <a:srgbClr val="FF0000"/>
                </a:solidFill>
              </a:rPr>
              <a:t>at the callee…</a:t>
            </a:r>
          </a:p>
          <a:p>
            <a:pPr lvl="1"/>
            <a:endParaRPr lang="en-US"/>
          </a:p>
          <a:p>
            <a:r>
              <a:rPr lang="en-US"/>
              <a:t>AMD64 (64 bit) </a:t>
            </a:r>
            <a:r>
              <a:rPr lang="mr-IN"/>
              <a:t>–</a:t>
            </a:r>
            <a:r>
              <a:rPr lang="en-US"/>
              <a:t> use </a:t>
            </a:r>
            <a:r>
              <a:rPr lang="en-US" i="1"/>
              <a:t>registers</a:t>
            </a:r>
            <a:r>
              <a:rPr lang="en-US"/>
              <a:t> to pass argument to </a:t>
            </a:r>
            <a:r>
              <a:rPr lang="en-US" i="1"/>
              <a:t>callee</a:t>
            </a:r>
          </a:p>
          <a:p>
            <a:pPr lvl="1"/>
            <a:r>
              <a:rPr lang="en-US"/>
              <a:t>Register order (1</a:t>
            </a:r>
            <a:r>
              <a:rPr lang="en-US" baseline="30000"/>
              <a:t>st</a:t>
            </a:r>
            <a:r>
              <a:rPr lang="en-US"/>
              <a:t>, 2</a:t>
            </a:r>
            <a:r>
              <a:rPr lang="en-US" baseline="30000"/>
              <a:t>nd</a:t>
            </a:r>
            <a:r>
              <a:rPr lang="en-US"/>
              <a:t>, 3</a:t>
            </a:r>
            <a:r>
              <a:rPr lang="en-US" baseline="30000"/>
              <a:t>rd</a:t>
            </a:r>
            <a:r>
              <a:rPr lang="en-US"/>
              <a:t>, 4</a:t>
            </a:r>
            <a:r>
              <a:rPr lang="en-US" baseline="30000"/>
              <a:t>th</a:t>
            </a:r>
            <a:r>
              <a:rPr lang="en-US"/>
              <a:t>, 5</a:t>
            </a:r>
            <a:r>
              <a:rPr lang="en-US" baseline="30000"/>
              <a:t>th</a:t>
            </a:r>
            <a:r>
              <a:rPr lang="en-US"/>
              <a:t>, 6</a:t>
            </a:r>
            <a:r>
              <a:rPr lang="en-US" baseline="30000"/>
              <a:t>th</a:t>
            </a:r>
            <a:r>
              <a:rPr lang="en-US"/>
              <a:t>, etc.)</a:t>
            </a:r>
          </a:p>
          <a:p>
            <a:pPr lvl="1"/>
            <a:endParaRPr lang="en-US" i="1"/>
          </a:p>
          <a:p>
            <a:pPr lvl="1"/>
            <a:endParaRPr lang="en-US" i="1"/>
          </a:p>
          <a:p>
            <a:pPr lvl="1"/>
            <a:endParaRPr lang="en-US" i="1"/>
          </a:p>
          <a:p>
            <a:pPr lvl="1"/>
            <a:r>
              <a:rPr lang="en-US" i="1"/>
              <a:t>Callee</a:t>
            </a:r>
            <a:r>
              <a:rPr lang="en-US"/>
              <a:t> also uses these registers to get arguments</a:t>
            </a:r>
          </a:p>
          <a:p>
            <a:pPr lvl="1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12445-F63A-0873-CCFD-2E085BA27EA8}"/>
              </a:ext>
            </a:extLst>
          </p:cNvPr>
          <p:cNvSpPr txBox="1"/>
          <p:nvPr/>
        </p:nvSpPr>
        <p:spPr>
          <a:xfrm>
            <a:off x="1247421" y="2317383"/>
            <a:ext cx="10222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0x4*n 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n-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</a:rPr>
              <a:t>th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 argument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	  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1</a:t>
            </a:r>
            <a:r>
              <a:rPr lang="en-US" baseline="30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st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arg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accessed by callee via	</a:t>
            </a:r>
            <a:r>
              <a:rPr lang="en-US">
                <a:solidFill>
                  <a:srgbClr val="FF0000"/>
                </a:solidFill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0x8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	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0x4(%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2</a:t>
            </a:r>
            <a:r>
              <a:rPr lang="en-US" baseline="30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nd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arg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accessed by callee via </a:t>
            </a:r>
            <a:r>
              <a:rPr lang="en-US">
                <a:solidFill>
                  <a:srgbClr val="FF0000"/>
                </a:solidFill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0xc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 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	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0x8(%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	: 3</a:t>
            </a:r>
            <a:r>
              <a:rPr lang="en-US" baseline="30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rd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arg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accessed by callee via 	</a:t>
            </a:r>
            <a:r>
              <a:rPr lang="en-US">
                <a:solidFill>
                  <a:srgbClr val="FF0000"/>
                </a:solidFill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0x10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D0B04-530F-BC17-7465-814F043EB870}"/>
              </a:ext>
            </a:extLst>
          </p:cNvPr>
          <p:cNvSpPr txBox="1"/>
          <p:nvPr/>
        </p:nvSpPr>
        <p:spPr>
          <a:xfrm>
            <a:off x="1247421" y="50926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rsi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rdx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rcx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%r8, %r9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</a:rPr>
              <a:t>, (use stack for more arguments)</a:t>
            </a:r>
          </a:p>
        </p:txBody>
      </p:sp>
    </p:spTree>
    <p:extLst>
      <p:ext uri="{BB962C8B-B14F-4D97-AF65-F5344CB8AC3E}">
        <p14:creationId xmlns:p14="http://schemas.microsoft.com/office/powerpoint/2010/main" val="27238179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1127-4897-2D4D-B8D9-81478B58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043"/>
            <a:ext cx="10515600" cy="1325563"/>
          </a:xfrm>
        </p:spPr>
        <p:txBody>
          <a:bodyPr/>
          <a:lstStyle/>
          <a:p>
            <a:r>
              <a:rPr lang="en-US" err="1"/>
              <a:t>printf</a:t>
            </a:r>
            <a:r>
              <a:rPr lang="en-US"/>
              <a:t>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3379-EAE7-A946-A688-91A1C01FB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6069496" cy="4351338"/>
          </a:xfrm>
        </p:spPr>
        <p:txBody>
          <a:bodyPr>
            <a:normAutofit/>
          </a:bodyPr>
          <a:lstStyle/>
          <a:p>
            <a:r>
              <a:rPr lang="en-US" sz="2400" err="1">
                <a:ea typeface="Fira Code Light" panose="020B0809050000020004" pitchFamily="49" charset="0"/>
              </a:rPr>
              <a:t>printf</a:t>
            </a:r>
            <a:r>
              <a:rPr lang="en-US" sz="2400">
                <a:ea typeface="Fira Code Light" panose="020B0809050000020004" pitchFamily="49" charset="0"/>
              </a:rPr>
              <a:t>() in x86</a:t>
            </a:r>
          </a:p>
          <a:p>
            <a:pPr marL="457200" lvl="1" indent="0">
              <a:buNone/>
            </a:pPr>
            <a:b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</a:b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lea    0x8048727,%eax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-0x8(%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ecx</a:t>
            </a:r>
            <a:endParaRPr lang="en-US" sz="2000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-0xc(%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edx</a:t>
            </a:r>
            <a:endParaRPr lang="en-US" sz="2000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eax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,(%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%ecx,0x4(%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%edx,0x8(%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esp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call   0x8048370 &lt;</a:t>
            </a:r>
            <a:r>
              <a:rPr lang="en-US" sz="200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printf@plt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701638-244F-8443-8AE9-3CAAA597F98C}"/>
              </a:ext>
            </a:extLst>
          </p:cNvPr>
          <p:cNvSpPr txBox="1">
            <a:spLocks/>
          </p:cNvSpPr>
          <p:nvPr/>
        </p:nvSpPr>
        <p:spPr>
          <a:xfrm>
            <a:off x="5539409" y="1690688"/>
            <a:ext cx="66525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ea typeface="Fira Code Light" panose="020B0809050000020004" pitchFamily="49" charset="0"/>
              </a:rPr>
              <a:t>printf</a:t>
            </a:r>
            <a:r>
              <a:rPr lang="en-US">
                <a:ea typeface="Fira Code Light" panose="020B0809050000020004" pitchFamily="49" charset="0"/>
              </a:rPr>
              <a:t>() in amd64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</a:b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movabs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$0x400905,%rdi</a:t>
            </a: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-0x8(%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rsi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mov    -0x10(%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),%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rdx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callq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  0x400500 &lt;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printf@plt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&gt;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20C26-2DF3-D948-A99D-DA0EBA004FD5}"/>
              </a:ext>
            </a:extLst>
          </p:cNvPr>
          <p:cNvSpPr txBox="1"/>
          <p:nvPr/>
        </p:nvSpPr>
        <p:spPr>
          <a:xfrm>
            <a:off x="4219578" y="2319668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1st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6AAE3-8043-AE46-BEC8-63262452908E}"/>
              </a:ext>
            </a:extLst>
          </p:cNvPr>
          <p:cNvSpPr txBox="1"/>
          <p:nvPr/>
        </p:nvSpPr>
        <p:spPr>
          <a:xfrm>
            <a:off x="4226204" y="277686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2nd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4ECE3-2D12-E542-BD18-F24EB98279F0}"/>
              </a:ext>
            </a:extLst>
          </p:cNvPr>
          <p:cNvSpPr txBox="1"/>
          <p:nvPr/>
        </p:nvSpPr>
        <p:spPr>
          <a:xfrm>
            <a:off x="4238039" y="3153870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3rd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827EB-2FA0-744D-B94A-308A1F676FD2}"/>
              </a:ext>
            </a:extLst>
          </p:cNvPr>
          <p:cNvSpPr txBox="1"/>
          <p:nvPr/>
        </p:nvSpPr>
        <p:spPr>
          <a:xfrm>
            <a:off x="10552316" y="2393428"/>
            <a:ext cx="47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1st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66D24-8190-5F4B-B1A0-CECAFCB4D637}"/>
              </a:ext>
            </a:extLst>
          </p:cNvPr>
          <p:cNvSpPr txBox="1"/>
          <p:nvPr/>
        </p:nvSpPr>
        <p:spPr>
          <a:xfrm>
            <a:off x="10558942" y="2850628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2nd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15BEE-8490-6C42-A0AD-B5071060BA8F}"/>
              </a:ext>
            </a:extLst>
          </p:cNvPr>
          <p:cNvSpPr txBox="1"/>
          <p:nvPr/>
        </p:nvSpPr>
        <p:spPr>
          <a:xfrm>
            <a:off x="10570777" y="3227630"/>
            <a:ext cx="50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CFF"/>
                </a:solidFill>
              </a:rPr>
              <a:t>3rd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672E7-2002-2940-844D-FB146F40E964}"/>
              </a:ext>
            </a:extLst>
          </p:cNvPr>
          <p:cNvSpPr txBox="1"/>
          <p:nvPr/>
        </p:nvSpPr>
        <p:spPr>
          <a:xfrm>
            <a:off x="229878" y="5482375"/>
            <a:ext cx="510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</a:t>
            </a:r>
            <a:r>
              <a:rPr lang="en-US" sz="2000" dirty="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(*0x8048727, ebp_8, </a:t>
            </a:r>
            <a:r>
              <a:rPr lang="en-US" sz="2000" dirty="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ebp_c</a:t>
            </a:r>
            <a:r>
              <a:rPr lang="en-US" sz="2000" dirty="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D224C-E2B3-2E45-8BE9-939C69B5EB81}"/>
              </a:ext>
            </a:extLst>
          </p:cNvPr>
          <p:cNvSpPr txBox="1"/>
          <p:nvPr/>
        </p:nvSpPr>
        <p:spPr>
          <a:xfrm>
            <a:off x="5952000" y="5482375"/>
            <a:ext cx="5109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printf</a:t>
            </a:r>
            <a:r>
              <a:rPr lang="en-US" sz="2000">
                <a:latin typeface="Fira Code Light" panose="020B0809050000020004" pitchFamily="49" charset="0"/>
                <a:ea typeface="Fira Code Light" panose="020B0809050000020004" pitchFamily="49" charset="0"/>
                <a:cs typeface="Courier New" panose="02070309020205020404" pitchFamily="49" charset="0"/>
              </a:rPr>
              <a:t>(*0x400905, rbp_8, rbp_10)</a:t>
            </a:r>
          </a:p>
        </p:txBody>
      </p:sp>
    </p:spTree>
    <p:extLst>
      <p:ext uri="{BB962C8B-B14F-4D97-AF65-F5344CB8AC3E}">
        <p14:creationId xmlns:p14="http://schemas.microsoft.com/office/powerpoint/2010/main" val="32802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AMD64 (64-bit)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Stores local variables (negative access over %</a:t>
            </a:r>
            <a:r>
              <a:rPr lang="en-US" err="1"/>
              <a:t>rbp</a:t>
            </a:r>
            <a:r>
              <a:rPr lang="en-US"/>
              <a:t>)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</a:b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-0x8(%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), 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lea -0x24(%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rbp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),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endParaRPr lang="en-US"/>
          </a:p>
          <a:p>
            <a:r>
              <a:rPr lang="en-US"/>
              <a:t>Function arguments from registers (not stack)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</a:b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rsi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endParaRPr lang="en-US">
              <a:latin typeface="Courier New" charset="0"/>
              <a:ea typeface="Courier New" charset="0"/>
              <a:cs typeface="Courier New" charset="0"/>
            </a:endParaRPr>
          </a:p>
          <a:p>
            <a:r>
              <a:rPr lang="en-US"/>
              <a:t>Function arguments to callee</a:t>
            </a:r>
          </a:p>
          <a:p>
            <a:pPr marL="457200" lvl="1" indent="0">
              <a:buNone/>
            </a:pPr>
            <a:b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</a:b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rax</a:t>
            </a: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rdi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$0x4,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rsi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  <a:p>
            <a:pPr marL="457200" lvl="1" indent="0">
              <a:buNone/>
            </a:pPr>
            <a:r>
              <a:rPr lang="en-US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mov $0x40006, %</a:t>
            </a:r>
            <a:r>
              <a:rPr lang="en-US" err="1">
                <a:latin typeface="Fira Code Light" panose="020B0809050000020004" pitchFamily="49" charset="0"/>
                <a:ea typeface="Fira Code Light" panose="020B0809050000020004" pitchFamily="49" charset="0"/>
                <a:cs typeface="Courier New" charset="0"/>
              </a:rPr>
              <a:t>rdx</a:t>
            </a:r>
            <a:endParaRPr lang="en-US">
              <a:latin typeface="Fira Code Light" panose="020B0809050000020004" pitchFamily="49" charset="0"/>
              <a:ea typeface="Fira Code Light" panose="020B0809050000020004" pitchFamily="49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7176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6B5B-19E4-E240-9A87-2AB3FEBE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Variables (virtually in our mind..)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0D6E-ED2C-9B43-9F3C-C9A77ED52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08"/>
            <a:ext cx="10515600" cy="5092783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Local variables access – a negative indexing  over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b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-0x144(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	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		-0x208(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%al,  		-0x210(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1)</a:t>
            </a:r>
          </a:p>
          <a:p>
            <a:endParaRPr lang="en-US"/>
          </a:p>
          <a:p>
            <a:r>
              <a:rPr lang="en-US"/>
              <a:t>Global variables – accessed by an address</a:t>
            </a:r>
            <a:br>
              <a:rPr lang="en-US"/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lea 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0x8048440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	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), 	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%al, 	</a:t>
            </a:r>
            <a:r>
              <a:rPr lang="en-US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0x8048440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(,%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ecx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1)</a:t>
            </a:r>
          </a:p>
          <a:p>
            <a:endParaRPr lang="en-US"/>
          </a:p>
          <a:p>
            <a:r>
              <a:rPr lang="en-US"/>
              <a:t>Stack arguments – accessed by a non-negative index over %</a:t>
            </a:r>
            <a:r>
              <a:rPr lang="en-US" err="1"/>
              <a:t>esp</a:t>
            </a:r>
            <a:br>
              <a:rPr lang="en-US"/>
            </a:b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		&lt;- index 0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1</a:t>
            </a:r>
            <a:r>
              <a:rPr lang="en-US" baseline="30000">
                <a:latin typeface="Consolas" panose="020B0609020204030204" pitchFamily="49" charset="0"/>
                <a:cs typeface="Consolas" panose="020B0609020204030204" pitchFamily="49" charset="0"/>
              </a:rPr>
              <a:t>st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argument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0x4(%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		&lt;- index 4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2</a:t>
            </a:r>
            <a:r>
              <a:rPr lang="en-US" baseline="30000">
                <a:latin typeface="Consolas" panose="020B0609020204030204" pitchFamily="49" charset="0"/>
                <a:cs typeface="Consolas" panose="020B0609020204030204" pitchFamily="49" charset="0"/>
              </a:rPr>
              <a:t>nd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 argument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mov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eax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0x8(%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)		&lt;- index 8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, 3rd argument</a:t>
            </a:r>
          </a:p>
          <a:p>
            <a:pPr marL="457200" lvl="1" indent="0">
              <a:buNone/>
            </a:pP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3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9D16-CA92-5147-90BF-342A1270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73E02-4648-CE4E-89F8-43023F44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CPU Stack (grows downward)</a:t>
            </a:r>
          </a:p>
          <a:p>
            <a:pPr lvl="1"/>
            <a:r>
              <a:rPr lang="en-US"/>
              <a:t>Starts with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Ends with   </a:t>
            </a:r>
            <a:r>
              <a:rPr lang="en-US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ea typeface="Fira Code" panose="020B08090500000200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ea typeface="Fira Code" panose="020B0809050000020004" pitchFamily="49" charset="0"/>
              <a:cs typeface="Consolas" panose="020B0609020204030204" pitchFamily="49" charset="0"/>
            </a:endParaRPr>
          </a:p>
          <a:p>
            <a:pPr lvl="1"/>
            <a:endParaRPr lang="en-US"/>
          </a:p>
          <a:p>
            <a:r>
              <a:rPr lang="en-US"/>
              <a:t>Negative indexing over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esp</a:t>
            </a:r>
            <a:endParaRPr lang="en-US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00B050"/>
                </a:solidFill>
              </a:rPr>
              <a:t>Local variables</a:t>
            </a:r>
          </a:p>
          <a:p>
            <a:r>
              <a:rPr lang="en-US"/>
              <a:t>Positive indexing over %</a:t>
            </a:r>
            <a:r>
              <a:rPr lang="en-US" err="1">
                <a:latin typeface="Consolas" panose="020B0609020204030204" pitchFamily="49" charset="0"/>
                <a:cs typeface="Consolas" panose="020B0609020204030204" pitchFamily="49" charset="0"/>
              </a:rPr>
              <a:t>ebp</a:t>
            </a:r>
            <a:endParaRPr lang="en-US"/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Function arguments from caller</a:t>
            </a:r>
          </a:p>
          <a:p>
            <a:r>
              <a:rPr lang="en-US"/>
              <a:t>Positive indexing over %</a:t>
            </a:r>
            <a:r>
              <a:rPr lang="en-US" err="1"/>
              <a:t>esp</a:t>
            </a:r>
            <a:endParaRPr lang="en-US"/>
          </a:p>
          <a:p>
            <a:pPr lvl="1"/>
            <a:r>
              <a:rPr lang="en-US"/>
              <a:t> </a:t>
            </a:r>
            <a:r>
              <a:rPr lang="en-US">
                <a:solidFill>
                  <a:srgbClr val="7030A0"/>
                </a:solidFill>
              </a:rPr>
              <a:t>Function arguments to </a:t>
            </a:r>
            <a:r>
              <a:rPr lang="en-US" err="1">
                <a:solidFill>
                  <a:srgbClr val="7030A0"/>
                </a:solidFill>
              </a:rPr>
              <a:t>callee</a:t>
            </a:r>
            <a:endParaRPr lang="en-US">
              <a:solidFill>
                <a:srgbClr val="7030A0"/>
              </a:solidFill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8667DC-85BC-A947-8BFB-CEBE73EF0750}"/>
              </a:ext>
            </a:extLst>
          </p:cNvPr>
          <p:cNvSpPr/>
          <p:nvPr/>
        </p:nvSpPr>
        <p:spPr>
          <a:xfrm>
            <a:off x="9095627" y="820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2AB84-270C-544D-A9F0-5E6D25ED5640}"/>
              </a:ext>
            </a:extLst>
          </p:cNvPr>
          <p:cNvSpPr/>
          <p:nvPr/>
        </p:nvSpPr>
        <p:spPr>
          <a:xfrm>
            <a:off x="9087283" y="1825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64465-E90C-E143-9CC1-A74D27380220}"/>
              </a:ext>
            </a:extLst>
          </p:cNvPr>
          <p:cNvSpPr/>
          <p:nvPr/>
        </p:nvSpPr>
        <p:spPr>
          <a:xfrm>
            <a:off x="9087283" y="2311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C8D35-5E46-EF4D-883E-AC860A2FF630}"/>
              </a:ext>
            </a:extLst>
          </p:cNvPr>
          <p:cNvSpPr/>
          <p:nvPr/>
        </p:nvSpPr>
        <p:spPr>
          <a:xfrm>
            <a:off x="9100535" y="2809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145DA7-820F-F147-A1A5-577A4B597A3C}"/>
              </a:ext>
            </a:extLst>
          </p:cNvPr>
          <p:cNvSpPr/>
          <p:nvPr/>
        </p:nvSpPr>
        <p:spPr>
          <a:xfrm>
            <a:off x="9092452" y="3305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C75409-2939-F24B-8AF0-12D82CBFFD17}"/>
              </a:ext>
            </a:extLst>
          </p:cNvPr>
          <p:cNvSpPr/>
          <p:nvPr/>
        </p:nvSpPr>
        <p:spPr>
          <a:xfrm>
            <a:off x="9084369" y="3801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29100-6E21-D041-8B1C-A9756001CB65}"/>
              </a:ext>
            </a:extLst>
          </p:cNvPr>
          <p:cNvSpPr txBox="1"/>
          <p:nvPr/>
        </p:nvSpPr>
        <p:spPr>
          <a:xfrm>
            <a:off x="10952583" y="361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49D61A-E5D8-B545-A4FD-8E95F1CE080E}"/>
              </a:ext>
            </a:extLst>
          </p:cNvPr>
          <p:cNvSpPr/>
          <p:nvPr/>
        </p:nvSpPr>
        <p:spPr>
          <a:xfrm>
            <a:off x="9118022" y="4292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DBBE10-18F4-4F40-B4BE-918D2E9636B6}"/>
              </a:ext>
            </a:extLst>
          </p:cNvPr>
          <p:cNvSpPr/>
          <p:nvPr/>
        </p:nvSpPr>
        <p:spPr>
          <a:xfrm>
            <a:off x="9118022" y="3788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A685B8-B1AB-AB47-938C-C8C74D3AA92C}"/>
              </a:ext>
            </a:extLst>
          </p:cNvPr>
          <p:cNvSpPr/>
          <p:nvPr/>
        </p:nvSpPr>
        <p:spPr>
          <a:xfrm>
            <a:off x="9120628" y="3308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8F9FC-7645-E14F-B34C-4C065FB04389}"/>
              </a:ext>
            </a:extLst>
          </p:cNvPr>
          <p:cNvSpPr txBox="1"/>
          <p:nvPr/>
        </p:nvSpPr>
        <p:spPr>
          <a:xfrm>
            <a:off x="11157628" y="267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828428-F908-7C46-8F85-088908486063}"/>
              </a:ext>
            </a:extLst>
          </p:cNvPr>
          <p:cNvSpPr/>
          <p:nvPr/>
        </p:nvSpPr>
        <p:spPr>
          <a:xfrm>
            <a:off x="9088489" y="4287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EC5EFF-577A-3A46-B00D-8C1000D0BB45}"/>
              </a:ext>
            </a:extLst>
          </p:cNvPr>
          <p:cNvSpPr/>
          <p:nvPr/>
        </p:nvSpPr>
        <p:spPr>
          <a:xfrm>
            <a:off x="9108880" y="4783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75CEE-EF8B-B941-8F9A-4E2A146D79B7}"/>
              </a:ext>
            </a:extLst>
          </p:cNvPr>
          <p:cNvSpPr/>
          <p:nvPr/>
        </p:nvSpPr>
        <p:spPr>
          <a:xfrm>
            <a:off x="9090628" y="527276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4D1F2D-3D08-F442-B1CA-89E3133657A8}"/>
              </a:ext>
            </a:extLst>
          </p:cNvPr>
          <p:cNvSpPr/>
          <p:nvPr/>
        </p:nvSpPr>
        <p:spPr>
          <a:xfrm>
            <a:off x="9099730" y="57737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6F6775-FB3B-3B4E-950E-1D6C4EE7CC07}"/>
              </a:ext>
            </a:extLst>
          </p:cNvPr>
          <p:cNvSpPr/>
          <p:nvPr/>
        </p:nvSpPr>
        <p:spPr>
          <a:xfrm>
            <a:off x="9095626" y="1326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76548D-8868-E44F-A349-D8E2E64A7F46}"/>
              </a:ext>
            </a:extLst>
          </p:cNvPr>
          <p:cNvCxnSpPr/>
          <p:nvPr/>
        </p:nvCxnSpPr>
        <p:spPr>
          <a:xfrm>
            <a:off x="7592291" y="2790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548299-DE5F-D540-9A28-4B8A1ADAAFDE}"/>
              </a:ext>
            </a:extLst>
          </p:cNvPr>
          <p:cNvSpPr txBox="1"/>
          <p:nvPr/>
        </p:nvSpPr>
        <p:spPr>
          <a:xfrm>
            <a:off x="6883443" y="2594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D26D77-BEF0-1C47-9FA1-FF2B8CA7C6AD}"/>
              </a:ext>
            </a:extLst>
          </p:cNvPr>
          <p:cNvSpPr/>
          <p:nvPr/>
        </p:nvSpPr>
        <p:spPr>
          <a:xfrm>
            <a:off x="9103656" y="1810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IP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6BD182-2016-F842-9F64-48EFC286109F}"/>
              </a:ext>
            </a:extLst>
          </p:cNvPr>
          <p:cNvSpPr/>
          <p:nvPr/>
        </p:nvSpPr>
        <p:spPr>
          <a:xfrm>
            <a:off x="9102251" y="2313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AB35B1-BAF6-EB4D-9014-D9C7BFF858E0}"/>
              </a:ext>
            </a:extLst>
          </p:cNvPr>
          <p:cNvSpPr/>
          <p:nvPr/>
        </p:nvSpPr>
        <p:spPr>
          <a:xfrm>
            <a:off x="9097896" y="529075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4C20FE-9838-A34B-BA5E-FC419AA56EDB}"/>
              </a:ext>
            </a:extLst>
          </p:cNvPr>
          <p:cNvSpPr/>
          <p:nvPr/>
        </p:nvSpPr>
        <p:spPr>
          <a:xfrm>
            <a:off x="9097896" y="5756617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ARG 1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12AD4C-E8A0-1E45-B0CF-5E3F2391A4AF}"/>
              </a:ext>
            </a:extLst>
          </p:cNvPr>
          <p:cNvCxnSpPr/>
          <p:nvPr/>
        </p:nvCxnSpPr>
        <p:spPr>
          <a:xfrm>
            <a:off x="7665178" y="624273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953E3F-97C3-0B41-9C32-F891BEE336FE}"/>
              </a:ext>
            </a:extLst>
          </p:cNvPr>
          <p:cNvSpPr txBox="1"/>
          <p:nvPr/>
        </p:nvSpPr>
        <p:spPr>
          <a:xfrm>
            <a:off x="6956330" y="604674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EE6C5D-A61A-F644-BF40-E38F4F9C31B3}"/>
              </a:ext>
            </a:extLst>
          </p:cNvPr>
          <p:cNvSpPr txBox="1"/>
          <p:nvPr/>
        </p:nvSpPr>
        <p:spPr>
          <a:xfrm>
            <a:off x="11051791" y="3389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B5FE35-4F10-2547-A549-771D02655A07}"/>
              </a:ext>
            </a:extLst>
          </p:cNvPr>
          <p:cNvSpPr txBox="1"/>
          <p:nvPr/>
        </p:nvSpPr>
        <p:spPr>
          <a:xfrm>
            <a:off x="11051791" y="3820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46896-92CD-834E-B58A-22FC6B13975E}"/>
              </a:ext>
            </a:extLst>
          </p:cNvPr>
          <p:cNvSpPr txBox="1"/>
          <p:nvPr/>
        </p:nvSpPr>
        <p:spPr>
          <a:xfrm>
            <a:off x="11061409" y="4284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026222-554D-C44E-A7F2-F8554259B119}"/>
              </a:ext>
            </a:extLst>
          </p:cNvPr>
          <p:cNvSpPr txBox="1"/>
          <p:nvPr/>
        </p:nvSpPr>
        <p:spPr>
          <a:xfrm>
            <a:off x="11169900" y="5772406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esp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BDF653-1584-B44D-9D07-27322553F47D}"/>
              </a:ext>
            </a:extLst>
          </p:cNvPr>
          <p:cNvSpPr txBox="1"/>
          <p:nvPr/>
        </p:nvSpPr>
        <p:spPr>
          <a:xfrm>
            <a:off x="11130997" y="532062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esp+4</a:t>
            </a:r>
          </a:p>
        </p:txBody>
      </p:sp>
      <p:sp>
        <p:nvSpPr>
          <p:cNvPr id="33" name="Left Arrow 32">
            <a:extLst>
              <a:ext uri="{FF2B5EF4-FFF2-40B4-BE49-F238E27FC236}">
                <a16:creationId xmlns:a16="http://schemas.microsoft.com/office/drawing/2014/main" id="{1FFA31D4-A3CD-E846-AF3C-0C7F498808BF}"/>
              </a:ext>
            </a:extLst>
          </p:cNvPr>
          <p:cNvSpPr/>
          <p:nvPr/>
        </p:nvSpPr>
        <p:spPr>
          <a:xfrm rot="16200000">
            <a:off x="7991117" y="1465255"/>
            <a:ext cx="1310942" cy="242519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BCFAA7-AD83-BB45-B158-B5C50BCAB7E7}"/>
              </a:ext>
            </a:extLst>
          </p:cNvPr>
          <p:cNvSpPr/>
          <p:nvPr/>
        </p:nvSpPr>
        <p:spPr>
          <a:xfrm rot="16200000">
            <a:off x="7926730" y="1397177"/>
            <a:ext cx="861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Grow</a:t>
            </a:r>
          </a:p>
        </p:txBody>
      </p:sp>
    </p:spTree>
    <p:extLst>
      <p:ext uri="{BB962C8B-B14F-4D97-AF65-F5344CB8AC3E}">
        <p14:creationId xmlns:p14="http://schemas.microsoft.com/office/powerpoint/2010/main" val="789204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DDA-8FE2-4242-814E-CD172696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Usage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0E59-4044-E042-8383-EEC9B6A9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pushl</a:t>
            </a:r>
            <a:r>
              <a:rPr lang="en-US"/>
              <a:t> $0x80485a0</a:t>
            </a:r>
          </a:p>
          <a:p>
            <a:endParaRPr lang="en-US"/>
          </a:p>
          <a:p>
            <a:pPr lvl="1"/>
            <a:r>
              <a:rPr lang="en-US"/>
              <a:t>Push means adding an item to the stack 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641C7-7FBA-AA48-8025-F60053D2A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95" y="2292627"/>
            <a:ext cx="6235700" cy="51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8D0136-7FA2-0E48-A105-5D916EBB71E4}"/>
              </a:ext>
            </a:extLst>
          </p:cNvPr>
          <p:cNvSpPr/>
          <p:nvPr/>
        </p:nvSpPr>
        <p:spPr>
          <a:xfrm>
            <a:off x="9268427" y="28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B206E-8274-6B4F-A45D-8E5FE3C64D3A}"/>
              </a:ext>
            </a:extLst>
          </p:cNvPr>
          <p:cNvSpPr/>
          <p:nvPr/>
        </p:nvSpPr>
        <p:spPr>
          <a:xfrm>
            <a:off x="9260083" y="1033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DD80A-7574-8845-8804-4B463D0FE2DC}"/>
              </a:ext>
            </a:extLst>
          </p:cNvPr>
          <p:cNvSpPr/>
          <p:nvPr/>
        </p:nvSpPr>
        <p:spPr>
          <a:xfrm>
            <a:off x="9260083" y="1519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A529B-2365-B04C-95BA-78F6F88C3AF7}"/>
              </a:ext>
            </a:extLst>
          </p:cNvPr>
          <p:cNvSpPr/>
          <p:nvPr/>
        </p:nvSpPr>
        <p:spPr>
          <a:xfrm>
            <a:off x="9273335" y="2017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CAFC7-0B25-C345-B87E-BF4B8CFA5E42}"/>
              </a:ext>
            </a:extLst>
          </p:cNvPr>
          <p:cNvSpPr/>
          <p:nvPr/>
        </p:nvSpPr>
        <p:spPr>
          <a:xfrm>
            <a:off x="9265252" y="2513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EA532-C2FE-EA4D-A2B3-1D24513A5FC8}"/>
              </a:ext>
            </a:extLst>
          </p:cNvPr>
          <p:cNvSpPr/>
          <p:nvPr/>
        </p:nvSpPr>
        <p:spPr>
          <a:xfrm>
            <a:off x="9257169" y="3009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7941B-196E-9C48-8EBA-49063DE96EC0}"/>
              </a:ext>
            </a:extLst>
          </p:cNvPr>
          <p:cNvSpPr txBox="1"/>
          <p:nvPr/>
        </p:nvSpPr>
        <p:spPr>
          <a:xfrm>
            <a:off x="11125383" y="282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FFA8D-C3FF-F74F-A3DB-78DF7FBBFADA}"/>
              </a:ext>
            </a:extLst>
          </p:cNvPr>
          <p:cNvSpPr/>
          <p:nvPr/>
        </p:nvSpPr>
        <p:spPr>
          <a:xfrm>
            <a:off x="9290822" y="3500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AA3092-2536-5343-877F-942EAD1967B0}"/>
              </a:ext>
            </a:extLst>
          </p:cNvPr>
          <p:cNvSpPr/>
          <p:nvPr/>
        </p:nvSpPr>
        <p:spPr>
          <a:xfrm>
            <a:off x="9290822" y="2996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BDC2B-8C80-C042-B2F7-78B983E4DCCE}"/>
              </a:ext>
            </a:extLst>
          </p:cNvPr>
          <p:cNvSpPr/>
          <p:nvPr/>
        </p:nvSpPr>
        <p:spPr>
          <a:xfrm>
            <a:off x="9293428" y="2516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404E1-D2F1-6645-8A69-AFE0E85729A5}"/>
              </a:ext>
            </a:extLst>
          </p:cNvPr>
          <p:cNvSpPr txBox="1"/>
          <p:nvPr/>
        </p:nvSpPr>
        <p:spPr>
          <a:xfrm>
            <a:off x="11330428" y="188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91D01-7910-134C-8227-D9879FF733CD}"/>
              </a:ext>
            </a:extLst>
          </p:cNvPr>
          <p:cNvSpPr/>
          <p:nvPr/>
        </p:nvSpPr>
        <p:spPr>
          <a:xfrm>
            <a:off x="9261289" y="3495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C26E5-7102-2443-85F8-48817D5D7621}"/>
              </a:ext>
            </a:extLst>
          </p:cNvPr>
          <p:cNvSpPr/>
          <p:nvPr/>
        </p:nvSpPr>
        <p:spPr>
          <a:xfrm>
            <a:off x="9281680" y="3991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2B1C19-94B6-714F-AEC6-319E9617C366}"/>
              </a:ext>
            </a:extLst>
          </p:cNvPr>
          <p:cNvSpPr/>
          <p:nvPr/>
        </p:nvSpPr>
        <p:spPr>
          <a:xfrm>
            <a:off x="9268426" y="534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69646A-024D-254C-BA2C-BA5FD17A55AD}"/>
              </a:ext>
            </a:extLst>
          </p:cNvPr>
          <p:cNvCxnSpPr/>
          <p:nvPr/>
        </p:nvCxnSpPr>
        <p:spPr>
          <a:xfrm>
            <a:off x="7765091" y="1998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67F432-6C5F-6F4C-B75D-1700D750817C}"/>
              </a:ext>
            </a:extLst>
          </p:cNvPr>
          <p:cNvSpPr txBox="1"/>
          <p:nvPr/>
        </p:nvSpPr>
        <p:spPr>
          <a:xfrm>
            <a:off x="7056243" y="1802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3D1E8F-14C4-034C-9EC1-9B6A4A198066}"/>
              </a:ext>
            </a:extLst>
          </p:cNvPr>
          <p:cNvSpPr/>
          <p:nvPr/>
        </p:nvSpPr>
        <p:spPr>
          <a:xfrm>
            <a:off x="9276456" y="1018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08A978-D9E3-4649-8DD7-0AB54C52861B}"/>
              </a:ext>
            </a:extLst>
          </p:cNvPr>
          <p:cNvSpPr/>
          <p:nvPr/>
        </p:nvSpPr>
        <p:spPr>
          <a:xfrm>
            <a:off x="9275051" y="1521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DDC8F7-56E8-A74F-8A9A-8875718AFD28}"/>
              </a:ext>
            </a:extLst>
          </p:cNvPr>
          <p:cNvCxnSpPr/>
          <p:nvPr/>
        </p:nvCxnSpPr>
        <p:spPr>
          <a:xfrm>
            <a:off x="7797151" y="448792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72303A1-B9F2-974E-9A26-FB4C3FDB5854}"/>
              </a:ext>
            </a:extLst>
          </p:cNvPr>
          <p:cNvSpPr txBox="1"/>
          <p:nvPr/>
        </p:nvSpPr>
        <p:spPr>
          <a:xfrm>
            <a:off x="7088303" y="429193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61CCA-518E-B447-B295-1FFBB69EB429}"/>
              </a:ext>
            </a:extLst>
          </p:cNvPr>
          <p:cNvSpPr txBox="1"/>
          <p:nvPr/>
        </p:nvSpPr>
        <p:spPr>
          <a:xfrm>
            <a:off x="11224591" y="2597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83E724-935F-094A-9EC6-29E96A7E3F44}"/>
              </a:ext>
            </a:extLst>
          </p:cNvPr>
          <p:cNvSpPr txBox="1"/>
          <p:nvPr/>
        </p:nvSpPr>
        <p:spPr>
          <a:xfrm>
            <a:off x="11224591" y="3028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7A57C2-DBE7-9848-83F0-D903AD9EFECD}"/>
              </a:ext>
            </a:extLst>
          </p:cNvPr>
          <p:cNvSpPr txBox="1"/>
          <p:nvPr/>
        </p:nvSpPr>
        <p:spPr>
          <a:xfrm>
            <a:off x="11234209" y="3492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</p:spTree>
    <p:extLst>
      <p:ext uri="{BB962C8B-B14F-4D97-AF65-F5344CB8AC3E}">
        <p14:creationId xmlns:p14="http://schemas.microsoft.com/office/powerpoint/2010/main" val="33227759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0DDA-8FE2-4242-814E-CD172696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Stack Usage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0E59-4044-E042-8383-EEC9B6A9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pushl</a:t>
            </a:r>
            <a:r>
              <a:rPr lang="en-US"/>
              <a:t> $0x80485a0</a:t>
            </a:r>
          </a:p>
          <a:p>
            <a:endParaRPr lang="en-US"/>
          </a:p>
          <a:p>
            <a:pPr lvl="1"/>
            <a:r>
              <a:rPr lang="en-US"/>
              <a:t>Push means adding an item to the stack 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641C7-7FBA-AA48-8025-F60053D2A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595" y="2345635"/>
            <a:ext cx="6235700" cy="513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8D0136-7FA2-0E48-A105-5D916EBB71E4}"/>
              </a:ext>
            </a:extLst>
          </p:cNvPr>
          <p:cNvSpPr/>
          <p:nvPr/>
        </p:nvSpPr>
        <p:spPr>
          <a:xfrm>
            <a:off x="9268427" y="28687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B206E-8274-6B4F-A45D-8E5FE3C64D3A}"/>
              </a:ext>
            </a:extLst>
          </p:cNvPr>
          <p:cNvSpPr/>
          <p:nvPr/>
        </p:nvSpPr>
        <p:spPr>
          <a:xfrm>
            <a:off x="9260083" y="103391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DD80A-7574-8845-8804-4B463D0FE2DC}"/>
              </a:ext>
            </a:extLst>
          </p:cNvPr>
          <p:cNvSpPr/>
          <p:nvPr/>
        </p:nvSpPr>
        <p:spPr>
          <a:xfrm>
            <a:off x="9260083" y="151972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A529B-2365-B04C-95BA-78F6F88C3AF7}"/>
              </a:ext>
            </a:extLst>
          </p:cNvPr>
          <p:cNvSpPr/>
          <p:nvPr/>
        </p:nvSpPr>
        <p:spPr>
          <a:xfrm>
            <a:off x="9273335" y="2017444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CAFC7-0B25-C345-B87E-BF4B8CFA5E42}"/>
              </a:ext>
            </a:extLst>
          </p:cNvPr>
          <p:cNvSpPr/>
          <p:nvPr/>
        </p:nvSpPr>
        <p:spPr>
          <a:xfrm>
            <a:off x="9265252" y="251355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EA532-C2FE-EA4D-A2B3-1D24513A5FC8}"/>
              </a:ext>
            </a:extLst>
          </p:cNvPr>
          <p:cNvSpPr/>
          <p:nvPr/>
        </p:nvSpPr>
        <p:spPr>
          <a:xfrm>
            <a:off x="9257169" y="300966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7941B-196E-9C48-8EBA-49063DE96EC0}"/>
              </a:ext>
            </a:extLst>
          </p:cNvPr>
          <p:cNvSpPr txBox="1"/>
          <p:nvPr/>
        </p:nvSpPr>
        <p:spPr>
          <a:xfrm>
            <a:off x="11125383" y="282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8FFA8D-C3FF-F74F-A3DB-78DF7FBBFADA}"/>
              </a:ext>
            </a:extLst>
          </p:cNvPr>
          <p:cNvSpPr/>
          <p:nvPr/>
        </p:nvSpPr>
        <p:spPr>
          <a:xfrm>
            <a:off x="9290822" y="350013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AA3092-2536-5343-877F-942EAD1967B0}"/>
              </a:ext>
            </a:extLst>
          </p:cNvPr>
          <p:cNvSpPr/>
          <p:nvPr/>
        </p:nvSpPr>
        <p:spPr>
          <a:xfrm>
            <a:off x="9290822" y="2996877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FBDC2B-8C80-C042-B2F7-78B983E4DCCE}"/>
              </a:ext>
            </a:extLst>
          </p:cNvPr>
          <p:cNvSpPr/>
          <p:nvPr/>
        </p:nvSpPr>
        <p:spPr>
          <a:xfrm>
            <a:off x="9293428" y="2516005"/>
            <a:ext cx="1764649" cy="496111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Local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5404E1-D2F1-6645-8A69-AFE0E85729A5}"/>
              </a:ext>
            </a:extLst>
          </p:cNvPr>
          <p:cNvSpPr txBox="1"/>
          <p:nvPr/>
        </p:nvSpPr>
        <p:spPr>
          <a:xfrm>
            <a:off x="11330428" y="1887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391D01-7910-134C-8227-D9879FF733CD}"/>
              </a:ext>
            </a:extLst>
          </p:cNvPr>
          <p:cNvSpPr/>
          <p:nvPr/>
        </p:nvSpPr>
        <p:spPr>
          <a:xfrm>
            <a:off x="9261289" y="3495701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0C26E5-7102-2443-85F8-48817D5D7621}"/>
              </a:ext>
            </a:extLst>
          </p:cNvPr>
          <p:cNvSpPr/>
          <p:nvPr/>
        </p:nvSpPr>
        <p:spPr>
          <a:xfrm>
            <a:off x="9281680" y="3991812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2B1C19-94B6-714F-AEC6-319E9617C366}"/>
              </a:ext>
            </a:extLst>
          </p:cNvPr>
          <p:cNvSpPr/>
          <p:nvPr/>
        </p:nvSpPr>
        <p:spPr>
          <a:xfrm>
            <a:off x="9268426" y="534662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069646A-024D-254C-BA2C-BA5FD17A55AD}"/>
              </a:ext>
            </a:extLst>
          </p:cNvPr>
          <p:cNvCxnSpPr/>
          <p:nvPr/>
        </p:nvCxnSpPr>
        <p:spPr>
          <a:xfrm>
            <a:off x="7765091" y="1998542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267F432-6C5F-6F4C-B75D-1700D750817C}"/>
              </a:ext>
            </a:extLst>
          </p:cNvPr>
          <p:cNvSpPr txBox="1"/>
          <p:nvPr/>
        </p:nvSpPr>
        <p:spPr>
          <a:xfrm>
            <a:off x="7056243" y="1802551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3D1E8F-14C4-034C-9EC1-9B6A4A198066}"/>
              </a:ext>
            </a:extLst>
          </p:cNvPr>
          <p:cNvSpPr/>
          <p:nvPr/>
        </p:nvSpPr>
        <p:spPr>
          <a:xfrm>
            <a:off x="9276456" y="101865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08A978-D9E3-4649-8DD7-0AB54C52861B}"/>
              </a:ext>
            </a:extLst>
          </p:cNvPr>
          <p:cNvSpPr/>
          <p:nvPr/>
        </p:nvSpPr>
        <p:spPr>
          <a:xfrm>
            <a:off x="9275051" y="1521949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761CCA-518E-B447-B295-1FFBB69EB429}"/>
              </a:ext>
            </a:extLst>
          </p:cNvPr>
          <p:cNvSpPr txBox="1"/>
          <p:nvPr/>
        </p:nvSpPr>
        <p:spPr>
          <a:xfrm>
            <a:off x="11224591" y="259742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83E724-935F-094A-9EC6-29E96A7E3F44}"/>
              </a:ext>
            </a:extLst>
          </p:cNvPr>
          <p:cNvSpPr txBox="1"/>
          <p:nvPr/>
        </p:nvSpPr>
        <p:spPr>
          <a:xfrm>
            <a:off x="11224591" y="3028233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ebp</a:t>
            </a:r>
            <a:r>
              <a:rPr lang="en-US"/>
              <a:t>-c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7A57C2-DBE7-9848-83F0-D903AD9EFECD}"/>
              </a:ext>
            </a:extLst>
          </p:cNvPr>
          <p:cNvSpPr txBox="1"/>
          <p:nvPr/>
        </p:nvSpPr>
        <p:spPr>
          <a:xfrm>
            <a:off x="11234209" y="349298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EE4D1B-8C3D-8749-BD2B-6B61E7C8043D}"/>
              </a:ext>
            </a:extLst>
          </p:cNvPr>
          <p:cNvSpPr/>
          <p:nvPr/>
        </p:nvSpPr>
        <p:spPr>
          <a:xfrm>
            <a:off x="9273335" y="4482283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0x80485a0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BA22CA1-B11E-B94F-B435-56DF50EF3BA4}"/>
              </a:ext>
            </a:extLst>
          </p:cNvPr>
          <p:cNvCxnSpPr/>
          <p:nvPr/>
        </p:nvCxnSpPr>
        <p:spPr>
          <a:xfrm>
            <a:off x="7840617" y="4968399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E230074-0680-D44A-932D-90BB0CFD69F7}"/>
              </a:ext>
            </a:extLst>
          </p:cNvPr>
          <p:cNvSpPr txBox="1"/>
          <p:nvPr/>
        </p:nvSpPr>
        <p:spPr>
          <a:xfrm>
            <a:off x="7131769" y="477240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14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B4C1-B309-CA46-9F6D-6BF87E68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Pwndbg</a:t>
            </a:r>
            <a:r>
              <a:rPr lang="en-US"/>
              <a:t>: shows </a:t>
            </a:r>
            <a:r>
              <a:rPr lang="en-US" err="1"/>
              <a:t>func</a:t>
            </a:r>
            <a:r>
              <a:rPr lang="en-US"/>
              <a:t>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D742-A823-6442-A203-ECBFE044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Shows arguments when calling a function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So it’s</a:t>
            </a:r>
          </a:p>
          <a:p>
            <a:pPr lvl="1"/>
            <a:r>
              <a:rPr lang="en-US" err="1"/>
              <a:t>printf</a:t>
            </a:r>
            <a:r>
              <a:rPr lang="en-US"/>
              <a:t>(“Type password:”);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1B6E3-4641-2E41-87B4-9B18D14A5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0" y="2523711"/>
            <a:ext cx="631190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B56C6-8601-3E45-AB8D-708921FB9C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786" y="4425370"/>
            <a:ext cx="4655367" cy="21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0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7B32-D7C7-1B74-7A3B-C0CE1E51B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Just-In-Time (JIT) Compilation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D585E-1074-F7F6-36B5-DDC4D8DAE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04215"/>
          </a:xfrm>
        </p:spPr>
        <p:txBody>
          <a:bodyPr/>
          <a:lstStyle/>
          <a:p>
            <a:r>
              <a:rPr lang="en-US"/>
              <a:t>Dynamic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13CEC-438D-8B23-78DF-E6D4873F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AFC1FDB-9BFD-2A2A-566D-C43554FE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1"/>
            <a:ext cx="9677863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469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Buffer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scanf</a:t>
            </a:r>
            <a:r>
              <a:rPr lang="en-US"/>
              <a:t>(“%20s”, </a:t>
            </a:r>
            <a:r>
              <a:rPr lang="en-US" err="1"/>
              <a:t>buf</a:t>
            </a:r>
            <a:r>
              <a:rPr lang="en-US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550DC-5B5F-CF43-8C93-B954606C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60" y="1889312"/>
            <a:ext cx="6248400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260" y="3359270"/>
            <a:ext cx="4655367" cy="214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187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Buffer Variable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scanf</a:t>
            </a:r>
            <a:r>
              <a:rPr lang="en-US"/>
              <a:t>(“%20s”, </a:t>
            </a:r>
            <a:r>
              <a:rPr lang="en-US" err="1"/>
              <a:t>buf</a:t>
            </a:r>
            <a:r>
              <a:rPr lang="en-US"/>
              <a:t>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-0x58(%</a:t>
            </a:r>
            <a:r>
              <a:rPr lang="en-US" err="1"/>
              <a:t>ebp</a:t>
            </a:r>
            <a:r>
              <a:rPr lang="en-US"/>
              <a:t>), negative indexing over %</a:t>
            </a:r>
            <a:r>
              <a:rPr lang="en-US" err="1"/>
              <a:t>ebp</a:t>
            </a:r>
            <a:endParaRPr lang="en-US"/>
          </a:p>
          <a:p>
            <a:pPr lvl="1"/>
            <a:r>
              <a:rPr lang="en-US"/>
              <a:t>A local variable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0869"/>
            <a:ext cx="4655367" cy="2144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6FCCF-9BE6-2B4E-83DF-A33D87969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49" y="2340942"/>
            <a:ext cx="6261100" cy="1460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33587E-0C99-EC45-BEE9-5AF99E319CD1}"/>
              </a:ext>
            </a:extLst>
          </p:cNvPr>
          <p:cNvSpPr/>
          <p:nvPr/>
        </p:nvSpPr>
        <p:spPr>
          <a:xfrm>
            <a:off x="9377909" y="29218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05C992-DF24-4940-B637-E366E8E96C23}"/>
              </a:ext>
            </a:extLst>
          </p:cNvPr>
          <p:cNvSpPr/>
          <p:nvPr/>
        </p:nvSpPr>
        <p:spPr>
          <a:xfrm>
            <a:off x="9369565" y="103444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4D8087-8A69-5E42-BC0D-010F3CFC7283}"/>
              </a:ext>
            </a:extLst>
          </p:cNvPr>
          <p:cNvSpPr/>
          <p:nvPr/>
        </p:nvSpPr>
        <p:spPr>
          <a:xfrm>
            <a:off x="9369565" y="152025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0D2D-D4C9-3C47-849E-C9B67108F9BA}"/>
              </a:ext>
            </a:extLst>
          </p:cNvPr>
          <p:cNvSpPr/>
          <p:nvPr/>
        </p:nvSpPr>
        <p:spPr>
          <a:xfrm>
            <a:off x="9382817" y="2017975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4F0586-3308-E64E-9A7C-F16111143202}"/>
              </a:ext>
            </a:extLst>
          </p:cNvPr>
          <p:cNvSpPr/>
          <p:nvPr/>
        </p:nvSpPr>
        <p:spPr>
          <a:xfrm>
            <a:off x="9374734" y="2514086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2DC06-D846-4E48-B601-CB41CFED5AD3}"/>
              </a:ext>
            </a:extLst>
          </p:cNvPr>
          <p:cNvSpPr/>
          <p:nvPr/>
        </p:nvSpPr>
        <p:spPr>
          <a:xfrm>
            <a:off x="9366651" y="3010197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9E038-3E43-2F4E-9181-9679545FC7E3}"/>
              </a:ext>
            </a:extLst>
          </p:cNvPr>
          <p:cNvSpPr txBox="1"/>
          <p:nvPr/>
        </p:nvSpPr>
        <p:spPr>
          <a:xfrm>
            <a:off x="11234865" y="2825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893A3A-3E29-D140-BB09-B07E6E855632}"/>
              </a:ext>
            </a:extLst>
          </p:cNvPr>
          <p:cNvSpPr/>
          <p:nvPr/>
        </p:nvSpPr>
        <p:spPr>
          <a:xfrm>
            <a:off x="9400304" y="2515694"/>
            <a:ext cx="1764649" cy="1481085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buf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F52ED-2763-684E-A2AB-551211259A4F}"/>
              </a:ext>
            </a:extLst>
          </p:cNvPr>
          <p:cNvSpPr txBox="1"/>
          <p:nvPr/>
        </p:nvSpPr>
        <p:spPr>
          <a:xfrm>
            <a:off x="11439910" y="18876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6160CF-801C-AF4B-8B06-BCA237CB18F8}"/>
              </a:ext>
            </a:extLst>
          </p:cNvPr>
          <p:cNvSpPr/>
          <p:nvPr/>
        </p:nvSpPr>
        <p:spPr>
          <a:xfrm>
            <a:off x="9391162" y="3992343"/>
            <a:ext cx="1764649" cy="496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5C983A-2CF6-9448-9AE6-A532B72C1821}"/>
              </a:ext>
            </a:extLst>
          </p:cNvPr>
          <p:cNvSpPr/>
          <p:nvPr/>
        </p:nvSpPr>
        <p:spPr>
          <a:xfrm>
            <a:off x="9377908" y="535193"/>
            <a:ext cx="1764649" cy="4961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MY_ARG1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2FB89B-4D81-AF45-AEBD-DBC7A6AD5EF0}"/>
              </a:ext>
            </a:extLst>
          </p:cNvPr>
          <p:cNvCxnSpPr/>
          <p:nvPr/>
        </p:nvCxnSpPr>
        <p:spPr>
          <a:xfrm>
            <a:off x="7874573" y="1999073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6A190D-954D-B045-95F8-1CFA9E755BBB}"/>
              </a:ext>
            </a:extLst>
          </p:cNvPr>
          <p:cNvSpPr txBox="1"/>
          <p:nvPr/>
        </p:nvSpPr>
        <p:spPr>
          <a:xfrm>
            <a:off x="7165725" y="180308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ebp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02F692-0825-8B4B-B952-F289D893698F}"/>
              </a:ext>
            </a:extLst>
          </p:cNvPr>
          <p:cNvSpPr/>
          <p:nvPr/>
        </p:nvSpPr>
        <p:spPr>
          <a:xfrm>
            <a:off x="9385938" y="1019181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Return </a:t>
            </a:r>
            <a:r>
              <a:rPr lang="en-US" err="1">
                <a:solidFill>
                  <a:schemeClr val="tx1"/>
                </a:solidFill>
              </a:rPr>
              <a:t>Addr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4E26A0-D589-1442-ADB9-53C34DA75CCD}"/>
              </a:ext>
            </a:extLst>
          </p:cNvPr>
          <p:cNvSpPr/>
          <p:nvPr/>
        </p:nvSpPr>
        <p:spPr>
          <a:xfrm>
            <a:off x="9384533" y="1522480"/>
            <a:ext cx="1764649" cy="4961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Saved EBP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5FB288-B90F-1D43-A08F-5935E91DA0F7}"/>
              </a:ext>
            </a:extLst>
          </p:cNvPr>
          <p:cNvSpPr txBox="1"/>
          <p:nvPr/>
        </p:nvSpPr>
        <p:spPr>
          <a:xfrm>
            <a:off x="11158161" y="369230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ebp-0x58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C579D9-D76F-B641-9F44-02CED21897DF}"/>
              </a:ext>
            </a:extLst>
          </p:cNvPr>
          <p:cNvSpPr/>
          <p:nvPr/>
        </p:nvSpPr>
        <p:spPr>
          <a:xfrm>
            <a:off x="9382817" y="4482814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lea –0x58(%</a:t>
            </a:r>
            <a:r>
              <a:rPr lang="en-US" err="1"/>
              <a:t>ebp</a:t>
            </a:r>
            <a:r>
              <a:rPr lang="en-US"/>
              <a:t>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0D0444-50AB-484D-9879-B5C4088B6919}"/>
              </a:ext>
            </a:extLst>
          </p:cNvPr>
          <p:cNvCxnSpPr/>
          <p:nvPr/>
        </p:nvCxnSpPr>
        <p:spPr>
          <a:xfrm>
            <a:off x="7906633" y="5552026"/>
            <a:ext cx="134688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BD9B5C5-5A18-A640-AE8E-F7A8ED25D375}"/>
              </a:ext>
            </a:extLst>
          </p:cNvPr>
          <p:cNvSpPr txBox="1"/>
          <p:nvPr/>
        </p:nvSpPr>
        <p:spPr>
          <a:xfrm>
            <a:off x="7197785" y="535603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%</a:t>
            </a:r>
            <a:r>
              <a:rPr lang="en-US" err="1"/>
              <a:t>esp</a:t>
            </a: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31C0CFD-85A0-5C4C-AC06-B8A62E6727B1}"/>
              </a:ext>
            </a:extLst>
          </p:cNvPr>
          <p:cNvSpPr/>
          <p:nvPr/>
        </p:nvSpPr>
        <p:spPr>
          <a:xfrm>
            <a:off x="9391161" y="5006866"/>
            <a:ext cx="1764649" cy="49611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0x80485af</a:t>
            </a:r>
          </a:p>
        </p:txBody>
      </p:sp>
    </p:spTree>
    <p:extLst>
      <p:ext uri="{BB962C8B-B14F-4D97-AF65-F5344CB8AC3E}">
        <p14:creationId xmlns:p14="http://schemas.microsoft.com/office/powerpoint/2010/main" val="40870556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Handing Conditional Branch (if)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strcmp</a:t>
            </a:r>
            <a:r>
              <a:rPr lang="en-US"/>
              <a:t>(</a:t>
            </a:r>
            <a:r>
              <a:rPr lang="en-US" err="1"/>
              <a:t>buf</a:t>
            </a:r>
            <a:r>
              <a:rPr lang="en-US"/>
              <a:t>, “password”)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-0x58(%</a:t>
            </a:r>
            <a:r>
              <a:rPr lang="en-US" err="1"/>
              <a:t>ebp</a:t>
            </a:r>
            <a:r>
              <a:rPr lang="en-US"/>
              <a:t>) stores our input, and it is compared to ‘password’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241DA-ADCA-4E41-9772-EECE3450C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30869"/>
            <a:ext cx="4655367" cy="2144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1053E-E6CD-F545-B515-68062A06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2355574"/>
            <a:ext cx="6286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042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565-E08C-DF48-BCF3-6E6D1E228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Handing Conditional Branch (if)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B13EE-DC9D-464B-94F5-30C65FC91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(</a:t>
            </a:r>
            <a:r>
              <a:rPr lang="en-US" err="1"/>
              <a:t>strcmp</a:t>
            </a:r>
            <a:r>
              <a:rPr lang="en-US"/>
              <a:t>(</a:t>
            </a:r>
            <a:r>
              <a:rPr lang="en-US" err="1"/>
              <a:t>buf</a:t>
            </a:r>
            <a:r>
              <a:rPr lang="en-US"/>
              <a:t>, “password”) == 0)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test performs logical comparison (and, or, </a:t>
            </a:r>
            <a:r>
              <a:rPr lang="en-US" err="1"/>
              <a:t>etc</a:t>
            </a:r>
            <a:r>
              <a:rPr lang="en-US"/>
              <a:t>),</a:t>
            </a:r>
          </a:p>
          <a:p>
            <a:r>
              <a:rPr lang="en-US" err="1"/>
              <a:t>cmp</a:t>
            </a:r>
            <a:r>
              <a:rPr lang="en-US"/>
              <a:t> performs arithmetic comparison (above, below, greater, less..)</a:t>
            </a:r>
          </a:p>
          <a:p>
            <a:r>
              <a:rPr lang="en-US" err="1"/>
              <a:t>jne</a:t>
            </a:r>
            <a:r>
              <a:rPr lang="en-US"/>
              <a:t>: jump if not equal, equal here means zero</a:t>
            </a:r>
          </a:p>
          <a:p>
            <a:r>
              <a:rPr lang="en-US"/>
              <a:t>The </a:t>
            </a:r>
            <a:r>
              <a:rPr lang="en-US">
                <a:solidFill>
                  <a:srgbClr val="00B050"/>
                </a:solidFill>
              </a:rPr>
              <a:t>green checkmark </a:t>
            </a:r>
            <a:r>
              <a:rPr lang="en-US"/>
              <a:t>provided by </a:t>
            </a:r>
            <a:r>
              <a:rPr lang="en-US" err="1"/>
              <a:t>pwndbg</a:t>
            </a:r>
            <a:r>
              <a:rPr lang="en-US"/>
              <a:t> indicates it’s taken!</a:t>
            </a:r>
          </a:p>
          <a:p>
            <a:pPr lvl="1"/>
            <a:r>
              <a:rPr lang="en-US"/>
              <a:t>Meaning that the return value is non-zero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3F3243-B3BA-CF4E-BCF6-EC1080D12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2372579"/>
            <a:ext cx="61468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14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71CC-4F07-9A4F-AF45-E05042F2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jump..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BFBE5-FD31-5B4D-96AE-289607617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Incorrect…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3678A2-3B4F-A944-BFA7-304A86476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58" y="1825625"/>
            <a:ext cx="62484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40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7B06E-6BCF-594B-AABE-5570EB10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</a:t>
            </a:r>
            <a:r>
              <a:rPr lang="en-US" err="1"/>
              <a:t>jne</a:t>
            </a:r>
            <a:r>
              <a:rPr lang="en-US"/>
              <a:t> fails (strings are equal)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803C2-8ADC-4C49-B376-3C52CD438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Correct!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2A110-35BC-9646-A0C4-7F87948AE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862068"/>
            <a:ext cx="62484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D674-DCCD-4448-A8B7-A3470CDC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D8566-3433-884B-8A94-323698BE3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236"/>
            <a:ext cx="10515600" cy="2517775"/>
          </a:xfrm>
        </p:spPr>
        <p:txBody>
          <a:bodyPr/>
          <a:lstStyle/>
          <a:p>
            <a:r>
              <a:rPr lang="en-US"/>
              <a:t>Basic Concepts</a:t>
            </a:r>
          </a:p>
          <a:p>
            <a:pPr lvl="1"/>
            <a:r>
              <a:rPr lang="en-US"/>
              <a:t>Source code</a:t>
            </a:r>
          </a:p>
          <a:p>
            <a:pPr lvl="1"/>
            <a:r>
              <a:rPr lang="en-US"/>
              <a:t>Object file, object linking, binary</a:t>
            </a:r>
          </a:p>
          <a:p>
            <a:pPr lvl="1"/>
            <a:r>
              <a:rPr lang="en-US"/>
              <a:t>Assembly, assembler</a:t>
            </a:r>
          </a:p>
          <a:p>
            <a:pPr lvl="1"/>
            <a:r>
              <a:rPr lang="en-US"/>
              <a:t>Disassembly</a:t>
            </a:r>
          </a:p>
          <a:p>
            <a:pPr lvl="1"/>
            <a:r>
              <a:rPr lang="en-US"/>
              <a:t>Decompilation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25AF9-C795-CE43-B0F9-D553E3F0A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18F534-E088-6E49-845F-92A24A2274FF}"/>
              </a:ext>
            </a:extLst>
          </p:cNvPr>
          <p:cNvSpPr/>
          <p:nvPr/>
        </p:nvSpPr>
        <p:spPr>
          <a:xfrm>
            <a:off x="6691408" y="1747338"/>
            <a:ext cx="4602340" cy="181588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1"/>
            <a:r>
              <a:rPr lang="en-US" sz="2800"/>
              <a:t>From later classes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/>
              <a:t>ELF format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/>
              <a:t>Loading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/>
              <a:t>Dynamic linking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166C4-F81C-FD4A-B73D-238A321C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765" y="4169661"/>
            <a:ext cx="6096000" cy="255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23729-1631-694C-9C91-4DA2F6F7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00" y="135213"/>
            <a:ext cx="10515600" cy="800787"/>
          </a:xfrm>
        </p:spPr>
        <p:txBody>
          <a:bodyPr>
            <a:normAutofit/>
          </a:bodyPr>
          <a:lstStyle/>
          <a:p>
            <a:r>
              <a:rPr lang="en-US" sz="4000"/>
              <a:t>Code, Machine language, and Assembly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2D498-12D4-BA47-8531-192F9132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47BB3-9452-5D4B-9D0C-3312D4EA15F7}" type="slidenum">
              <a:rPr lang="en-US" smtClean="0"/>
              <a:t>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FEA1E5D-11CF-6E42-87F6-8A1ADE928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748" y="1535356"/>
            <a:ext cx="3808200" cy="665575"/>
          </a:xfrm>
        </p:spPr>
        <p:txBody>
          <a:bodyPr/>
          <a:lstStyle/>
          <a:p>
            <a:r>
              <a:rPr lang="en-US"/>
              <a:t>Compilation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D125489F-B299-DF4D-A4B5-990AC7305EDF}"/>
              </a:ext>
            </a:extLst>
          </p:cNvPr>
          <p:cNvSpPr txBox="1">
            <a:spLocks/>
          </p:cNvSpPr>
          <p:nvPr/>
        </p:nvSpPr>
        <p:spPr>
          <a:xfrm>
            <a:off x="8078100" y="5127780"/>
            <a:ext cx="3808200" cy="6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Disassembly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96D9969-6376-F44D-F529-28AD7F4E7F9E}"/>
              </a:ext>
            </a:extLst>
          </p:cNvPr>
          <p:cNvSpPr/>
          <p:nvPr/>
        </p:nvSpPr>
        <p:spPr>
          <a:xfrm>
            <a:off x="974447" y="4730892"/>
            <a:ext cx="1525836" cy="110168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Prog.S</a:t>
            </a:r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'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DC05A52-0653-5660-603A-84683083CB27}"/>
              </a:ext>
            </a:extLst>
          </p:cNvPr>
          <p:cNvSpPr/>
          <p:nvPr/>
        </p:nvSpPr>
        <p:spPr>
          <a:xfrm>
            <a:off x="3293972" y="4733374"/>
            <a:ext cx="1709350" cy="1101686"/>
          </a:xfrm>
          <a:prstGeom prst="round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Disassembler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AEF04AB-9712-A78D-ECD0-95A8E9E156AD}"/>
              </a:ext>
            </a:extLst>
          </p:cNvPr>
          <p:cNvSpPr/>
          <p:nvPr/>
        </p:nvSpPr>
        <p:spPr>
          <a:xfrm>
            <a:off x="5748223" y="4733374"/>
            <a:ext cx="1525836" cy="110168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rPr>
              <a:t>Prog.o</a:t>
            </a:r>
            <a:endParaRPr lang="en-US" sz="1400">
              <a:solidFill>
                <a:schemeClr val="tx1"/>
              </a:solidFill>
              <a:latin typeface="Fira Code" panose="020B0809050000020004" pitchFamily="49" charset="0"/>
              <a:ea typeface="Fira Code" panose="020B0809050000020004" pitchFamily="49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153D7E6-F198-592B-3A55-BE4F66CFFC0C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2500283" y="5281735"/>
            <a:ext cx="793689" cy="2482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00E87BB-FA94-15D5-AEBC-EC512CAEC7D5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>
            <a:off x="5003322" y="5284217"/>
            <a:ext cx="744901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BBE7FF-A7B1-73E3-1F3A-77AC45DBAA73}"/>
              </a:ext>
            </a:extLst>
          </p:cNvPr>
          <p:cNvGrpSpPr/>
          <p:nvPr/>
        </p:nvGrpSpPr>
        <p:grpSpPr>
          <a:xfrm>
            <a:off x="974447" y="3061851"/>
            <a:ext cx="6299612" cy="1104168"/>
            <a:chOff x="957774" y="2887715"/>
            <a:chExt cx="6299612" cy="1104168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6DE9B0AA-E43A-612D-F0C4-0386151C5BCF}"/>
                </a:ext>
              </a:extLst>
            </p:cNvPr>
            <p:cNvSpPr/>
            <p:nvPr/>
          </p:nvSpPr>
          <p:spPr>
            <a:xfrm>
              <a:off x="957774" y="2887715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Prog.S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653F569-5FB9-95CD-9D3D-DE574DE775CA}"/>
                </a:ext>
              </a:extLst>
            </p:cNvPr>
            <p:cNvSpPr/>
            <p:nvPr/>
          </p:nvSpPr>
          <p:spPr>
            <a:xfrm>
              <a:off x="3277299" y="2890197"/>
              <a:ext cx="1660561" cy="1101686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Assembler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1827DE03-7B88-F7C0-A2AE-64619BA9DDC5}"/>
                </a:ext>
              </a:extLst>
            </p:cNvPr>
            <p:cNvSpPr/>
            <p:nvPr/>
          </p:nvSpPr>
          <p:spPr>
            <a:xfrm>
              <a:off x="5731550" y="2890197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Prog.o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2F1C4FF-4E4A-A92C-4F3F-0A6F6C344966}"/>
                </a:ext>
              </a:extLst>
            </p:cNvPr>
            <p:cNvCxnSpPr>
              <a:cxnSpLocks/>
              <a:stCxn id="46" idx="3"/>
              <a:endCxn id="47" idx="1"/>
            </p:cNvCxnSpPr>
            <p:nvPr/>
          </p:nvCxnSpPr>
          <p:spPr>
            <a:xfrm>
              <a:off x="2483610" y="3438558"/>
              <a:ext cx="793689" cy="248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263D027-2BDF-22BA-BD15-F6691A11845E}"/>
                </a:ext>
              </a:extLst>
            </p:cNvPr>
            <p:cNvCxnSpPr>
              <a:cxnSpLocks/>
              <a:stCxn id="47" idx="3"/>
              <a:endCxn id="48" idx="1"/>
            </p:cNvCxnSpPr>
            <p:nvPr/>
          </p:nvCxnSpPr>
          <p:spPr>
            <a:xfrm>
              <a:off x="4937860" y="3441040"/>
              <a:ext cx="793690" cy="0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A026DE8-59EA-4C04-EAF1-D7D88F76DDCF}"/>
              </a:ext>
            </a:extLst>
          </p:cNvPr>
          <p:cNvGrpSpPr/>
          <p:nvPr/>
        </p:nvGrpSpPr>
        <p:grpSpPr>
          <a:xfrm>
            <a:off x="974446" y="1217195"/>
            <a:ext cx="6299612" cy="1104168"/>
            <a:chOff x="957774" y="2887715"/>
            <a:chExt cx="6299612" cy="1104168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3D79D073-80A4-77E3-A659-C1EE398CA07C}"/>
                </a:ext>
              </a:extLst>
            </p:cNvPr>
            <p:cNvSpPr/>
            <p:nvPr/>
          </p:nvSpPr>
          <p:spPr>
            <a:xfrm>
              <a:off x="957774" y="2887715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Prog.c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A20D751-E173-40A7-5299-941341FA1480}"/>
                </a:ext>
              </a:extLst>
            </p:cNvPr>
            <p:cNvSpPr/>
            <p:nvPr/>
          </p:nvSpPr>
          <p:spPr>
            <a:xfrm>
              <a:off x="3277299" y="2890197"/>
              <a:ext cx="1660561" cy="1101686"/>
            </a:xfrm>
            <a:prstGeom prst="round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Compiler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1DF88ABF-EFAC-CD27-C33A-EDCB3CC868F5}"/>
                </a:ext>
              </a:extLst>
            </p:cNvPr>
            <p:cNvSpPr/>
            <p:nvPr/>
          </p:nvSpPr>
          <p:spPr>
            <a:xfrm>
              <a:off x="5731550" y="2890197"/>
              <a:ext cx="1525836" cy="110168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err="1">
                  <a:solidFill>
                    <a:schemeClr val="tx1"/>
                  </a:solidFill>
                  <a:latin typeface="Fira Code" panose="020B0809050000020004" pitchFamily="49" charset="0"/>
                  <a:ea typeface="Fira Code" panose="020B0809050000020004" pitchFamily="49" charset="0"/>
                </a:rPr>
                <a:t>Prog.o</a:t>
              </a:r>
              <a:endParaRPr lang="en-US" sz="1400">
                <a:solidFill>
                  <a:schemeClr val="tx1"/>
                </a:solidFill>
                <a:latin typeface="Fira Code" panose="020B0809050000020004" pitchFamily="49" charset="0"/>
                <a:ea typeface="Fira Code" panose="020B0809050000020004" pitchFamily="49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6B41F39-AB25-CF08-3710-056FDE2BE857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2483610" y="3438558"/>
              <a:ext cx="793689" cy="2482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FB39678-5480-9372-3B70-6897D7D08ABE}"/>
                </a:ext>
              </a:extLst>
            </p:cNvPr>
            <p:cNvCxnSpPr>
              <a:cxnSpLocks/>
              <a:stCxn id="53" idx="3"/>
              <a:endCxn id="54" idx="1"/>
            </p:cNvCxnSpPr>
            <p:nvPr/>
          </p:nvCxnSpPr>
          <p:spPr>
            <a:xfrm>
              <a:off x="4937860" y="3441040"/>
              <a:ext cx="793690" cy="0"/>
            </a:xfrm>
            <a:prstGeom prst="straightConnector1">
              <a:avLst/>
            </a:prstGeom>
            <a:ln w="127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Content Placeholder 9">
            <a:extLst>
              <a:ext uri="{FF2B5EF4-FFF2-40B4-BE49-F238E27FC236}">
                <a16:creationId xmlns:a16="http://schemas.microsoft.com/office/drawing/2014/main" id="{9CBE31F2-8537-29AB-C60D-379472E9DC6B}"/>
              </a:ext>
            </a:extLst>
          </p:cNvPr>
          <p:cNvSpPr txBox="1">
            <a:spLocks/>
          </p:cNvSpPr>
          <p:nvPr/>
        </p:nvSpPr>
        <p:spPr>
          <a:xfrm>
            <a:off x="8067748" y="3497962"/>
            <a:ext cx="3808200" cy="665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Assembly</a:t>
            </a:r>
          </a:p>
        </p:txBody>
      </p:sp>
    </p:spTree>
    <p:extLst>
      <p:ext uri="{BB962C8B-B14F-4D97-AF65-F5344CB8AC3E}">
        <p14:creationId xmlns:p14="http://schemas.microsoft.com/office/powerpoint/2010/main" val="10343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5493</Words>
  <Application>Microsoft Macintosh PowerPoint</Application>
  <PresentationFormat>Widescreen</PresentationFormat>
  <Paragraphs>1129</Paragraphs>
  <Slides>75</Slides>
  <Notes>47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7" baseType="lpstr">
      <vt:lpstr>CMTT8</vt:lpstr>
      <vt:lpstr>Aptos</vt:lpstr>
      <vt:lpstr>Aptos Display</vt:lpstr>
      <vt:lpstr>Arial</vt:lpstr>
      <vt:lpstr>Calibri</vt:lpstr>
      <vt:lpstr>Consolas</vt:lpstr>
      <vt:lpstr>Courier New</vt:lpstr>
      <vt:lpstr>Fira Code</vt:lpstr>
      <vt:lpstr>Fira Code Light</vt:lpstr>
      <vt:lpstr>Fira Code Retina</vt:lpstr>
      <vt:lpstr>Wingdings</vt:lpstr>
      <vt:lpstr>Office Theme</vt:lpstr>
      <vt:lpstr>Practical Binary Analysis</vt:lpstr>
      <vt:lpstr>Computer Systems: A Programmer's Perspective</vt:lpstr>
      <vt:lpstr>More Useful Resources</vt:lpstr>
      <vt:lpstr>Code Generation Process</vt:lpstr>
      <vt:lpstr>Code, Machine language, and Assembly language</vt:lpstr>
      <vt:lpstr>Code Generation </vt:lpstr>
      <vt:lpstr>Just-In-Time (JIT) Compilation</vt:lpstr>
      <vt:lpstr>Code, Machine Language, and Assembly Language</vt:lpstr>
      <vt:lpstr>Code, Machine language, and Assembly language</vt:lpstr>
      <vt:lpstr>PowerPoint Presentation</vt:lpstr>
      <vt:lpstr>Code, Machine language, and Assembly language</vt:lpstr>
      <vt:lpstr>ELF Object File Format: Code + Data</vt:lpstr>
      <vt:lpstr>Loading Executable Object Files</vt:lpstr>
      <vt:lpstr>PowerPoint Presentation</vt:lpstr>
      <vt:lpstr>ELF Object File Format (cont.)</vt:lpstr>
      <vt:lpstr>PowerPoint Presentation</vt:lpstr>
      <vt:lpstr>x86 Assembly</vt:lpstr>
      <vt:lpstr>Turing Machine</vt:lpstr>
      <vt:lpstr>Von Neumann Architecture</vt:lpstr>
      <vt:lpstr>Intel Code Table</vt:lpstr>
      <vt:lpstr>Instruction: Opcode + Operands</vt:lpstr>
      <vt:lpstr>Intel Instruction Format</vt:lpstr>
      <vt:lpstr>AT&amp;T vs. Intel Syntax Comparison</vt:lpstr>
      <vt:lpstr>Intel Syntax</vt:lpstr>
      <vt:lpstr>Intel IA32 Registers (i386, 32-bit)</vt:lpstr>
      <vt:lpstr>Intel AMD64 Registers (x86_64, 64-bit)</vt:lpstr>
      <vt:lpstr>Intel Architecture Evolution</vt:lpstr>
      <vt:lpstr>Condition Register (EFLAGS Register)</vt:lpstr>
      <vt:lpstr>Full Story…</vt:lpstr>
      <vt:lpstr>GDB (pwndbg) </vt:lpstr>
      <vt:lpstr>GDB (gef)</vt:lpstr>
      <vt:lpstr>Intel Memory Referencing</vt:lpstr>
      <vt:lpstr>LEA Instruction</vt:lpstr>
      <vt:lpstr>Quiz</vt:lpstr>
      <vt:lpstr>Pointer Registers</vt:lpstr>
      <vt:lpstr>Pointer Registers</vt:lpstr>
      <vt:lpstr>Pointer Registers</vt:lpstr>
      <vt:lpstr>Data Movement and Arithmetic Instructions</vt:lpstr>
      <vt:lpstr>Data Movements</vt:lpstr>
      <vt:lpstr>Arithmetic and Logical Instructions</vt:lpstr>
      <vt:lpstr>Integer Division Operation</vt:lpstr>
      <vt:lpstr>Integer Division Operation</vt:lpstr>
      <vt:lpstr>Idioms</vt:lpstr>
      <vt:lpstr>Control Instruction</vt:lpstr>
      <vt:lpstr>Control Instruction</vt:lpstr>
      <vt:lpstr>Functions</vt:lpstr>
      <vt:lpstr>Function Support</vt:lpstr>
      <vt:lpstr>Stack Support with %ebp, %esp</vt:lpstr>
      <vt:lpstr>Stack Instructions</vt:lpstr>
      <vt:lpstr>Stack Instructions</vt:lpstr>
      <vt:lpstr>Stack Instructions</vt:lpstr>
      <vt:lpstr>Stack Instructions</vt:lpstr>
      <vt:lpstr>call and ret</vt:lpstr>
      <vt:lpstr>Multiple Function Calls</vt:lpstr>
      <vt:lpstr>Function Prologue and Epilogue</vt:lpstr>
      <vt:lpstr>Calling Convention</vt:lpstr>
      <vt:lpstr>IA32 (32-bit) Stack Operations</vt:lpstr>
      <vt:lpstr>IA32 (32-bit) Stack Operations</vt:lpstr>
      <vt:lpstr>IA32 (32-bit) Stack Operations</vt:lpstr>
      <vt:lpstr>IA32 (32-bit) Stack Operations</vt:lpstr>
      <vt:lpstr>IA32: Call, ret, Function Prologue, Epilogue</vt:lpstr>
      <vt:lpstr>Calling Convention: IA32 vs. AMD64</vt:lpstr>
      <vt:lpstr>printf()</vt:lpstr>
      <vt:lpstr>AMD64 (64-bit) Stack</vt:lpstr>
      <vt:lpstr>Variables (virtually in our mind..)</vt:lpstr>
      <vt:lpstr>Stack</vt:lpstr>
      <vt:lpstr>Stack Usage Example</vt:lpstr>
      <vt:lpstr>Stack Usage Example</vt:lpstr>
      <vt:lpstr>Pwndbg: shows func arguments</vt:lpstr>
      <vt:lpstr>Local Buffer Variable</vt:lpstr>
      <vt:lpstr>Local Buffer Variable</vt:lpstr>
      <vt:lpstr>Handing Conditional Branch (if)</vt:lpstr>
      <vt:lpstr>Handing Conditional Branch (if)</vt:lpstr>
      <vt:lpstr>After jump..</vt:lpstr>
      <vt:lpstr>If jne fails (strings are equal)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Practical Binary Analysis</dc:title>
  <dc:creator>Jee, Kangkook</dc:creator>
  <cp:lastModifiedBy>Jee, Kangkook</cp:lastModifiedBy>
  <cp:revision>1</cp:revision>
  <dcterms:created xsi:type="dcterms:W3CDTF">2024-08-20T16:09:48Z</dcterms:created>
  <dcterms:modified xsi:type="dcterms:W3CDTF">2025-08-28T14:00:18Z</dcterms:modified>
</cp:coreProperties>
</file>