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9"/>
  </p:notesMasterIdLst>
  <p:sldIdLst>
    <p:sldId id="256" r:id="rId2"/>
    <p:sldId id="542" r:id="rId3"/>
    <p:sldId id="544" r:id="rId4"/>
    <p:sldId id="488" r:id="rId5"/>
    <p:sldId id="545" r:id="rId6"/>
    <p:sldId id="546" r:id="rId7"/>
    <p:sldId id="549" r:id="rId8"/>
    <p:sldId id="454" r:id="rId9"/>
    <p:sldId id="565" r:id="rId10"/>
    <p:sldId id="508" r:id="rId11"/>
    <p:sldId id="509" r:id="rId12"/>
    <p:sldId id="1580" r:id="rId13"/>
    <p:sldId id="1581" r:id="rId14"/>
    <p:sldId id="511" r:id="rId15"/>
    <p:sldId id="512" r:id="rId16"/>
    <p:sldId id="513" r:id="rId17"/>
    <p:sldId id="514" r:id="rId18"/>
    <p:sldId id="1504" r:id="rId19"/>
    <p:sldId id="433" r:id="rId20"/>
    <p:sldId id="515" r:id="rId21"/>
    <p:sldId id="517" r:id="rId22"/>
    <p:sldId id="434" r:id="rId23"/>
    <p:sldId id="1506" r:id="rId24"/>
    <p:sldId id="1507" r:id="rId25"/>
    <p:sldId id="1509" r:id="rId26"/>
    <p:sldId id="1510" r:id="rId27"/>
    <p:sldId id="1511" r:id="rId2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F50D435-1B2B-0D47-BC70-CD2A2A54F067}">
          <p14:sldIdLst>
            <p14:sldId id="256"/>
            <p14:sldId id="542"/>
            <p14:sldId id="544"/>
            <p14:sldId id="488"/>
            <p14:sldId id="545"/>
            <p14:sldId id="546"/>
            <p14:sldId id="549"/>
            <p14:sldId id="454"/>
            <p14:sldId id="565"/>
          </p14:sldIdLst>
        </p14:section>
        <p14:section name="Data encoding" id="{E473E452-792C-9F4E-BCF1-8C6DDF7A0B1F}">
          <p14:sldIdLst>
            <p14:sldId id="508"/>
            <p14:sldId id="509"/>
            <p14:sldId id="1580"/>
            <p14:sldId id="1581"/>
            <p14:sldId id="511"/>
            <p14:sldId id="512"/>
            <p14:sldId id="513"/>
            <p14:sldId id="514"/>
            <p14:sldId id="1504"/>
            <p14:sldId id="433"/>
            <p14:sldId id="515"/>
            <p14:sldId id="517"/>
            <p14:sldId id="434"/>
          </p14:sldIdLst>
        </p14:section>
        <p14:section name="Level4 hands-on" id="{D12774AA-24FF-7C4C-BB37-31EA078D48A9}">
          <p14:sldIdLst>
            <p14:sldId id="1506"/>
            <p14:sldId id="1507"/>
            <p14:sldId id="1509"/>
            <p14:sldId id="1510"/>
            <p14:sldId id="1511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6771"/>
    <p:restoredTop sz="94726"/>
  </p:normalViewPr>
  <p:slideViewPr>
    <p:cSldViewPr snapToGrid="0">
      <p:cViewPr varScale="1">
        <p:scale>
          <a:sx n="116" d="100"/>
          <a:sy n="116" d="100"/>
        </p:scale>
        <p:origin x="14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ee, Kangkook" userId="52832784-bd9f-4cfd-947b-6cb8258050c1" providerId="ADAL" clId="{02DAE1BB-3510-5996-8DD1-1B9338245307}"/>
    <pc:docChg chg="modSld">
      <pc:chgData name="Jee, Kangkook" userId="52832784-bd9f-4cfd-947b-6cb8258050c1" providerId="ADAL" clId="{02DAE1BB-3510-5996-8DD1-1B9338245307}" dt="2026-08-27T16:51:13.390" v="7" actId="20577"/>
      <pc:docMkLst>
        <pc:docMk/>
      </pc:docMkLst>
      <pc:sldChg chg="modSp mod">
        <pc:chgData name="Jee, Kangkook" userId="52832784-bd9f-4cfd-947b-6cb8258050c1" providerId="ADAL" clId="{02DAE1BB-3510-5996-8DD1-1B9338245307}" dt="2026-08-27T16:51:13.390" v="7" actId="20577"/>
        <pc:sldMkLst>
          <pc:docMk/>
          <pc:sldMk cId="2958764332" sldId="256"/>
        </pc:sldMkLst>
        <pc:spChg chg="mod">
          <ac:chgData name="Jee, Kangkook" userId="52832784-bd9f-4cfd-947b-6cb8258050c1" providerId="ADAL" clId="{02DAE1BB-3510-5996-8DD1-1B9338245307}" dt="2026-08-27T16:51:13.390" v="7" actId="20577"/>
          <ac:spMkLst>
            <pc:docMk/>
            <pc:sldMk cId="2958764332" sldId="256"/>
            <ac:spMk id="3" creationId="{8478EFD8-8810-7C4B-9D51-E4795820E15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BD2E2B7-359E-A14D-BE7E-BD661B57668C}" type="datetimeFigureOut">
              <a:rPr lang="en-US" smtClean="0"/>
              <a:t>8/27/26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52CDBD7-6B05-C04B-8887-50A2409265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6787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lectronics-tutorials.ws/binary/signed-binary-numbers.html" TargetMode="External"/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17531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47442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70465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can we better format this?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5282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2456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408667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https://www.electronics-tutorials.ws/binary/signed-binary-numbers.html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2808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ko-KR"/>
              <a:t>example needed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04571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todo</a:t>
            </a:r>
            <a:r>
              <a:rPr lang="en-US"/>
              <a:t>: update example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960572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26615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15905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3813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52CDBD7-6B05-C04B-8887-50A24092650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888135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/>
              <a:t>strcmp</a:t>
            </a:r>
            <a:r>
              <a:rPr lang="en-US"/>
              <a:t>() return value man </a:t>
            </a:r>
            <a:r>
              <a:rPr lang="en-US" err="1"/>
              <a:t>strcmp</a:t>
            </a:r>
            <a:endParaRPr lang="en-US"/>
          </a:p>
          <a:p>
            <a:endParaRPr lang="en-US"/>
          </a:p>
          <a:p>
            <a:r>
              <a:rPr lang="en-US"/>
              <a:t>https://</a:t>
            </a:r>
            <a:r>
              <a:rPr lang="en-US" err="1"/>
              <a:t>codimd.syssec.org</a:t>
            </a:r>
            <a:r>
              <a:rPr lang="en-US"/>
              <a:t>/Soi-Cnp3Rz-ZvHGNWizyXA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238E6B6-B72D-A840-AC94-EEBC286167C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3355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0A3E13-B930-C442-B5A0-DBFE80F5A3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00D3148-9269-594F-8CDF-636BADD6128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BFE0794-D532-5B4A-A00E-F3B798D0D7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DBF40B-392C-864C-8CE6-4821FEA98F59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68AF7E-6ADE-B544-8080-5CC455F65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96B4AA-D615-DC49-9B8B-7F68994B56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68232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237D09-2C0A-2844-A4C7-BF177ADDE2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BCAD22-BA20-8E41-A182-252656FD32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A5CCF4-8BC8-D64C-B167-6E3D62506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BD6A2F-0452-D140-9BC5-F96026489BD4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81FEBA-4374-E444-882E-01A2ED243E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5395CC-F3A8-4B48-A5EF-9D1D04D74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6806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DC44AC-20F3-3D4B-879F-339C34A46B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133EA2-4F30-C843-8D22-7835DE1C89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B0028-6CBE-CD45-B2F8-8DBC0FD456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E57B3-B4F3-CD49-B884-82C5D7933264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75029C-FC7B-734F-A735-F28ADE82BA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20C5B3-93DC-8944-8189-0DB8BA8F2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837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A7584-0FA1-9E41-951A-39D4471F0A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B69534-9448-3940-854E-ED4F219D344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FD5CA40-757E-2544-8E38-451AA084287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DD74435-5D02-F74D-BB50-D7A7EC1D32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4C7779-0BD1-8945-851D-5B438777AD36}" type="datetime1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49C644F-2B16-FC44-97F1-3B63B25DA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EF3EEE-2D1E-6F43-804B-E145A8725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7045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169D83-BA61-8F4B-9213-5D0631C342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C9BE70-3749-854A-AA0E-587B9B6503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9D4CE0-2857-9945-BCA5-423C4E7A323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4599E3-2AD5-4A4B-BBB9-AB814B07A01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ABA55A9-ACCF-BD44-B277-C176637264F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1CE4807-CB8E-FB46-9273-6ECA0FBCFD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DF4DD0-E36F-2F42-ABD7-356C3EDD1132}" type="datetime1">
              <a:rPr lang="en-US" smtClean="0"/>
              <a:t>8/27/26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BD9F042-D840-8046-BECE-6947FE26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D6E4E5D-E68B-8D4C-A72E-C153C8097C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9822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5A796-0B86-F641-8713-F498C571B4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0A6A9CA-2BD7-0948-AA82-A7CF97F2D3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B6557-224C-3B49-BECF-5CDA062B2D2B}" type="datetime1">
              <a:rPr lang="en-US" smtClean="0"/>
              <a:t>8/27/26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9FEDB-9E01-8044-99AA-9796E84FDF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628C248-5301-D349-83CD-CBDAB62440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4447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3D06F5C-239C-F54C-9626-866EC698F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B723BD-551E-1444-928B-23B464F43074}" type="datetime1">
              <a:rPr lang="en-US" smtClean="0"/>
              <a:t>8/27/26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1FEC31C-E11C-D04F-9AEB-C369B0309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DD2684-F7E5-134F-BB56-4992C5368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51952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AC940-3741-6544-8942-121B70D079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36D367-E6EF-C043-AB82-290A21CE6A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973C48-76BE-5444-A293-5C84D0221E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F8D369D-0B12-D441-B181-4AEC1515EC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C8092E-C8F8-3343-8BFF-47B563563875}" type="datetime1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1B08A4-8EE3-C04D-8F3E-0670759244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4291AF9-47BC-3C45-9AB8-0723E1395C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4637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D4CD-3C78-B141-8529-81E12580BD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8F95C8D-0D98-1B48-A6E5-2DA4EB8139D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01F639-4AFC-EE49-A392-DEE9864AEE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B916CA4-2780-CD4C-A4E7-A0670CAF01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C807A7-B038-4846-8FEF-7B0A1A7D11AF}" type="datetime1">
              <a:rPr lang="en-US" smtClean="0"/>
              <a:t>8/27/26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384535-4C34-524C-93AE-CDEE931C26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1E9E17-79F5-1845-A2F2-21FA679DF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1547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9419E1-49E1-7E4E-BA00-79F5308ECF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FC9C20B-394B-1540-8C23-A6FB556429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0E7A9C-8865-B54A-8874-4C527A808C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23345-F2CE-6843-AA3B-C45721D8DB64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F5577C-8F36-D342-AD27-0CD989C99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5A1A32-969A-C547-9F39-E356C28E1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1039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9FEF7F9-1B9C-9E46-9CD6-AF6EF0472F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42507BE-2740-9647-8DE3-9208E3BBF98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D35EBE-4F42-2343-8705-B71EB2288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D46EA5-8C3E-624A-8B8D-52154DA33110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667660-E04E-1E41-9766-CFAB34860E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419B825-D703-1147-88D1-2168411E58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7572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A1C7F7-7146-9F4C-87E5-446E1AFC12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5B280C4-1BD2-9345-BAA7-170EBD1265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5289B6-C67D-0D4A-BC4F-706CEBCB22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6A7F6C-E3CD-184D-9CFE-337E0552E75C}" type="datetime1">
              <a:rPr lang="en-US" smtClean="0"/>
              <a:t>8/27/26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FF89C-CEC0-AA47-971D-AEC36EEA70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DE2E7C-2308-9F42-9B58-6DB32CDA532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389159-E739-9442-A4C1-EF1FC2C1E2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90972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7.tiff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33F18A-9954-484C-AE64-B4E0E217F4D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/>
              <a:t>CS 6332.001: Systems Security and Binary Code Analysis</a:t>
            </a:r>
            <a:br>
              <a:rPr lang="en-US"/>
            </a:br>
            <a:r>
              <a:rPr lang="en-US"/>
              <a:t>Lecture 02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8EFD8-8810-7C4B-9D51-E4795820E15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Kangkook Jee</a:t>
            </a:r>
          </a:p>
          <a:p>
            <a:r>
              <a:rPr lang="en-US"/>
              <a:t>Sep 10, 2026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E2AEE9E-8F97-1F44-895C-E623AAE3E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87643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36E928-3B0F-837F-0865-346E6A675D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Reminder: This is a graduate course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1A9775-5DB1-EA7B-BB65-2990F27234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/>
              <a:t>We cannot cover every details</a:t>
            </a:r>
          </a:p>
          <a:p>
            <a:r>
              <a:rPr lang="en-US"/>
              <a:t>You need to learn how to study and research by yourself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EC70D-F605-794D-2A8F-A917145CC6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2681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FE84CBE6-671A-8C43-B7C7-D0A11FE023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Agenda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1C5AA79-AB76-F540-92DD-737B08C5CC29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Code generation process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X86 assembly</a:t>
            </a:r>
          </a:p>
          <a:p>
            <a:pPr lvl="1"/>
            <a:r>
              <a:rPr lang="en-US"/>
              <a:t>32bit / 64bit</a:t>
            </a:r>
          </a:p>
          <a:p>
            <a:endParaRPr lang="en-US"/>
          </a:p>
          <a:p>
            <a:r>
              <a:rPr lang="en-US"/>
              <a:t>Functions calling conventions</a:t>
            </a:r>
          </a:p>
          <a:p>
            <a:endParaRPr lang="en-US"/>
          </a:p>
          <a:p>
            <a:r>
              <a:rPr lang="en-US"/>
              <a:t>Binary encoding / decoding 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C986C40-DABC-CA49-A16C-FBBEE1AA325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/>
              <a:t>Binary reversing basics</a:t>
            </a:r>
          </a:p>
          <a:p>
            <a:pPr lvl="1"/>
            <a:r>
              <a:rPr lang="en-US"/>
              <a:t>Disassembly, elf header information</a:t>
            </a:r>
          </a:p>
          <a:p>
            <a:pPr lvl="1"/>
            <a:endParaRPr lang="en-US"/>
          </a:p>
          <a:p>
            <a:r>
              <a:rPr lang="en-US"/>
              <a:t>Debugger vs. Reverser or both</a:t>
            </a:r>
          </a:p>
          <a:p>
            <a:pPr lvl="1"/>
            <a:r>
              <a:rPr lang="en-US"/>
              <a:t>GDB + </a:t>
            </a:r>
            <a:r>
              <a:rPr lang="en-US" err="1"/>
              <a:t>pwdbg</a:t>
            </a:r>
            <a:endParaRPr lang="en-US"/>
          </a:p>
          <a:p>
            <a:pPr lvl="1"/>
            <a:r>
              <a:rPr lang="en-US" err="1"/>
              <a:t>objdump</a:t>
            </a:r>
            <a:r>
              <a:rPr lang="en-US"/>
              <a:t>, </a:t>
            </a:r>
            <a:r>
              <a:rPr lang="en-US" err="1"/>
              <a:t>ldd</a:t>
            </a:r>
            <a:r>
              <a:rPr lang="en-US"/>
              <a:t>, </a:t>
            </a:r>
            <a:r>
              <a:rPr lang="en-US" err="1"/>
              <a:t>tmux</a:t>
            </a:r>
            <a:r>
              <a:rPr lang="en-US"/>
              <a:t> </a:t>
            </a:r>
          </a:p>
          <a:p>
            <a:pPr lvl="1"/>
            <a:r>
              <a:rPr lang="en-US" strike="sngStrike" err="1"/>
              <a:t>Ghidra</a:t>
            </a:r>
            <a:r>
              <a:rPr lang="en-US" strike="sngStrike"/>
              <a:t>, IDA Pro</a:t>
            </a:r>
          </a:p>
          <a:p>
            <a:pPr lvl="1"/>
            <a:r>
              <a:rPr lang="en-US" err="1"/>
              <a:t>Misc</a:t>
            </a:r>
            <a:r>
              <a:rPr lang="en-US"/>
              <a:t> tools: </a:t>
            </a:r>
            <a:r>
              <a:rPr lang="en-US" err="1"/>
              <a:t>lstrace</a:t>
            </a:r>
            <a:r>
              <a:rPr lang="en-US"/>
              <a:t>, </a:t>
            </a:r>
            <a:r>
              <a:rPr lang="en-US" err="1"/>
              <a:t>ptrace</a:t>
            </a:r>
            <a:r>
              <a:rPr lang="en-US"/>
              <a:t> </a:t>
            </a:r>
          </a:p>
          <a:p>
            <a:endParaRPr lang="en-US"/>
          </a:p>
          <a:p>
            <a:r>
              <a:rPr lang="en-US"/>
              <a:t>Scripting your exploits</a:t>
            </a:r>
          </a:p>
          <a:p>
            <a:pPr lvl="1"/>
            <a:r>
              <a:rPr lang="en-US" err="1"/>
              <a:t>pwntools</a:t>
            </a:r>
            <a:r>
              <a:rPr lang="en-US"/>
              <a:t> + python</a:t>
            </a:r>
          </a:p>
          <a:p>
            <a:pPr lvl="1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943400B-D4F9-2045-BCC5-35F0EA2F1E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513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01AD5F-F2AE-3743-8C85-635D446AB5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Hands-on Activities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85EED-48D1-D947-BC48-AF5D056F2E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In class hands-on</a:t>
            </a:r>
          </a:p>
          <a:p>
            <a:pPr lvl="1"/>
            <a:r>
              <a:rPr lang="en-US"/>
              <a:t>Under ctf-vm1.utdallas.edu:/home/labs/inclass1</a:t>
            </a:r>
          </a:p>
          <a:p>
            <a:endParaRPr lang="en-US"/>
          </a:p>
          <a:p>
            <a:r>
              <a:rPr lang="en-US"/>
              <a:t>Assignment (unit1) out</a:t>
            </a:r>
          </a:p>
          <a:p>
            <a:pPr lvl="1"/>
            <a:r>
              <a:rPr lang="en-US"/>
              <a:t>Under ctf-vm1.utdallas.edu:/home/unit1</a:t>
            </a:r>
          </a:p>
          <a:p>
            <a:pPr lvl="1"/>
            <a:r>
              <a:rPr lang="en-US"/>
              <a:t>Due in two weeks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BE33CC-7A36-4743-89D8-2522FAE5D7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462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45D507-7367-534B-B81B-8687A2F735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Unit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C568CE-7815-7C44-8EF5-0C2CEB4E88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26595" cy="4351338"/>
          </a:xfrm>
          <a:solidFill>
            <a:srgbClr val="FFC000"/>
          </a:solidFill>
        </p:spPr>
        <p:txBody>
          <a:bodyPr>
            <a:normAutofit fontScale="85000" lnSpcReduction="20000"/>
          </a:bodyPr>
          <a:lstStyle/>
          <a:p>
            <a:r>
              <a:rPr lang="en-US"/>
              <a:t>Level0-crackme0 (64-bit): 5</a:t>
            </a:r>
          </a:p>
          <a:p>
            <a:r>
              <a:rPr lang="en-US"/>
              <a:t>Level1-crackme1 (32-bit): 5</a:t>
            </a:r>
          </a:p>
          <a:p>
            <a:r>
              <a:rPr lang="en-US"/>
              <a:t>Level2-length and sum (32-bit): 10</a:t>
            </a:r>
          </a:p>
          <a:p>
            <a:r>
              <a:rPr lang="en-US"/>
              <a:t>Level3-complex math (32-bit): 10</a:t>
            </a:r>
          </a:p>
          <a:p>
            <a:r>
              <a:rPr lang="en-US"/>
              <a:t>Level4-two's complement (32-bit): 20</a:t>
            </a:r>
          </a:p>
          <a:p>
            <a:pPr marL="0" indent="0">
              <a:buNone/>
            </a:pPr>
            <a:endParaRPr lang="en-US"/>
          </a:p>
          <a:p>
            <a:r>
              <a:rPr lang="en-US"/>
              <a:t>Level5-BoF0-32   : 10</a:t>
            </a:r>
          </a:p>
          <a:p>
            <a:r>
              <a:rPr lang="en-US"/>
              <a:t>Level6-BoF1-32   : 10</a:t>
            </a:r>
          </a:p>
          <a:p>
            <a:r>
              <a:rPr lang="en-US"/>
              <a:t>Level7-BoF2-64   : 10</a:t>
            </a:r>
          </a:p>
          <a:p>
            <a:r>
              <a:rPr lang="en-US"/>
              <a:t>Level8-BoF3-32   : 20</a:t>
            </a:r>
          </a:p>
          <a:p>
            <a:r>
              <a:rPr lang="en-US"/>
              <a:t>Level9-BoF4-64   : 20</a:t>
            </a:r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7FAF3C-3312-184B-A93A-D0F2841974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5</a:t>
            </a:fld>
            <a:endParaRPr lang="en-US"/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77A56499-7A0B-F246-9178-0128578CF16A}"/>
              </a:ext>
            </a:extLst>
          </p:cNvPr>
          <p:cNvSpPr txBox="1">
            <a:spLocks/>
          </p:cNvSpPr>
          <p:nvPr/>
        </p:nvSpPr>
        <p:spPr>
          <a:xfrm>
            <a:off x="6096000" y="1696253"/>
            <a:ext cx="49465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Reversing + Buffer overflow</a:t>
            </a:r>
          </a:p>
          <a:p>
            <a:pPr lvl="1"/>
            <a:r>
              <a:rPr lang="en-US"/>
              <a:t>A quick start</a:t>
            </a:r>
          </a:p>
          <a:p>
            <a:pPr lvl="1"/>
            <a:endParaRPr lang="en-US"/>
          </a:p>
          <a:p>
            <a:r>
              <a:rPr lang="en-US"/>
              <a:t>Don’t use decompiler</a:t>
            </a:r>
          </a:p>
          <a:p>
            <a:pPr lvl="1"/>
            <a:r>
              <a:rPr lang="en-US"/>
              <a:t>E.g., </a:t>
            </a:r>
            <a:r>
              <a:rPr lang="en-US" err="1"/>
              <a:t>Ghidra</a:t>
            </a:r>
            <a:r>
              <a:rPr lang="en-US"/>
              <a:t> </a:t>
            </a:r>
          </a:p>
          <a:p>
            <a:pPr lvl="1"/>
            <a:endParaRPr lang="en-US"/>
          </a:p>
          <a:p>
            <a:r>
              <a:rPr lang="en-US"/>
              <a:t>You have two weeks but</a:t>
            </a:r>
          </a:p>
          <a:p>
            <a:pPr lvl="1"/>
            <a:r>
              <a:rPr lang="en-US"/>
              <a:t>Unit2 will be out back-to-back</a:t>
            </a:r>
          </a:p>
          <a:p>
            <a:pPr lvl="1"/>
            <a:r>
              <a:rPr lang="en-US"/>
              <a:t>Start early</a:t>
            </a:r>
          </a:p>
          <a:p>
            <a:r>
              <a:rPr lang="en-US"/>
              <a:t>Go to ctf-vm1 and fetch!</a:t>
            </a:r>
          </a:p>
          <a:p>
            <a:pPr lvl="1"/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22B5E35-9AA7-044E-8549-C25C0CDF228F}"/>
              </a:ext>
            </a:extLst>
          </p:cNvPr>
          <p:cNvSpPr txBox="1"/>
          <p:nvPr/>
        </p:nvSpPr>
        <p:spPr>
          <a:xfrm>
            <a:off x="6513097" y="5915353"/>
            <a:ext cx="33327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457200" lvl="1" indent="0">
              <a:buNone/>
            </a:pPr>
            <a:r>
              <a:rPr lang="en-US" sz="2800"/>
              <a:t>$ fetch  unit1</a:t>
            </a:r>
          </a:p>
        </p:txBody>
      </p:sp>
    </p:spTree>
    <p:extLst>
      <p:ext uri="{BB962C8B-B14F-4D97-AF65-F5344CB8AC3E}">
        <p14:creationId xmlns:p14="http://schemas.microsoft.com/office/powerpoint/2010/main" val="707756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9CAAEB-5475-8044-9E8E-CB3B6B44D5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welcome_quiz0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04676-7E75-BD45-BD70-29BB2FA75D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541B60-8678-264D-8D54-1247759F4E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77249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96408"/>
          </a:xfrm>
        </p:spPr>
        <p:txBody>
          <a:bodyPr>
            <a:normAutofit/>
          </a:bodyPr>
          <a:lstStyle/>
          <a:p>
            <a:r>
              <a:rPr lang="en-US" sz="3600" err="1">
                <a:latin typeface="Consolas" panose="020B0609020204030204" pitchFamily="49" charset="0"/>
              </a:rPr>
              <a:t>get_a_shell</a:t>
            </a:r>
            <a:r>
              <a:rPr lang="en-US" sz="3600">
                <a:latin typeface="Consolas" panose="020B0609020204030204" pitchFamily="49" charset="0"/>
              </a:rPr>
              <a:t>()</a:t>
            </a:r>
            <a:endParaRPr lang="en-US" sz="3600">
              <a:latin typeface="Calibri" panose="020F050202020403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905000"/>
            <a:ext cx="10515600" cy="2294468"/>
          </a:xfrm>
        </p:spPr>
        <p:txBody>
          <a:bodyPr>
            <a:normAutofit fontScale="92500" lnSpcReduction="10000"/>
          </a:bodyPr>
          <a:lstStyle/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Inherit current privilege and then execute a shell</a:t>
            </a:r>
          </a:p>
          <a:p>
            <a:r>
              <a:rPr lang="en-US"/>
              <a:t>You can read the flag!</a:t>
            </a:r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836E620-ACF7-4993-A0CF-1743D529BD8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0450" y="1313922"/>
            <a:ext cx="7554469" cy="1738312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95211FC-5F05-E046-9CB5-5B97D05A629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2395" y="4266418"/>
            <a:ext cx="11011380" cy="516158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A0BAD9DA-7B01-C341-B466-D40F7980EFC5}"/>
              </a:ext>
            </a:extLst>
          </p:cNvPr>
          <p:cNvSpPr/>
          <p:nvPr/>
        </p:nvSpPr>
        <p:spPr>
          <a:xfrm>
            <a:off x="890450" y="5171702"/>
            <a:ext cx="7696200" cy="954107"/>
          </a:xfrm>
          <a:prstGeom prst="rect">
            <a:avLst/>
          </a:prstGeom>
          <a:solidFill>
            <a:srgbClr val="FFC000">
              <a:alpha val="50000"/>
            </a:srgbClr>
          </a:solidFill>
        </p:spPr>
        <p:txBody>
          <a:bodyPr wrap="square">
            <a:spAutoFit/>
          </a:bodyPr>
          <a:lstStyle/>
          <a:p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setregid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getegid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(), </a:t>
            </a:r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getegid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())</a:t>
            </a:r>
          </a:p>
          <a:p>
            <a:r>
              <a:rPr lang="en-US" sz="2800" err="1">
                <a:latin typeface="Courier New" panose="02070309020205020404" pitchFamily="49" charset="0"/>
                <a:cs typeface="Courier New" panose="02070309020205020404" pitchFamily="49" charset="0"/>
              </a:rPr>
              <a:t>execl</a:t>
            </a:r>
            <a:r>
              <a:rPr lang="en-US" sz="2800">
                <a:latin typeface="Courier New" panose="02070309020205020404" pitchFamily="49" charset="0"/>
                <a:cs typeface="Courier New" panose="02070309020205020404" pitchFamily="49" charset="0"/>
              </a:rPr>
              <a:t>(“/bin/bash”, “bash”, 0);</a:t>
            </a:r>
          </a:p>
        </p:txBody>
      </p:sp>
    </p:spTree>
    <p:extLst>
      <p:ext uri="{BB962C8B-B14F-4D97-AF65-F5344CB8AC3E}">
        <p14:creationId xmlns:p14="http://schemas.microsoft.com/office/powerpoint/2010/main" val="11398579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>
                <a:latin typeface="Consolas" panose="020B0609020204030204" pitchFamily="49" charset="0"/>
              </a:rPr>
              <a:t>get_a_shell</a:t>
            </a:r>
            <a:r>
              <a:rPr lang="en-US">
                <a:latin typeface="Consolas" panose="020B0609020204030204" pitchFamily="49" charset="0"/>
              </a:rPr>
              <a:t>(): </a:t>
            </a: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9990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</a:t>
            </a:r>
          </a:p>
          <a:p>
            <a:pPr lvl="1"/>
            <a:r>
              <a:rPr lang="en-US"/>
              <a:t>Get effective GID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</a:rPr>
              <a:t>gid_t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rgid</a:t>
            </a:r>
            <a:r>
              <a:rPr lang="en-US">
                <a:latin typeface="Consolas" panose="020B0609020204030204" pitchFamily="49" charset="0"/>
              </a:rPr>
              <a:t>, </a:t>
            </a:r>
            <a:r>
              <a:rPr lang="en-US" err="1">
                <a:latin typeface="Consolas" panose="020B0609020204030204" pitchFamily="49" charset="0"/>
              </a:rPr>
              <a:t>gid_t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 err="1">
                <a:latin typeface="Consolas" panose="020B0609020204030204" pitchFamily="49" charset="0"/>
              </a:rPr>
              <a:t>egid</a:t>
            </a:r>
            <a:r>
              <a:rPr lang="en-US">
                <a:latin typeface="Consolas" panose="020B0609020204030204" pitchFamily="49" charset="0"/>
              </a:rPr>
              <a:t>)</a:t>
            </a:r>
          </a:p>
          <a:p>
            <a:pPr lvl="1"/>
            <a:r>
              <a:rPr lang="en-US"/>
              <a:t>Set </a:t>
            </a:r>
            <a:r>
              <a:rPr lang="en-US" i="1"/>
              <a:t>real</a:t>
            </a:r>
            <a:r>
              <a:rPr lang="en-US"/>
              <a:t> and </a:t>
            </a:r>
            <a:r>
              <a:rPr lang="en-US" i="1"/>
              <a:t>effective</a:t>
            </a:r>
            <a:r>
              <a:rPr lang="en-US"/>
              <a:t> gid</a:t>
            </a:r>
          </a:p>
          <a:p>
            <a:pPr lvl="1"/>
            <a:endParaRPr lang="en-US"/>
          </a:p>
          <a:p>
            <a:pPr marL="0" indent="0">
              <a:buNone/>
            </a:pPr>
            <a:r>
              <a:rPr lang="en-US" err="1">
                <a:latin typeface="Consolas" panose="020B0609020204030204" pitchFamily="49" charset="0"/>
              </a:rPr>
              <a:t>setregid</a:t>
            </a:r>
            <a:r>
              <a:rPr lang="en-US">
                <a:latin typeface="Consolas" panose="020B0609020204030204" pitchFamily="49" charset="0"/>
              </a:rPr>
              <a:t>(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(), </a:t>
            </a:r>
            <a:r>
              <a:rPr lang="en-US" err="1">
                <a:latin typeface="Consolas" panose="020B0609020204030204" pitchFamily="49" charset="0"/>
              </a:rPr>
              <a:t>getegid</a:t>
            </a:r>
            <a:r>
              <a:rPr lang="en-US">
                <a:latin typeface="Consolas" panose="020B0609020204030204" pitchFamily="49" charset="0"/>
              </a:rPr>
              <a:t>())</a:t>
            </a:r>
          </a:p>
          <a:p>
            <a:pPr lvl="1"/>
            <a:r>
              <a:rPr lang="en-US"/>
              <a:t>Set real and effective </a:t>
            </a:r>
            <a:r>
              <a:rPr lang="en-US" i="1" err="1"/>
              <a:t>gid</a:t>
            </a:r>
            <a:r>
              <a:rPr lang="en-US"/>
              <a:t> as current effective </a:t>
            </a:r>
            <a:r>
              <a:rPr lang="en-US" i="1" err="1"/>
              <a:t>gid</a:t>
            </a:r>
            <a:endParaRPr lang="en-US" i="1"/>
          </a:p>
          <a:p>
            <a:pPr lvl="1"/>
            <a:r>
              <a:rPr lang="en-US"/>
              <a:t>Privilege escalation!</a:t>
            </a:r>
          </a:p>
          <a:p>
            <a:pPr lvl="1"/>
            <a:r>
              <a:rPr lang="en-US"/>
              <a:t>Set your </a:t>
            </a:r>
            <a:r>
              <a:rPr lang="en-US" i="1"/>
              <a:t>gid</a:t>
            </a:r>
            <a:r>
              <a:rPr lang="en-US"/>
              <a:t> to unit3-level0-…</a:t>
            </a:r>
          </a:p>
        </p:txBody>
      </p:sp>
    </p:spTree>
    <p:extLst>
      <p:ext uri="{BB962C8B-B14F-4D97-AF65-F5344CB8AC3E}">
        <p14:creationId xmlns:p14="http://schemas.microsoft.com/office/powerpoint/2010/main" val="2446976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178DE9-2D22-314C-8E63-F5562F2DDE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Linux Access Control: Resource Ownership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B2367AA-D3E9-8B47-9533-0899FB778B0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80733"/>
            <a:ext cx="10515600" cy="2963334"/>
          </a:xfrm>
        </p:spPr>
        <p:txBody>
          <a:bodyPr>
            <a:normAutofit fontScale="85000" lnSpcReduction="20000"/>
          </a:bodyPr>
          <a:lstStyle/>
          <a:p>
            <a:r>
              <a:rPr lang="en-US"/>
              <a:t>Ownership for user and group </a:t>
            </a:r>
          </a:p>
          <a:p>
            <a:pPr lvl="1"/>
            <a:r>
              <a:rPr lang="en-US"/>
              <a:t>Who (or which group) owns the file?</a:t>
            </a:r>
          </a:p>
          <a:p>
            <a:endParaRPr lang="en-US" b="1"/>
          </a:p>
          <a:p>
            <a:r>
              <a:rPr lang="en-US"/>
              <a:t>Permissions for </a:t>
            </a:r>
            <a:r>
              <a:rPr lang="en-US" b="1"/>
              <a:t>U</a:t>
            </a:r>
            <a:r>
              <a:rPr lang="en-US"/>
              <a:t>ser, </a:t>
            </a:r>
            <a:r>
              <a:rPr lang="en-US" b="1"/>
              <a:t>G</a:t>
            </a:r>
            <a:r>
              <a:rPr lang="en-US"/>
              <a:t>roup, </a:t>
            </a:r>
            <a:r>
              <a:rPr lang="en-US" b="1"/>
              <a:t>O</a:t>
            </a:r>
            <a:r>
              <a:rPr lang="en-US"/>
              <a:t>ther</a:t>
            </a:r>
          </a:p>
          <a:p>
            <a:pPr lvl="1"/>
            <a:r>
              <a:rPr lang="en-US" b="1"/>
              <a:t>W</a:t>
            </a:r>
            <a:r>
              <a:rPr lang="en-US"/>
              <a:t>rite, </a:t>
            </a:r>
            <a:r>
              <a:rPr lang="en-US" b="1"/>
              <a:t>R</a:t>
            </a:r>
            <a:r>
              <a:rPr lang="en-US"/>
              <a:t>ead, </a:t>
            </a:r>
            <a:r>
              <a:rPr lang="en-US" err="1"/>
              <a:t>e</a:t>
            </a:r>
            <a:r>
              <a:rPr lang="en-US" b="1" err="1"/>
              <a:t>X</a:t>
            </a:r>
            <a:r>
              <a:rPr lang="en-US" err="1"/>
              <a:t>ecution</a:t>
            </a:r>
            <a:endParaRPr lang="en-US"/>
          </a:p>
          <a:p>
            <a:pPr marL="0" indent="0">
              <a:buNone/>
            </a:pPr>
            <a:endParaRPr lang="en-US"/>
          </a:p>
          <a:p>
            <a:r>
              <a:rPr lang="en-US"/>
              <a:t>Program with </a:t>
            </a:r>
            <a:r>
              <a:rPr lang="en-US" b="1" err="1">
                <a:latin typeface="Consolas" panose="020B0609020204030204" pitchFamily="49" charset="0"/>
              </a:rPr>
              <a:t>s</a:t>
            </a:r>
            <a:r>
              <a:rPr lang="en-US" err="1">
                <a:latin typeface="Consolas" panose="020B0609020204030204" pitchFamily="49" charset="0"/>
              </a:rPr>
              <a:t>etuid</a:t>
            </a:r>
            <a:r>
              <a:rPr lang="en-US">
                <a:latin typeface="Consolas" panose="020B0609020204030204" pitchFamily="49" charset="0"/>
              </a:rPr>
              <a:t>, </a:t>
            </a:r>
            <a:r>
              <a:rPr lang="en-US" b="1" err="1">
                <a:latin typeface="Consolas" panose="020B0609020204030204" pitchFamily="49" charset="0"/>
              </a:rPr>
              <a:t>s</a:t>
            </a:r>
            <a:r>
              <a:rPr lang="en-US" err="1">
                <a:latin typeface="Consolas" panose="020B0609020204030204" pitchFamily="49" charset="0"/>
              </a:rPr>
              <a:t>etguid</a:t>
            </a:r>
            <a:r>
              <a:rPr lang="en-US">
                <a:latin typeface="Consolas" panose="020B0609020204030204" pitchFamily="49" charset="0"/>
              </a:rPr>
              <a:t> </a:t>
            </a:r>
            <a:r>
              <a:rPr lang="en-US"/>
              <a:t>bits</a:t>
            </a:r>
          </a:p>
          <a:p>
            <a:pPr lvl="1"/>
            <a:r>
              <a:rPr lang="en-US"/>
              <a:t>Atop the privileges of the user,  run with the privileges of the file owner instead</a:t>
            </a:r>
          </a:p>
          <a:p>
            <a:pPr lvl="1"/>
            <a:endParaRPr lang="en-US"/>
          </a:p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7894A1-D95D-2340-8FDD-CF79FEDE66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9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391F5D8-0F99-C74C-AE7A-D222789931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333" y="1598873"/>
            <a:ext cx="11523133" cy="554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49133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78EF9-D6EB-9445-8C49-71745E3ED7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Data Encoding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B98823-0F05-4F44-9F98-F769B2E4F4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/>
              <a:t>Two’s complement encoding</a:t>
            </a:r>
          </a:p>
          <a:p>
            <a:endParaRPr lang="en-US"/>
          </a:p>
          <a:p>
            <a:r>
              <a:rPr lang="en-US"/>
              <a:t>Primitive Types</a:t>
            </a:r>
          </a:p>
          <a:p>
            <a:endParaRPr lang="en-US"/>
          </a:p>
          <a:p>
            <a:r>
              <a:rPr lang="en-US"/>
              <a:t>ASCII</a:t>
            </a:r>
          </a:p>
          <a:p>
            <a:endParaRPr lang="en-US"/>
          </a:p>
          <a:p>
            <a:r>
              <a:rPr lang="en-US"/>
              <a:t>String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2E2963F-20BB-B645-8081-4DB0563B31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0196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958F96-E393-DE47-8998-A6C4F687D3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Integer Representations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7C6A23-07B7-8944-AD5D-89964F5A6A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05312" y="1824988"/>
            <a:ext cx="6090688" cy="4351338"/>
          </a:xfrm>
        </p:spPr>
        <p:txBody>
          <a:bodyPr/>
          <a:lstStyle/>
          <a:p>
            <a:r>
              <a:rPr lang="en-US" i="1"/>
              <a:t>Unsigned</a:t>
            </a:r>
            <a:r>
              <a:rPr lang="en-US"/>
              <a:t> representation (%u)</a:t>
            </a:r>
          </a:p>
          <a:p>
            <a:pPr lvl="1"/>
            <a:r>
              <a:rPr lang="en-US"/>
              <a:t>8-bit </a:t>
            </a:r>
            <a:r>
              <a:rPr lang="en-US">
                <a:sym typeface="Wingdings" pitchFamily="2" charset="2"/>
              </a:rPr>
              <a:t> A byte -&gt; char</a:t>
            </a:r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 i="1"/>
              <a:t>Signed</a:t>
            </a:r>
          </a:p>
          <a:p>
            <a:pPr marL="457200" lvl="1" indent="0">
              <a:buNone/>
            </a:pPr>
            <a:r>
              <a:rPr lang="en-US"/>
              <a:t>2’s complement </a:t>
            </a:r>
            <a:r>
              <a:rPr lang="en-US">
                <a:sym typeface="Wingdings" pitchFamily="2" charset="2"/>
              </a:rPr>
              <a:t> 1 bit for </a:t>
            </a:r>
            <a:r>
              <a:rPr lang="en-US" i="1" err="1">
                <a:sym typeface="Wingdings" pitchFamily="2" charset="2"/>
              </a:rPr>
              <a:t>signedness</a:t>
            </a:r>
            <a:r>
              <a:rPr lang="en-US" i="1">
                <a:sym typeface="Wingdings" pitchFamily="2" charset="2"/>
              </a:rPr>
              <a:t> (%d)</a:t>
            </a:r>
          </a:p>
          <a:p>
            <a:pPr lvl="1"/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E43DF28-842F-7547-A9AC-D938D9B0FC8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2400" y="1753625"/>
            <a:ext cx="5181600" cy="1378375"/>
          </a:xfrm>
        </p:spPr>
        <p:txBody>
          <a:bodyPr/>
          <a:lstStyle/>
          <a:p>
            <a:r>
              <a:rPr lang="en-US"/>
              <a:t>Hexadecimal representation</a:t>
            </a:r>
          </a:p>
          <a:p>
            <a:pPr lvl="1"/>
            <a:r>
              <a:rPr lang="en-US"/>
              <a:t>0x0 ~ 0xF </a:t>
            </a:r>
            <a:r>
              <a:rPr lang="en-US">
                <a:sym typeface="Wingdings" pitchFamily="2" charset="2"/>
              </a:rPr>
              <a:t></a:t>
            </a:r>
            <a:r>
              <a:rPr lang="en-US"/>
              <a:t> 4-bits</a:t>
            </a:r>
          </a:p>
          <a:p>
            <a:pPr lvl="1"/>
            <a:r>
              <a:rPr lang="en-US"/>
              <a:t>0xB5 </a:t>
            </a:r>
            <a:r>
              <a:rPr lang="en-US">
                <a:sym typeface="Wingdings" pitchFamily="2" charset="2"/>
              </a:rPr>
              <a:t> 8-bits (int8_t)  a char</a:t>
            </a:r>
            <a:endParaRPr lang="en-US"/>
          </a:p>
          <a:p>
            <a:pPr marL="457200" lvl="1" indent="0">
              <a:buNone/>
            </a:pPr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32F79A-84CC-B240-8EA3-9D9F5676B2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11</a:t>
            </a:fld>
            <a:endParaRPr lang="en-US"/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4937EC04-6B52-FA40-83F2-E2AF7E6085B7}"/>
              </a:ext>
            </a:extLst>
          </p:cNvPr>
          <p:cNvGrpSpPr/>
          <p:nvPr/>
        </p:nvGrpSpPr>
        <p:grpSpPr>
          <a:xfrm>
            <a:off x="6258600" y="3203363"/>
            <a:ext cx="5266086" cy="1132412"/>
            <a:chOff x="6182400" y="4973188"/>
            <a:chExt cx="5490688" cy="120377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5CAFB0E2-A94F-EA4E-B21B-72229F4CDD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82400" y="4973188"/>
              <a:ext cx="5490688" cy="1203775"/>
            </a:xfrm>
            <a:prstGeom prst="rect">
              <a:avLst/>
            </a:prstGeom>
          </p:spPr>
        </p:pic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7E383190-99C4-5D4F-8604-FBFC37FBE6BC}"/>
                </a:ext>
              </a:extLst>
            </p:cNvPr>
            <p:cNvSpPr/>
            <p:nvPr/>
          </p:nvSpPr>
          <p:spPr>
            <a:xfrm>
              <a:off x="7545600" y="5226751"/>
              <a:ext cx="259200" cy="187163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DAB47CD9-8109-534B-B9E3-FA4B2ABB2D20}"/>
                </a:ext>
              </a:extLst>
            </p:cNvPr>
            <p:cNvSpPr/>
            <p:nvPr/>
          </p:nvSpPr>
          <p:spPr>
            <a:xfrm>
              <a:off x="7568400" y="5774733"/>
              <a:ext cx="747600" cy="187163"/>
            </a:xfrm>
            <a:prstGeom prst="rect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5" name="Picture 14">
            <a:extLst>
              <a:ext uri="{FF2B5EF4-FFF2-40B4-BE49-F238E27FC236}">
                <a16:creationId xmlns:a16="http://schemas.microsoft.com/office/drawing/2014/main" id="{5620DAF3-DEB3-2740-ACF5-81609F6171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1900" y="2705894"/>
            <a:ext cx="3352800" cy="1295400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65295453-E7B5-714B-A71F-F25478DDB450}"/>
              </a:ext>
            </a:extLst>
          </p:cNvPr>
          <p:cNvSpPr txBox="1"/>
          <p:nvPr/>
        </p:nvSpPr>
        <p:spPr>
          <a:xfrm>
            <a:off x="4540095" y="3429000"/>
            <a:ext cx="10406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rgbClr val="FF0000"/>
                </a:solidFill>
              </a:rPr>
              <a:t>= 0xD6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0772D03-FF8C-0446-8104-B7CAF5868091}"/>
              </a:ext>
            </a:extLst>
          </p:cNvPr>
          <p:cNvSpPr txBox="1"/>
          <p:nvPr/>
        </p:nvSpPr>
        <p:spPr>
          <a:xfrm>
            <a:off x="4587300" y="2832398"/>
            <a:ext cx="8739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>
                <a:solidFill>
                  <a:schemeClr val="tx1">
                    <a:lumMod val="65000"/>
                    <a:lumOff val="35000"/>
                  </a:schemeClr>
                </a:solidFill>
              </a:rPr>
              <a:t>= 214</a:t>
            </a: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87458CA7-1C58-FC4A-A699-F87F2AABB0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38700" y="5279662"/>
            <a:ext cx="4100300" cy="1172855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ABC1A274-256F-1340-A867-561672D2034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0133" y="5328446"/>
            <a:ext cx="3743747" cy="9913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972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FE3A6F-4AAF-F946-8B9E-F7BE2BD33A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Endianness: Little vs. Big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F62614E-2A9B-8541-80A8-28AEBEF0A0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34400"/>
            <a:ext cx="10515600" cy="4542563"/>
          </a:xfrm>
        </p:spPr>
        <p:txBody>
          <a:bodyPr/>
          <a:lstStyle/>
          <a:p>
            <a:r>
              <a:rPr lang="en-US"/>
              <a:t>How the hardware architecture layouts array of bytes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668994-7C68-D64C-895C-3A87CD016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12</a:t>
            </a:fld>
            <a:endParaRPr lang="en-US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82A9E8B8-9861-4448-9DB8-9526C20D4CA6}"/>
              </a:ext>
            </a:extLst>
          </p:cNvPr>
          <p:cNvGrpSpPr/>
          <p:nvPr/>
        </p:nvGrpSpPr>
        <p:grpSpPr>
          <a:xfrm>
            <a:off x="838200" y="2488947"/>
            <a:ext cx="6733600" cy="3619310"/>
            <a:chOff x="2448000" y="2647347"/>
            <a:chExt cx="6733600" cy="3619310"/>
          </a:xfrm>
        </p:grpSpPr>
        <p:pic>
          <p:nvPicPr>
            <p:cNvPr id="2052" name="Picture 4" descr="SEG-Y Rev 2 again: little-endian is legal! — Agile">
              <a:extLst>
                <a:ext uri="{FF2B5EF4-FFF2-40B4-BE49-F238E27FC236}">
                  <a16:creationId xmlns:a16="http://schemas.microsoft.com/office/drawing/2014/main" id="{8D17992F-3166-4C4A-89D7-EDAE0B8CA30B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48000" y="2647347"/>
              <a:ext cx="6733600" cy="3619310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200F5597-2D09-2042-A123-DEFC1A1D5964}"/>
                </a:ext>
              </a:extLst>
            </p:cNvPr>
            <p:cNvCxnSpPr>
              <a:cxnSpLocks/>
            </p:cNvCxnSpPr>
            <p:nvPr/>
          </p:nvCxnSpPr>
          <p:spPr>
            <a:xfrm>
              <a:off x="29736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ECF38DDE-F5C3-0845-974F-5697B9BDADE0}"/>
                </a:ext>
              </a:extLst>
            </p:cNvPr>
            <p:cNvCxnSpPr>
              <a:cxnSpLocks/>
            </p:cNvCxnSpPr>
            <p:nvPr/>
          </p:nvCxnSpPr>
          <p:spPr>
            <a:xfrm>
              <a:off x="33420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D00C36BB-ADED-FC41-8097-36313C96A4EB}"/>
                </a:ext>
              </a:extLst>
            </p:cNvPr>
            <p:cNvCxnSpPr>
              <a:cxnSpLocks/>
            </p:cNvCxnSpPr>
            <p:nvPr/>
          </p:nvCxnSpPr>
          <p:spPr>
            <a:xfrm>
              <a:off x="37320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>
              <a:extLst>
                <a:ext uri="{FF2B5EF4-FFF2-40B4-BE49-F238E27FC236}">
                  <a16:creationId xmlns:a16="http://schemas.microsoft.com/office/drawing/2014/main" id="{496E495C-BBFD-DB4F-B785-ABF2356DC290}"/>
                </a:ext>
              </a:extLst>
            </p:cNvPr>
            <p:cNvCxnSpPr>
              <a:cxnSpLocks/>
            </p:cNvCxnSpPr>
            <p:nvPr/>
          </p:nvCxnSpPr>
          <p:spPr>
            <a:xfrm>
              <a:off x="78864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7B4F792-DEDB-EE42-A75D-59EC7B87805B}"/>
                </a:ext>
              </a:extLst>
            </p:cNvPr>
            <p:cNvCxnSpPr>
              <a:cxnSpLocks/>
            </p:cNvCxnSpPr>
            <p:nvPr/>
          </p:nvCxnSpPr>
          <p:spPr>
            <a:xfrm>
              <a:off x="82548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5">
              <a:extLst>
                <a:ext uri="{FF2B5EF4-FFF2-40B4-BE49-F238E27FC236}">
                  <a16:creationId xmlns:a16="http://schemas.microsoft.com/office/drawing/2014/main" id="{2459AA9F-A1E1-A047-A2D8-6AF8E145FA35}"/>
                </a:ext>
              </a:extLst>
            </p:cNvPr>
            <p:cNvCxnSpPr>
              <a:cxnSpLocks/>
            </p:cNvCxnSpPr>
            <p:nvPr/>
          </p:nvCxnSpPr>
          <p:spPr>
            <a:xfrm>
              <a:off x="8637000" y="3499200"/>
              <a:ext cx="0" cy="446400"/>
            </a:xfrm>
            <a:prstGeom prst="line">
              <a:avLst/>
            </a:prstGeom>
            <a:ln w="12700">
              <a:solidFill>
                <a:schemeClr val="tx1">
                  <a:lumMod val="65000"/>
                  <a:lumOff val="3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Content Placeholder 5">
            <a:extLst>
              <a:ext uri="{FF2B5EF4-FFF2-40B4-BE49-F238E27FC236}">
                <a16:creationId xmlns:a16="http://schemas.microsoft.com/office/drawing/2014/main" id="{58F312B5-B26E-CC45-9CFE-94F6135FADB3}"/>
              </a:ext>
            </a:extLst>
          </p:cNvPr>
          <p:cNvSpPr txBox="1">
            <a:spLocks/>
          </p:cNvSpPr>
          <p:nvPr/>
        </p:nvSpPr>
        <p:spPr>
          <a:xfrm>
            <a:off x="7868356" y="2390400"/>
            <a:ext cx="4011044" cy="3938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400"/>
          </a:p>
          <a:p>
            <a:r>
              <a:rPr lang="en-US" sz="2400" err="1"/>
              <a:t>Intel,ARM</a:t>
            </a:r>
            <a:r>
              <a:rPr lang="en-US" sz="2400"/>
              <a:t> 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Little</a:t>
            </a:r>
            <a:r>
              <a:rPr lang="en-US" sz="2400">
                <a:sym typeface="Wingdings" pitchFamily="2" charset="2"/>
              </a:rPr>
              <a:t> endian</a:t>
            </a:r>
          </a:p>
          <a:p>
            <a:r>
              <a:rPr lang="en-US" sz="2400"/>
              <a:t>Network</a:t>
            </a:r>
            <a:br>
              <a:rPr lang="en-US" sz="2400"/>
            </a:br>
            <a:r>
              <a:rPr lang="en-US" sz="2400"/>
              <a:t>         </a:t>
            </a:r>
            <a:r>
              <a:rPr lang="en-US" sz="2400">
                <a:sym typeface="Wingdings" pitchFamily="2" charset="2"/>
              </a:rPr>
              <a:t> </a:t>
            </a:r>
            <a:r>
              <a:rPr lang="en-US" sz="2400" i="1">
                <a:sym typeface="Wingdings" pitchFamily="2" charset="2"/>
              </a:rPr>
              <a:t>Big</a:t>
            </a:r>
            <a:r>
              <a:rPr lang="en-US" sz="2400">
                <a:sym typeface="Wingdings" pitchFamily="2" charset="2"/>
              </a:rPr>
              <a:t> endian</a:t>
            </a:r>
            <a:endParaRPr lang="en-US" sz="240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B5E6D4-44A8-0713-C827-F24489246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5765" y="681037"/>
            <a:ext cx="9840413" cy="5475066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A5D8D97-884F-34F8-9F4F-161A7B3BE33E}"/>
              </a:ext>
            </a:extLst>
          </p:cNvPr>
          <p:cNvSpPr txBox="1"/>
          <p:nvPr/>
        </p:nvSpPr>
        <p:spPr>
          <a:xfrm>
            <a:off x="7083778" y="2975971"/>
            <a:ext cx="35894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>
                <a:solidFill>
                  <a:srgbClr val="FFC000"/>
                </a:solidFill>
                <a:latin typeface="Fira Code" panose="020B0809050000020004" pitchFamily="49" charset="0"/>
                <a:ea typeface="Fira Code" panose="020B0809050000020004" pitchFamily="49" charset="0"/>
              </a:rPr>
              <a:t>"man endian"</a:t>
            </a:r>
          </a:p>
        </p:txBody>
      </p:sp>
    </p:spTree>
    <p:extLst>
      <p:ext uri="{BB962C8B-B14F-4D97-AF65-F5344CB8AC3E}">
        <p14:creationId xmlns:p14="http://schemas.microsoft.com/office/powerpoint/2010/main" val="40118440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63A2-ACB2-EE4B-B66D-40920A91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Bitwise Operations – Truth 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C096E-2FA8-524B-8CEE-ABB06853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44687" cy="4351338"/>
          </a:xfrm>
        </p:spPr>
        <p:txBody>
          <a:bodyPr/>
          <a:lstStyle/>
          <a:p>
            <a:r>
              <a:rPr lang="en-US" b="1">
                <a:solidFill>
                  <a:srgbClr val="C00000"/>
                </a:solidFill>
              </a:rPr>
              <a:t>&amp;</a:t>
            </a:r>
            <a:r>
              <a:rPr lang="en-US">
                <a:solidFill>
                  <a:srgbClr val="C00000"/>
                </a:solidFill>
              </a:rPr>
              <a:t> </a:t>
            </a:r>
            <a:r>
              <a:rPr lang="en-US"/>
              <a:t>(AND)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1 if both are 1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7A9180-B0D5-E24F-9F5B-65F616D145E6}"/>
              </a:ext>
            </a:extLst>
          </p:cNvPr>
          <p:cNvSpPr txBox="1">
            <a:spLocks/>
          </p:cNvSpPr>
          <p:nvPr/>
        </p:nvSpPr>
        <p:spPr>
          <a:xfrm>
            <a:off x="3998844" y="1825625"/>
            <a:ext cx="34223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|</a:t>
            </a:r>
            <a:r>
              <a:rPr lang="en-US"/>
              <a:t> (OR)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1 if either of one is 1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E95998-0953-5546-A3D3-DD0A2E757D9C}"/>
              </a:ext>
            </a:extLst>
          </p:cNvPr>
          <p:cNvSpPr txBox="1">
            <a:spLocks/>
          </p:cNvSpPr>
          <p:nvPr/>
        </p:nvSpPr>
        <p:spPr>
          <a:xfrm>
            <a:off x="7520609" y="1825625"/>
            <a:ext cx="3422373" cy="35959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>
                <a:solidFill>
                  <a:srgbClr val="C00000"/>
                </a:solidFill>
              </a:rPr>
              <a:t>^</a:t>
            </a:r>
            <a:r>
              <a:rPr lang="en-US"/>
              <a:t> (XOR)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  <a:p>
            <a:r>
              <a:rPr lang="en-US"/>
              <a:t>1 if two values are different</a:t>
            </a:r>
          </a:p>
          <a:p>
            <a:pPr lvl="1"/>
            <a:endParaRPr lang="en-US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2A768E5C-4D9D-D343-A6C4-09FFB5C9BF8F}"/>
              </a:ext>
            </a:extLst>
          </p:cNvPr>
          <p:cNvGraphicFramePr>
            <a:graphicFrameLocks noGrp="1"/>
          </p:cNvGraphicFramePr>
          <p:nvPr/>
        </p:nvGraphicFramePr>
        <p:xfrm>
          <a:off x="1481236" y="2508710"/>
          <a:ext cx="1758613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8190">
                  <a:extLst>
                    <a:ext uri="{9D8B030D-6E8A-4147-A177-3AD203B41FA5}">
                      <a16:colId xmlns:a16="http://schemas.microsoft.com/office/drawing/2014/main" val="3819386168"/>
                    </a:ext>
                  </a:extLst>
                </a:gridCol>
                <a:gridCol w="569843">
                  <a:extLst>
                    <a:ext uri="{9D8B030D-6E8A-4147-A177-3AD203B41FA5}">
                      <a16:colId xmlns:a16="http://schemas.microsoft.com/office/drawing/2014/main" val="4132135697"/>
                    </a:ext>
                  </a:extLst>
                </a:gridCol>
                <a:gridCol w="530580">
                  <a:extLst>
                    <a:ext uri="{9D8B030D-6E8A-4147-A177-3AD203B41FA5}">
                      <a16:colId xmlns:a16="http://schemas.microsoft.com/office/drawing/2014/main" val="90687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2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3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15247"/>
                  </a:ext>
                </a:extLst>
              </a:tr>
            </a:tbl>
          </a:graphicData>
        </a:graphic>
      </p:graphicFrame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FE29B54E-107C-3F46-BBDB-75FC0BD801CA}"/>
              </a:ext>
            </a:extLst>
          </p:cNvPr>
          <p:cNvGraphicFramePr>
            <a:graphicFrameLocks noGrp="1"/>
          </p:cNvGraphicFramePr>
          <p:nvPr/>
        </p:nvGraphicFramePr>
        <p:xfrm>
          <a:off x="4830723" y="2508710"/>
          <a:ext cx="1758613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8190">
                  <a:extLst>
                    <a:ext uri="{9D8B030D-6E8A-4147-A177-3AD203B41FA5}">
                      <a16:colId xmlns:a16="http://schemas.microsoft.com/office/drawing/2014/main" val="3819386168"/>
                    </a:ext>
                  </a:extLst>
                </a:gridCol>
                <a:gridCol w="569843">
                  <a:extLst>
                    <a:ext uri="{9D8B030D-6E8A-4147-A177-3AD203B41FA5}">
                      <a16:colId xmlns:a16="http://schemas.microsoft.com/office/drawing/2014/main" val="4132135697"/>
                    </a:ext>
                  </a:extLst>
                </a:gridCol>
                <a:gridCol w="530580">
                  <a:extLst>
                    <a:ext uri="{9D8B030D-6E8A-4147-A177-3AD203B41FA5}">
                      <a16:colId xmlns:a16="http://schemas.microsoft.com/office/drawing/2014/main" val="90687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2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3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15247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D3B44D8B-66FB-C540-BA45-D1E6E6EA3742}"/>
              </a:ext>
            </a:extLst>
          </p:cNvPr>
          <p:cNvGraphicFramePr>
            <a:graphicFrameLocks noGrp="1"/>
          </p:cNvGraphicFramePr>
          <p:nvPr/>
        </p:nvGraphicFramePr>
        <p:xfrm>
          <a:off x="8352488" y="2508710"/>
          <a:ext cx="1758613" cy="111252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58190">
                  <a:extLst>
                    <a:ext uri="{9D8B030D-6E8A-4147-A177-3AD203B41FA5}">
                      <a16:colId xmlns:a16="http://schemas.microsoft.com/office/drawing/2014/main" val="3819386168"/>
                    </a:ext>
                  </a:extLst>
                </a:gridCol>
                <a:gridCol w="569843">
                  <a:extLst>
                    <a:ext uri="{9D8B030D-6E8A-4147-A177-3AD203B41FA5}">
                      <a16:colId xmlns:a16="http://schemas.microsoft.com/office/drawing/2014/main" val="4132135697"/>
                    </a:ext>
                  </a:extLst>
                </a:gridCol>
                <a:gridCol w="530580">
                  <a:extLst>
                    <a:ext uri="{9D8B030D-6E8A-4147-A177-3AD203B41FA5}">
                      <a16:colId xmlns:a16="http://schemas.microsoft.com/office/drawing/2014/main" val="9068757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XOR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36925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39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415247"/>
                  </a:ext>
                </a:extLst>
              </a:tr>
            </a:tbl>
          </a:graphicData>
        </a:graphic>
      </p:graphicFrame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9A9C4649-FD5E-9C44-9805-E8E0F6B8C473}"/>
              </a:ext>
            </a:extLst>
          </p:cNvPr>
          <p:cNvSpPr txBox="1">
            <a:spLocks/>
          </p:cNvSpPr>
          <p:nvPr/>
        </p:nvSpPr>
        <p:spPr>
          <a:xfrm>
            <a:off x="685592" y="5790312"/>
            <a:ext cx="10607577" cy="702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Do not confuse with </a:t>
            </a:r>
            <a:r>
              <a:rPr lang="en-US" i="1"/>
              <a:t>Logical</a:t>
            </a:r>
            <a:r>
              <a:rPr lang="en-US"/>
              <a:t> operators: </a:t>
            </a:r>
            <a:r>
              <a:rPr lang="en-US" altLang="ko-KR"/>
              <a:t>"</a:t>
            </a:r>
            <a:r>
              <a:rPr lang="en-US"/>
              <a:t>||</a:t>
            </a:r>
            <a:r>
              <a:rPr lang="en-US" altLang="ko-KR"/>
              <a:t>"</a:t>
            </a:r>
            <a:r>
              <a:rPr lang="en-US"/>
              <a:t> , </a:t>
            </a:r>
            <a:r>
              <a:rPr lang="en-US" altLang="ko-KR"/>
              <a:t>"</a:t>
            </a:r>
            <a:r>
              <a:rPr lang="en-US"/>
              <a:t>&amp;&amp;</a:t>
            </a:r>
            <a:r>
              <a:rPr lang="en-US" altLang="ko-KR"/>
              <a:t>"</a:t>
            </a:r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3368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63A2-ACB2-EE4B-B66D-40920A91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Bitwise Operations - Examples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C096E-2FA8-524B-8CEE-ABB06853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3044687" cy="4351338"/>
          </a:xfrm>
        </p:spPr>
        <p:txBody>
          <a:bodyPr/>
          <a:lstStyle/>
          <a:p>
            <a:r>
              <a:rPr lang="en-US"/>
              <a:t>AND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1 &amp; 2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00000001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00000000 = 0</a:t>
            </a:r>
          </a:p>
          <a:p>
            <a:pPr lvl="2"/>
            <a:endParaRPr lang="en-US"/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0x32 &amp; 0x47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00110010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01000111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00000010 = 2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7A9180-B0D5-E24F-9F5B-65F616D145E6}"/>
              </a:ext>
            </a:extLst>
          </p:cNvPr>
          <p:cNvSpPr txBox="1">
            <a:spLocks/>
          </p:cNvSpPr>
          <p:nvPr/>
        </p:nvSpPr>
        <p:spPr>
          <a:xfrm>
            <a:off x="3998844" y="1825625"/>
            <a:ext cx="34223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OR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1 | 2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00000001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00000011 = 3</a:t>
            </a:r>
          </a:p>
          <a:p>
            <a:pPr lvl="2"/>
            <a:endParaRPr lang="en-US"/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0x32 &amp; 0x47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00110010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01000111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01110111 = 0x77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AE95998-0953-5546-A3D3-DD0A2E757D9C}"/>
              </a:ext>
            </a:extLst>
          </p:cNvPr>
          <p:cNvSpPr txBox="1">
            <a:spLocks/>
          </p:cNvSpPr>
          <p:nvPr/>
        </p:nvSpPr>
        <p:spPr>
          <a:xfrm>
            <a:off x="7520609" y="1825625"/>
            <a:ext cx="34223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XOR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1 ^ 2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00000001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00000010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00000011 = 3</a:t>
            </a:r>
          </a:p>
          <a:p>
            <a:pPr lvl="2"/>
            <a:endParaRPr lang="en-US"/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</a:rPr>
              <a:t>0x32 ^ 0x47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00110010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  01000111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</a:rPr>
              <a:t>= 01110101 = 0x75</a:t>
            </a:r>
          </a:p>
        </p:txBody>
      </p:sp>
    </p:spTree>
    <p:extLst>
      <p:ext uri="{BB962C8B-B14F-4D97-AF65-F5344CB8AC3E}">
        <p14:creationId xmlns:p14="http://schemas.microsoft.com/office/powerpoint/2010/main" val="156237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4163A2-ACB2-EE4B-B66D-40920A91D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Bitwise Operations – Reversible XOR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BAC096E-2FA8-524B-8CEE-ABB0685316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200" y="1829650"/>
            <a:ext cx="6508800" cy="4351338"/>
          </a:xfrm>
        </p:spPr>
        <p:txBody>
          <a:bodyPr>
            <a:normAutofit lnSpcReduction="10000"/>
          </a:bodyPr>
          <a:lstStyle/>
          <a:p>
            <a:r>
              <a:rPr lang="en-US"/>
              <a:t>XOR is a </a:t>
            </a:r>
            <a:r>
              <a:rPr lang="en-US" i="1"/>
              <a:t>reversible</a:t>
            </a:r>
            <a:r>
              <a:rPr lang="en-US"/>
              <a:t> operator</a:t>
            </a:r>
          </a:p>
          <a:p>
            <a:pPr marL="457200" lvl="1" indent="0">
              <a:buNone/>
            </a:pPr>
            <a:endParaRPr lang="en-US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A ^ B = C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C ^ B = ?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C = (A^B)</a:t>
            </a:r>
          </a:p>
          <a:p>
            <a:pPr marL="914400" lvl="2" indent="0">
              <a:buNone/>
            </a:pPr>
            <a:r>
              <a:rPr lang="en-US" sz="1800">
                <a:latin typeface="Courier New" panose="02070309020205020404" pitchFamily="49" charset="0"/>
                <a:cs typeface="Courier New" panose="02070309020205020404" pitchFamily="49" charset="0"/>
              </a:rPr>
              <a:t>C ^ B = (A ^ B) ^ B = A ^ (B ^ B)</a:t>
            </a:r>
          </a:p>
          <a:p>
            <a:pPr marL="914400" lvl="2" indent="0">
              <a:buNone/>
            </a:pPr>
            <a:endParaRPr lang="en-US" sz="1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# XOR-</a:t>
            </a:r>
            <a:r>
              <a:rPr lang="en-US" sz="2200" err="1">
                <a:latin typeface="Courier New" panose="02070309020205020404" pitchFamily="49" charset="0"/>
                <a:cs typeface="Courier New" panose="02070309020205020404" pitchFamily="49" charset="0"/>
              </a:rPr>
              <a:t>ing</a:t>
            </a: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 the same value, zero</a:t>
            </a:r>
          </a:p>
          <a:p>
            <a:pPr marL="457200" lvl="1" indent="0">
              <a:buNone/>
            </a:pP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B^B = 0</a:t>
            </a:r>
          </a:p>
          <a:p>
            <a:pPr marL="914400" lvl="2" indent="0">
              <a:buNone/>
            </a:pPr>
            <a:endParaRPr lang="en-US" sz="18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# A’s 0s will be zero</a:t>
            </a:r>
          </a:p>
          <a:p>
            <a:pPr marL="457200" lvl="1" indent="0">
              <a:buNone/>
            </a:pP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# A’s 1s will be one</a:t>
            </a:r>
          </a:p>
          <a:p>
            <a:pPr marL="457200" lvl="1" indent="0">
              <a:buNone/>
            </a:pPr>
            <a:r>
              <a:rPr lang="en-US" sz="2200">
                <a:latin typeface="Courier New" panose="02070309020205020404" pitchFamily="49" charset="0"/>
                <a:cs typeface="Courier New" panose="02070309020205020404" pitchFamily="49" charset="0"/>
              </a:rPr>
              <a:t>A ^ 0 = A </a:t>
            </a:r>
          </a:p>
          <a:p>
            <a:pPr lvl="2"/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E7A9180-B0D5-E24F-9F5B-65F616D145E6}"/>
              </a:ext>
            </a:extLst>
          </p:cNvPr>
          <p:cNvSpPr txBox="1">
            <a:spLocks/>
          </p:cNvSpPr>
          <p:nvPr/>
        </p:nvSpPr>
        <p:spPr>
          <a:xfrm>
            <a:off x="3998844" y="1825625"/>
            <a:ext cx="342237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5FDF20-D002-7D41-93D9-B2E6F8853BFB}"/>
              </a:ext>
            </a:extLst>
          </p:cNvPr>
          <p:cNvSpPr txBox="1">
            <a:spLocks/>
          </p:cNvSpPr>
          <p:nvPr/>
        </p:nvSpPr>
        <p:spPr>
          <a:xfrm>
            <a:off x="6807418" y="1825625"/>
            <a:ext cx="5059017" cy="435133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XOR and SWAP</a:t>
            </a:r>
          </a:p>
          <a:p>
            <a:r>
              <a:rPr lang="en-US"/>
              <a:t>Suppose you have </a:t>
            </a:r>
            <a:br>
              <a:rPr lang="en-US"/>
            </a:b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int </a:t>
            </a:r>
            <a:r>
              <a:rPr lang="en-US" sz="2400" err="1">
                <a:latin typeface="Courier New" panose="02070309020205020404" pitchFamily="49" charset="0"/>
                <a:cs typeface="Courier New" panose="02070309020205020404" pitchFamily="49" charset="0"/>
              </a:rPr>
              <a:t>a,b</a:t>
            </a:r>
            <a:r>
              <a:rPr lang="en-US" sz="2400">
                <a:latin typeface="Courier New" panose="02070309020205020404" pitchFamily="49" charset="0"/>
                <a:cs typeface="Courier New" panose="02070309020205020404" pitchFamily="49" charset="0"/>
              </a:rPr>
              <a:t>;</a:t>
            </a:r>
          </a:p>
          <a:p>
            <a:r>
              <a:rPr lang="en-US"/>
              <a:t>Swap – temp variable</a:t>
            </a:r>
          </a:p>
          <a:p>
            <a:pPr marL="457200" lvl="1" indent="0">
              <a:buNone/>
            </a:pP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int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t = a;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a = b;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b = t;</a:t>
            </a:r>
          </a:p>
          <a:p>
            <a:r>
              <a:rPr lang="en-US"/>
              <a:t>Swap – XOR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a^b</a:t>
            </a:r>
            <a:endParaRPr lang="en-US" sz="200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b = 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a^b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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a^b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)^b =&gt; a</a:t>
            </a:r>
          </a:p>
          <a:p>
            <a:pPr marL="457200" lvl="1" indent="0">
              <a:buNone/>
            </a:pP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a = 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a^b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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 (</a:t>
            </a:r>
            <a:r>
              <a:rPr lang="en-US" sz="2000" err="1">
                <a:latin typeface="Courier New" panose="02070309020205020404" pitchFamily="49" charset="0"/>
                <a:cs typeface="Courier New" panose="02070309020205020404" pitchFamily="49" charset="0"/>
              </a:rPr>
              <a:t>a^b</a:t>
            </a:r>
            <a:r>
              <a:rPr lang="en-US" sz="2000">
                <a:latin typeface="Courier New" panose="02070309020205020404" pitchFamily="49" charset="0"/>
                <a:cs typeface="Courier New" panose="02070309020205020404" pitchFamily="49" charset="0"/>
              </a:rPr>
              <a:t>)^a =&gt; b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E50CBF3-7DB2-7749-A031-D73E6DBA12A9}"/>
              </a:ext>
            </a:extLst>
          </p:cNvPr>
          <p:cNvSpPr txBox="1"/>
          <p:nvPr/>
        </p:nvSpPr>
        <p:spPr>
          <a:xfrm>
            <a:off x="3670852" y="6732104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3572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3AB9-BC02-9D41-8C42-6A03FC12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Bitwise Operations: 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8A121-56DD-394D-9078-520DEF4F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32874"/>
            <a:ext cx="10515600" cy="1047175"/>
          </a:xfrm>
        </p:spPr>
        <p:txBody>
          <a:bodyPr>
            <a:normAutofit/>
          </a:bodyPr>
          <a:lstStyle/>
          <a:p>
            <a:r>
              <a:rPr lang="en-US"/>
              <a:t>Use it to get the least significant bits (byte)</a:t>
            </a:r>
          </a:p>
          <a:p>
            <a:pPr marL="0" indent="0">
              <a:buNone/>
            </a:pPr>
            <a:endParaRPr lang="en-US"/>
          </a:p>
          <a:p>
            <a:endParaRPr lang="en-US"/>
          </a:p>
        </p:txBody>
      </p:sp>
      <p:sp>
        <p:nvSpPr>
          <p:cNvPr id="8" name="Line Callout 2 7">
            <a:extLst>
              <a:ext uri="{FF2B5EF4-FFF2-40B4-BE49-F238E27FC236}">
                <a16:creationId xmlns:a16="http://schemas.microsoft.com/office/drawing/2014/main" id="{7D1D7983-D8FE-5B5F-1B74-84DA6B0CCC28}"/>
              </a:ext>
            </a:extLst>
          </p:cNvPr>
          <p:cNvSpPr/>
          <p:nvPr/>
        </p:nvSpPr>
        <p:spPr>
          <a:xfrm>
            <a:off x="7504574" y="2095732"/>
            <a:ext cx="2867645" cy="276197"/>
          </a:xfrm>
          <a:prstGeom prst="borderCallout2">
            <a:avLst>
              <a:gd name="adj1" fmla="val 18750"/>
              <a:gd name="adj2" fmla="val -8333"/>
              <a:gd name="adj3" fmla="val 18750"/>
              <a:gd name="adj4" fmla="val -16667"/>
              <a:gd name="adj5" fmla="val 237874"/>
              <a:gd name="adj6" fmla="val -71761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sign-extends a single byte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45E73D5-BED7-9457-067E-5989AD2FE17E}"/>
              </a:ext>
            </a:extLst>
          </p:cNvPr>
          <p:cNvSpPr/>
          <p:nvPr/>
        </p:nvSpPr>
        <p:spPr>
          <a:xfrm>
            <a:off x="1041027" y="3053908"/>
            <a:ext cx="8003400" cy="3175200"/>
          </a:xfrm>
          <a:prstGeom prst="rect">
            <a:avLst/>
          </a:prstGeom>
          <a:solidFill>
            <a:schemeClr val="bg2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0x0804868c &lt;+44&gt;:	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movsbl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(%eax,%ecx,1),%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endParaRPr lang="en-US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0x08048690 &lt;+48&gt;:	add    $0x20,%eax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0x08048693 &lt;+51&gt;:	and    $0xff,%eax</a:t>
            </a:r>
          </a:p>
          <a:p>
            <a:pPr lvl="1"/>
            <a:endParaRPr lang="en-US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= [%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 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ecx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* 1]; 	// read 1 byte (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movsbl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)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+= 0x20;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%</a:t>
            </a:r>
            <a:r>
              <a:rPr lang="en-US" err="1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eax</a:t>
            </a:r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&amp;= 0xff</a:t>
            </a:r>
          </a:p>
          <a:p>
            <a:pPr lvl="1"/>
            <a:endParaRPr lang="en-US">
              <a:solidFill>
                <a:schemeClr val="tx1"/>
              </a:solidFill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int a; 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+= 0x20; </a:t>
            </a:r>
          </a:p>
          <a:p>
            <a:pPr lvl="1"/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 a &amp;= 0xff;   // retain only a byte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4C58C23-99F7-5744-A4C8-1EB7056EA4CA}"/>
              </a:ext>
            </a:extLst>
          </p:cNvPr>
          <p:cNvSpPr/>
          <p:nvPr/>
        </p:nvSpPr>
        <p:spPr>
          <a:xfrm>
            <a:off x="4793837" y="2688134"/>
            <a:ext cx="7066310" cy="369332"/>
          </a:xfrm>
          <a:prstGeom prst="rect">
            <a:avLst/>
          </a:prstGeom>
          <a:solidFill>
            <a:srgbClr val="FFC000"/>
          </a:solidFill>
          <a:ln>
            <a:solidFill>
              <a:schemeClr val="accent1">
                <a:lumMod val="50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en-US" b="1" err="1">
                <a:latin typeface="Courier New" panose="02070309020205020404" pitchFamily="49" charset="0"/>
                <a:cs typeface="Courier New" panose="02070309020205020404" pitchFamily="49" charset="0"/>
              </a:rPr>
              <a:t>movsbl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: move (int8_t) (*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addr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) 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  <a:sym typeface="Wingdings" pitchFamily="2" charset="2"/>
              </a:rPr>
              <a:t> int32_t (integer)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29253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5F3AB9-BC02-9D41-8C42-6A03FC12B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Bitwise Operations: AND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68A121-56DD-394D-9078-520DEF4FC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578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/>
          </a:p>
          <a:p>
            <a:pPr lvl="1"/>
            <a:endParaRPr lang="en-US"/>
          </a:p>
          <a:p>
            <a:pPr lvl="1"/>
            <a:r>
              <a:rPr lang="en-US"/>
              <a:t>An unsigned character value could be in the range  from 0 to 255</a:t>
            </a:r>
          </a:p>
          <a:p>
            <a:pPr lvl="1"/>
            <a:r>
              <a:rPr lang="en-US"/>
              <a:t>The code adds '32 (0x20)' to the character value.</a:t>
            </a:r>
          </a:p>
          <a:p>
            <a:pPr lvl="1"/>
            <a:endParaRPr lang="en-US"/>
          </a:p>
          <a:p>
            <a:pPr lvl="1"/>
            <a:r>
              <a:rPr lang="en-US"/>
              <a:t>What if the original value (*a) is 255?</a:t>
            </a:r>
          </a:p>
          <a:p>
            <a:pPr marL="914400" lvl="2" indent="0">
              <a:buNone/>
            </a:pPr>
            <a:r>
              <a:rPr lang="en-US"/>
              <a:t>255 + 32 = 287 = 0x11f      </a:t>
            </a:r>
            <a:r>
              <a:rPr lang="en-US">
                <a:sym typeface="Wingdings" pitchFamily="2" charset="2"/>
              </a:rPr>
              <a:t> not a character</a:t>
            </a:r>
            <a:endParaRPr lang="en-US"/>
          </a:p>
          <a:p>
            <a:pPr lvl="1"/>
            <a:r>
              <a:rPr lang="en-US"/>
              <a:t>287 &amp; 0xff?</a:t>
            </a:r>
          </a:p>
          <a:p>
            <a:pPr marL="914400" lvl="2" indent="0">
              <a:buNone/>
            </a:pPr>
            <a:r>
              <a:rPr lang="en-US"/>
              <a:t>0x11f &amp; 0xff</a:t>
            </a:r>
          </a:p>
          <a:p>
            <a:pPr marL="914400" lvl="2" indent="0">
              <a:buNone/>
            </a:pPr>
            <a:r>
              <a:rPr lang="en-US"/>
              <a:t>0x1f!</a:t>
            </a:r>
          </a:p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987A684-9257-D248-89D6-DE35D41C2B3F}"/>
              </a:ext>
            </a:extLst>
          </p:cNvPr>
          <p:cNvSpPr txBox="1"/>
          <p:nvPr/>
        </p:nvSpPr>
        <p:spPr>
          <a:xfrm>
            <a:off x="3829878" y="5340626"/>
            <a:ext cx="5717322" cy="1200329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0x011f = 00000001 00011111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0x00ff = 00000000 11111111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	  ------------------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       &gt; 00000000 00011111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1EE6A20-349E-9E4C-91E1-69F9B865E4C9}"/>
              </a:ext>
            </a:extLst>
          </p:cNvPr>
          <p:cNvSpPr/>
          <p:nvPr/>
        </p:nvSpPr>
        <p:spPr>
          <a:xfrm>
            <a:off x="7446738" y="5602236"/>
            <a:ext cx="126188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latin typeface="Courier New" panose="02070309020205020404" pitchFamily="49" charset="0"/>
                <a:cs typeface="Courier New" panose="02070309020205020404" pitchFamily="49" charset="0"/>
              </a:rPr>
              <a:t>&amp; (AND)</a:t>
            </a:r>
            <a:endParaRPr lang="en-US" sz="2000" b="1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DE7AC8-7D15-C7B3-D84B-0BB1E0F91AD6}"/>
              </a:ext>
            </a:extLst>
          </p:cNvPr>
          <p:cNvSpPr/>
          <p:nvPr/>
        </p:nvSpPr>
        <p:spPr>
          <a:xfrm>
            <a:off x="1382872" y="1917606"/>
            <a:ext cx="4759899" cy="560472"/>
          </a:xfrm>
          <a:prstGeom prst="rect">
            <a:avLst/>
          </a:prstGeom>
          <a:solidFill>
            <a:schemeClr val="bg2">
              <a:alpha val="3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>
                <a:solidFill>
                  <a:schemeClr val="tx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int a; a += 0x20; a &amp;= 0xff;</a:t>
            </a:r>
          </a:p>
        </p:txBody>
      </p:sp>
    </p:spTree>
    <p:extLst>
      <p:ext uri="{BB962C8B-B14F-4D97-AF65-F5344CB8AC3E}">
        <p14:creationId xmlns:p14="http://schemas.microsoft.com/office/powerpoint/2010/main" val="8945450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E9517A-17BD-0E0A-BC13-C35B58AA80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1D43531E-DD0E-3A5E-90D3-61768EEBF435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1146005" y="841570"/>
          <a:ext cx="9020607" cy="5042304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767214">
                  <a:extLst>
                    <a:ext uri="{9D8B030D-6E8A-4147-A177-3AD203B41FA5}">
                      <a16:colId xmlns:a16="http://schemas.microsoft.com/office/drawing/2014/main" val="3013155422"/>
                    </a:ext>
                  </a:extLst>
                </a:gridCol>
                <a:gridCol w="1767214">
                  <a:extLst>
                    <a:ext uri="{9D8B030D-6E8A-4147-A177-3AD203B41FA5}">
                      <a16:colId xmlns:a16="http://schemas.microsoft.com/office/drawing/2014/main" val="4058084842"/>
                    </a:ext>
                  </a:extLst>
                </a:gridCol>
                <a:gridCol w="1857731">
                  <a:extLst>
                    <a:ext uri="{9D8B030D-6E8A-4147-A177-3AD203B41FA5}">
                      <a16:colId xmlns:a16="http://schemas.microsoft.com/office/drawing/2014/main" val="724735137"/>
                    </a:ext>
                  </a:extLst>
                </a:gridCol>
                <a:gridCol w="1783770">
                  <a:extLst>
                    <a:ext uri="{9D8B030D-6E8A-4147-A177-3AD203B41FA5}">
                      <a16:colId xmlns:a16="http://schemas.microsoft.com/office/drawing/2014/main" val="1375376965"/>
                    </a:ext>
                  </a:extLst>
                </a:gridCol>
                <a:gridCol w="1844678">
                  <a:extLst>
                    <a:ext uri="{9D8B030D-6E8A-4147-A177-3AD203B41FA5}">
                      <a16:colId xmlns:a16="http://schemas.microsoft.com/office/drawing/2014/main" val="3635876660"/>
                    </a:ext>
                  </a:extLst>
                </a:gridCol>
              </a:tblGrid>
              <a:tr h="300082"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Integer types</a:t>
                      </a: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Intel</a:t>
                      </a: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ARM</a:t>
                      </a: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8216427"/>
                  </a:ext>
                </a:extLst>
              </a:tr>
              <a:tr h="300082">
                <a:tc vMerge="1">
                  <a:txBody>
                    <a:bodyPr/>
                    <a:lstStyle/>
                    <a:p>
                      <a:pPr algn="ctr" fontAlgn="b"/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IA32 (32-bit)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AMD64 (64-bit)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arm7l (32-bit)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u="none" strike="noStrike">
                          <a:solidFill>
                            <a:schemeClr val="bg1"/>
                          </a:solidFill>
                          <a:effectLst/>
                        </a:rPr>
                        <a:t>aarch64 (64-bit)</a:t>
                      </a:r>
                      <a:endParaRPr lang="en-US" sz="1200" b="0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87501319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CHAR_BIT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21247008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34438245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CHAR_MIN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33737637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3932341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INT_MIN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10396251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9223372036854770000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2147483647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9223372036854770000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8207221"/>
                  </a:ext>
                </a:extLst>
              </a:tr>
              <a:tr h="25970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LONG_MIN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-9223372036854770000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-2147483648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-9223372036854770000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13505924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SCHAR_MAX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127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1290409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SCHAR_MIN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-128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42110980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SHRT_MAX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32767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32767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32767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32767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280724648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SHRT_MIN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-32768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-32768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-32768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-32768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86351610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UCHAR_MAX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255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30690223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UINT_MAX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86134265"/>
                  </a:ext>
                </a:extLst>
              </a:tr>
              <a:tr h="28136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ULONG_MAX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18446744073709500000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4294967295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18446744073709500000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40248052"/>
                  </a:ext>
                </a:extLst>
              </a:tr>
              <a:tr h="30008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USHRT_MAX</a:t>
                      </a: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65535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65535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65535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200" u="none" strike="noStrike">
                          <a:effectLst/>
                        </a:rPr>
                        <a:t>65535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3690005"/>
                  </a:ext>
                </a:extLst>
              </a:tr>
            </a:tbl>
          </a:graphicData>
        </a:graphic>
      </p:graphicFrame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F8FD11-A88E-02B0-8B06-481282962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601211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00981F-80EA-B742-87DB-B125B2C2DB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&lt;</a:t>
            </a:r>
            <a:r>
              <a:rPr lang="en-US" err="1"/>
              <a:t>stdint.h</a:t>
            </a:r>
            <a:r>
              <a:rPr lang="en-US"/>
              <a:t>&gt;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25AF4A-5731-0248-8CB3-AE92BA6332F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4"/>
            <a:ext cx="6088200" cy="4596775"/>
          </a:xfrm>
        </p:spPr>
        <p:txBody>
          <a:bodyPr>
            <a:normAutofit/>
          </a:bodyPr>
          <a:lstStyle/>
          <a:p>
            <a:r>
              <a:rPr lang="en-US"/>
              <a:t>Be explicit on </a:t>
            </a:r>
          </a:p>
          <a:p>
            <a:pPr lvl="1"/>
            <a:r>
              <a:rPr lang="en-US"/>
              <a:t>Data types </a:t>
            </a:r>
          </a:p>
          <a:p>
            <a:pPr lvl="2"/>
            <a:r>
              <a:rPr lang="en-US"/>
              <a:t>Value or pointer</a:t>
            </a:r>
          </a:p>
          <a:p>
            <a:pPr lvl="1"/>
            <a:r>
              <a:rPr lang="en-US"/>
              <a:t>Data width: a byte (8-bit), </a:t>
            </a:r>
            <a:r>
              <a:rPr lang="en-US" i="1"/>
              <a:t>four bytes </a:t>
            </a:r>
            <a:r>
              <a:rPr lang="en-US"/>
              <a:t>(32-bit), eight bytes (64-bit)</a:t>
            </a:r>
          </a:p>
          <a:p>
            <a:pPr marL="914400" lvl="2" indent="0">
              <a:buNone/>
            </a:pPr>
            <a:r>
              <a:rPr lang="en-US"/>
              <a:t>2^4 = 16, 2^5 = 32 ….</a:t>
            </a:r>
          </a:p>
          <a:p>
            <a:pPr marL="914400" lvl="2" indent="0">
              <a:buNone/>
            </a:pPr>
            <a:r>
              <a:rPr lang="en-US"/>
              <a:t>2^10 = 1024 ≈ 1K, 2 ^ 20 = 1024 X 1024 ≈ 1M …</a:t>
            </a:r>
          </a:p>
          <a:p>
            <a:pPr marL="1371600" lvl="3" indent="0">
              <a:buNone/>
            </a:pPr>
            <a:r>
              <a:rPr lang="en-US"/>
              <a:t>Q: 2^32 ?</a:t>
            </a:r>
          </a:p>
          <a:p>
            <a:pPr lvl="1"/>
            <a:r>
              <a:rPr lang="en-US" err="1"/>
              <a:t>Signedness</a:t>
            </a:r>
            <a:endParaRPr lang="en-US"/>
          </a:p>
          <a:p>
            <a:r>
              <a:rPr lang="en-US"/>
              <a:t>Beware of side effects</a:t>
            </a:r>
          </a:p>
          <a:p>
            <a:pPr lvl="1"/>
            <a:r>
              <a:rPr lang="en-US"/>
              <a:t>overflow, underflow …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826502-F5F6-E144-8D44-CAD3557F26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19</a:t>
            </a:fld>
            <a:endParaRPr lang="en-US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11EF2D4-CF81-6649-B975-6EC5C9725519}"/>
              </a:ext>
            </a:extLst>
          </p:cNvPr>
          <p:cNvSpPr txBox="1">
            <a:spLocks/>
          </p:cNvSpPr>
          <p:nvPr/>
        </p:nvSpPr>
        <p:spPr>
          <a:xfrm>
            <a:off x="7603200" y="1825624"/>
            <a:ext cx="4375800" cy="5995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/>
              <a:t>Use &lt;</a:t>
            </a:r>
            <a:r>
              <a:rPr lang="en-US" err="1"/>
              <a:t>stdint.h</a:t>
            </a:r>
            <a:r>
              <a:rPr lang="en-US"/>
              <a:t>&gt;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A7FF1D7-3A67-3C43-8BC7-095AACAC200F}"/>
              </a:ext>
            </a:extLst>
          </p:cNvPr>
          <p:cNvSpPr/>
          <p:nvPr/>
        </p:nvSpPr>
        <p:spPr>
          <a:xfrm>
            <a:off x="7603200" y="2592358"/>
            <a:ext cx="4117800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#include &lt;</a:t>
            </a:r>
            <a:r>
              <a:rPr lang="en-US" err="1">
                <a:latin typeface="Courier New" panose="02070309020205020404" pitchFamily="49" charset="0"/>
                <a:cs typeface="Courier New" panose="02070309020205020404" pitchFamily="49" charset="0"/>
              </a:rPr>
              <a:t>stdint.h</a:t>
            </a:r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&gt;	</a:t>
            </a:r>
          </a:p>
          <a:p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int32_t a;   	// 4 bytes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uint8_t b;	// 1 byte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int8ptr_t c;	// 4 bytes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int32ptr_t d;	// 4 bytes</a:t>
            </a:r>
          </a:p>
          <a:p>
            <a:r>
              <a:rPr lang="en-US">
                <a:latin typeface="Courier New" panose="02070309020205020404" pitchFamily="49" charset="0"/>
                <a:cs typeface="Courier New" panose="02070309020205020404" pitchFamily="49" charset="0"/>
              </a:rPr>
              <a:t>…</a:t>
            </a:r>
          </a:p>
          <a:p>
            <a:endParaRPr lang="en-US">
              <a:latin typeface="Courier New" panose="02070309020205020404" pitchFamily="49" charset="0"/>
              <a:cs typeface="Courier New" panose="020703090202050204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8719560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4F743-76E1-9C44-84E9-8360055D3E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00" y="365125"/>
            <a:ext cx="10482600" cy="743675"/>
          </a:xfrm>
        </p:spPr>
        <p:txBody>
          <a:bodyPr/>
          <a:lstStyle/>
          <a:p>
            <a:r>
              <a:rPr lang="en-US"/>
              <a:t>ASCII</a:t>
            </a:r>
          </a:p>
        </p:txBody>
      </p:sp>
      <p:pic>
        <p:nvPicPr>
          <p:cNvPr id="11" name="Picture 4" descr="ascii table">
            <a:extLst>
              <a:ext uri="{FF2B5EF4-FFF2-40B4-BE49-F238E27FC236}">
                <a16:creationId xmlns:a16="http://schemas.microsoft.com/office/drawing/2014/main" id="{586F3064-37CC-964F-B5BF-63DEF9B6FA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15" y="365125"/>
            <a:ext cx="7657315" cy="50907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D5E6822F-1AA6-FA44-B55F-473800165E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30285" y="815952"/>
            <a:ext cx="3571200" cy="4679363"/>
          </a:xfrm>
        </p:spPr>
        <p:txBody>
          <a:bodyPr>
            <a:normAutofit/>
          </a:bodyPr>
          <a:lstStyle/>
          <a:p>
            <a:r>
              <a:rPr lang="en-US" sz="2000"/>
              <a:t>A byte to represent a character </a:t>
            </a:r>
          </a:p>
          <a:p>
            <a:endParaRPr lang="en-US" sz="2000"/>
          </a:p>
          <a:p>
            <a:r>
              <a:rPr lang="en-US" sz="2000"/>
              <a:t>0 ~ 255 (0x0 ~ 0xFF) (unsigned) characters</a:t>
            </a:r>
          </a:p>
          <a:p>
            <a:pPr lvl="1"/>
            <a:r>
              <a:rPr lang="en-US" sz="1800"/>
              <a:t>Limited </a:t>
            </a:r>
            <a:r>
              <a:rPr lang="en-US" sz="1800">
                <a:sym typeface="Wingdings" pitchFamily="2" charset="2"/>
              </a:rPr>
              <a:t> Unicode</a:t>
            </a:r>
            <a:endParaRPr lang="en-US" sz="1800"/>
          </a:p>
          <a:p>
            <a:endParaRPr lang="en-US" sz="2000"/>
          </a:p>
          <a:p>
            <a:r>
              <a:rPr lang="en-US" sz="2000"/>
              <a:t>String terminated by 0x0 (NUL, '\0')</a:t>
            </a:r>
          </a:p>
          <a:p>
            <a:endParaRPr lang="en-US" sz="2000"/>
          </a:p>
          <a:p>
            <a:r>
              <a:rPr lang="en-US" sz="2000"/>
              <a:t>Alpha + Digit region starts from 0x30 (48)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996675F-71D5-AE4F-8A29-DBA031E01B76}"/>
              </a:ext>
            </a:extLst>
          </p:cNvPr>
          <p:cNvSpPr/>
          <p:nvPr/>
        </p:nvSpPr>
        <p:spPr>
          <a:xfrm>
            <a:off x="533170" y="1081146"/>
            <a:ext cx="1463717" cy="187200"/>
          </a:xfrm>
          <a:prstGeom prst="rect">
            <a:avLst/>
          </a:prstGeom>
          <a:noFill/>
          <a:ln w="1905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590AEB5-B40F-424D-8652-A1E3C54B2D8F}"/>
              </a:ext>
            </a:extLst>
          </p:cNvPr>
          <p:cNvSpPr/>
          <p:nvPr/>
        </p:nvSpPr>
        <p:spPr>
          <a:xfrm>
            <a:off x="4545106" y="1210235"/>
            <a:ext cx="1550894" cy="180000"/>
          </a:xfrm>
          <a:prstGeom prst="rect">
            <a:avLst/>
          </a:prstGeom>
          <a:solidFill>
            <a:srgbClr val="FFFF00">
              <a:alpha val="39000"/>
            </a:srgb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BD351AF-209A-694C-8441-725D926B5F8C}"/>
              </a:ext>
            </a:extLst>
          </p:cNvPr>
          <p:cNvSpPr/>
          <p:nvPr/>
        </p:nvSpPr>
        <p:spPr>
          <a:xfrm>
            <a:off x="467382" y="2421811"/>
            <a:ext cx="425400" cy="135600"/>
          </a:xfrm>
          <a:prstGeom prst="rect">
            <a:avLst/>
          </a:prstGeom>
          <a:solidFill>
            <a:srgbClr val="FFFF00">
              <a:alpha val="39000"/>
            </a:srgb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0571AA2-30D0-7C4E-9654-2E7A7AF20D5E}"/>
              </a:ext>
            </a:extLst>
          </p:cNvPr>
          <p:cNvSpPr/>
          <p:nvPr/>
        </p:nvSpPr>
        <p:spPr>
          <a:xfrm>
            <a:off x="5879674" y="1210235"/>
            <a:ext cx="1550894" cy="180000"/>
          </a:xfrm>
          <a:prstGeom prst="rect">
            <a:avLst/>
          </a:prstGeom>
          <a:solidFill>
            <a:srgbClr val="FFFF00">
              <a:alpha val="39000"/>
            </a:srgb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CA8277F9-21B9-2E46-A7C9-88AE45B743A5}"/>
              </a:ext>
            </a:extLst>
          </p:cNvPr>
          <p:cNvSpPr/>
          <p:nvPr/>
        </p:nvSpPr>
        <p:spPr>
          <a:xfrm>
            <a:off x="2890190" y="3155633"/>
            <a:ext cx="1550894" cy="180000"/>
          </a:xfrm>
          <a:prstGeom prst="rect">
            <a:avLst/>
          </a:prstGeom>
          <a:solidFill>
            <a:srgbClr val="FFFF00">
              <a:alpha val="39000"/>
            </a:srgb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4929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45F7ED-D70D-B54F-9C6C-96CDF7F40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C-Style Strings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639877-ABF6-4743-99F1-7F6631A797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299" y="1798731"/>
            <a:ext cx="5892053" cy="4351338"/>
          </a:xfrm>
        </p:spPr>
        <p:txBody>
          <a:bodyPr/>
          <a:lstStyle/>
          <a:p>
            <a:r>
              <a:rPr lang="en-US"/>
              <a:t>String is ‘NULL’ (\0) terminated</a:t>
            </a:r>
            <a:br>
              <a:rPr lang="en-US"/>
            </a:br>
            <a:br>
              <a:rPr lang="en-US"/>
            </a:br>
            <a:r>
              <a:rPr lang="en-US"/>
              <a:t>char str[6] = { 'h', 'e', 'l', 'l', 'o', '\0' };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115E0E-4107-994D-960A-0E02F75D98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21</a:t>
            </a:fld>
            <a:endParaRPr lang="en-US"/>
          </a:p>
        </p:txBody>
      </p:sp>
      <p:sp>
        <p:nvSpPr>
          <p:cNvPr id="5" name="AutoShape 2" descr="Strings — Programming and Data Structures 0.1-alpha documentation">
            <a:extLst>
              <a:ext uri="{FF2B5EF4-FFF2-40B4-BE49-F238E27FC236}">
                <a16:creationId xmlns:a16="http://schemas.microsoft.com/office/drawing/2014/main" id="{BB199F91-4F75-D843-A4E9-503508F7F06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08BBB2A-366F-0D45-BA40-3E0EA87226D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199" y="3426759"/>
            <a:ext cx="3632948" cy="230843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E71ACBA-D628-FB49-979F-999D03262E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96317" y="3276600"/>
            <a:ext cx="4159300" cy="2559050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10BD76E-CE1C-5E42-AF35-C146D926465F}"/>
              </a:ext>
            </a:extLst>
          </p:cNvPr>
          <p:cNvSpPr txBox="1">
            <a:spLocks/>
          </p:cNvSpPr>
          <p:nvPr/>
        </p:nvSpPr>
        <p:spPr>
          <a:xfrm>
            <a:off x="5992905" y="1798731"/>
            <a:ext cx="589205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/>
              <a:t>Command line arguments</a:t>
            </a:r>
            <a:br>
              <a:rPr lang="en-US"/>
            </a:br>
            <a:br>
              <a:rPr lang="en-US"/>
            </a:br>
            <a:r>
              <a:rPr lang="en-US"/>
              <a:t>g++ -wall –O1  …. –o test</a:t>
            </a:r>
          </a:p>
        </p:txBody>
      </p:sp>
    </p:spTree>
    <p:extLst>
      <p:ext uri="{BB962C8B-B14F-4D97-AF65-F5344CB8AC3E}">
        <p14:creationId xmlns:p14="http://schemas.microsoft.com/office/powerpoint/2010/main" val="305679486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92E1A3-A142-AE41-B9E7-A02F10498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(Naïve) String Functions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0A2059D-C41B-A046-9EC0-61E6842FFC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5156" y="1702749"/>
            <a:ext cx="5157787" cy="823912"/>
          </a:xfrm>
        </p:spPr>
        <p:txBody>
          <a:bodyPr>
            <a:normAutofit fontScale="92500"/>
          </a:bodyPr>
          <a:lstStyle/>
          <a:p>
            <a:r>
              <a:rPr lang="en-US" sz="3200"/>
              <a:t>int </a:t>
            </a:r>
            <a:r>
              <a:rPr lang="en-US" sz="3200" err="1"/>
              <a:t>strlen</a:t>
            </a:r>
            <a:r>
              <a:rPr lang="en-US" sz="3200"/>
              <a:t>(char* str);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6C06E9-9515-DB43-A6C2-80D20E5677F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7" y="2613075"/>
            <a:ext cx="5157787" cy="291661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20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int </a:t>
            </a:r>
            <a:r>
              <a:rPr lang="en-US" sz="2000" err="1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strlen</a:t>
            </a:r>
            <a:r>
              <a:rPr lang="en-US" sz="20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 (char* str) {</a:t>
            </a:r>
          </a:p>
          <a:p>
            <a:pPr marL="457200" lvl="1" indent="0">
              <a:buNone/>
            </a:pPr>
            <a:r>
              <a:rPr lang="en-US" sz="18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int l= 0;</a:t>
            </a:r>
          </a:p>
          <a:p>
            <a:pPr marL="457200" lvl="1" indent="0">
              <a:buNone/>
            </a:pPr>
            <a:r>
              <a:rPr lang="en-US" sz="18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while (str(l) != ‘\0’) {</a:t>
            </a:r>
          </a:p>
          <a:p>
            <a:pPr marL="457200" lvl="1" indent="0">
              <a:buNone/>
            </a:pPr>
            <a:r>
              <a:rPr lang="en-US" sz="18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	l++; </a:t>
            </a:r>
          </a:p>
          <a:p>
            <a:pPr marL="457200" lvl="1" indent="0">
              <a:buNone/>
            </a:pPr>
            <a:r>
              <a:rPr lang="en-US" sz="18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}</a:t>
            </a:r>
          </a:p>
          <a:p>
            <a:pPr marL="457200" lvl="1" indent="0">
              <a:buNone/>
            </a:pPr>
            <a:r>
              <a:rPr lang="en-US" sz="18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return l;</a:t>
            </a:r>
          </a:p>
          <a:p>
            <a:pPr marL="0" indent="0">
              <a:buNone/>
            </a:pPr>
            <a:r>
              <a:rPr lang="en-US" sz="2000">
                <a:latin typeface="Consolas" panose="020B0609020204030204" pitchFamily="49" charset="0"/>
                <a:ea typeface="Fira Code" panose="020B08090500000200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20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0B59478-829E-7942-BCB1-BA32A85B3A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/>
          </a:bodyPr>
          <a:lstStyle/>
          <a:p>
            <a:r>
              <a:rPr lang="en-US" sz="3200"/>
              <a:t>int </a:t>
            </a:r>
            <a:r>
              <a:rPr lang="en-US" sz="3200" err="1"/>
              <a:t>strcpy</a:t>
            </a:r>
            <a:r>
              <a:rPr lang="en-US" sz="3200"/>
              <a:t>(char* </a:t>
            </a:r>
            <a:r>
              <a:rPr lang="en-US" sz="3200" err="1"/>
              <a:t>dst</a:t>
            </a:r>
            <a:r>
              <a:rPr lang="en-US" sz="3200"/>
              <a:t>, char* </a:t>
            </a:r>
            <a:r>
              <a:rPr lang="en-US" sz="3200" err="1"/>
              <a:t>src</a:t>
            </a:r>
            <a:r>
              <a:rPr lang="en-US" sz="3200"/>
              <a:t>);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F85166-17DD-794A-8A10-DA2348AE3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847BB3-9452-5D4B-9D0C-3312D4EA15F7}" type="slidenum">
              <a:rPr lang="en-US" smtClean="0"/>
              <a:t>22</a:t>
            </a:fld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D371864-8E1A-1A46-9ECD-3408A18BDE7B}"/>
              </a:ext>
            </a:extLst>
          </p:cNvPr>
          <p:cNvSpPr/>
          <p:nvPr/>
        </p:nvSpPr>
        <p:spPr>
          <a:xfrm>
            <a:off x="838200" y="6005275"/>
            <a:ext cx="444705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/>
              <a:t>How about ‘</a:t>
            </a:r>
            <a:r>
              <a:rPr lang="en-US" sz="3200" err="1">
                <a:latin typeface="Consolas" panose="020B0609020204030204" pitchFamily="49" charset="0"/>
                <a:cs typeface="Consolas" panose="020B0609020204030204" pitchFamily="49" charset="0"/>
              </a:rPr>
              <a:t>strcmp</a:t>
            </a:r>
            <a:r>
              <a:rPr lang="en-US" sz="3200">
                <a:latin typeface="Consolas" panose="020B0609020204030204" pitchFamily="49" charset="0"/>
                <a:cs typeface="Consolas" panose="020B0609020204030204" pitchFamily="49" charset="0"/>
              </a:rPr>
              <a:t>()’</a:t>
            </a:r>
            <a:r>
              <a:rPr lang="en-US" sz="3200"/>
              <a:t>?</a:t>
            </a:r>
          </a:p>
        </p:txBody>
      </p:sp>
      <p:pic>
        <p:nvPicPr>
          <p:cNvPr id="11" name="Content Placeholder 10">
            <a:extLst>
              <a:ext uri="{FF2B5EF4-FFF2-40B4-BE49-F238E27FC236}">
                <a16:creationId xmlns:a16="http://schemas.microsoft.com/office/drawing/2014/main" id="{C392C415-8F74-AE69-971E-02EC7A45305B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3"/>
          <a:stretch>
            <a:fillRect/>
          </a:stretch>
        </p:blipFill>
        <p:spPr>
          <a:xfrm>
            <a:off x="6172200" y="2912635"/>
            <a:ext cx="5183188" cy="286946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C4BA740-D6FE-B04D-E5DA-AAFBB259A1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2100" y="2925976"/>
            <a:ext cx="5803900" cy="276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7476429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A857F8-FC7B-9856-9BBC-882C8E964D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Level 4: Two's complement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505C65-28B4-DB41-6FF3-3F28377ABEC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err="1"/>
              <a:t>scanf</a:t>
            </a:r>
            <a:r>
              <a:rPr lang="en-US"/>
              <a:t> ()</a:t>
            </a:r>
          </a:p>
          <a:p>
            <a:endParaRPr lang="en-US"/>
          </a:p>
          <a:p>
            <a:r>
              <a:rPr lang="en-US" err="1"/>
              <a:t>strlen</a:t>
            </a:r>
            <a:r>
              <a:rPr lang="en-US"/>
              <a:t>()</a:t>
            </a:r>
          </a:p>
          <a:p>
            <a:endParaRPr lang="en-US"/>
          </a:p>
          <a:p>
            <a:r>
              <a:rPr lang="en-US" err="1"/>
              <a:t>atoi</a:t>
            </a:r>
            <a:r>
              <a:rPr lang="en-US"/>
              <a:t>(), </a:t>
            </a:r>
            <a:r>
              <a:rPr lang="en-US" err="1"/>
              <a:t>snprintf</a:t>
            </a:r>
            <a:r>
              <a:rPr lang="en-US"/>
              <a:t>()</a:t>
            </a:r>
          </a:p>
          <a:p>
            <a:endParaRPr lang="en-US"/>
          </a:p>
          <a:p>
            <a:r>
              <a:rPr lang="en-US"/>
              <a:t>Transformation (</a:t>
            </a:r>
            <a:r>
              <a:rPr lang="en-US" err="1"/>
              <a:t>XOR'ing</a:t>
            </a:r>
            <a:r>
              <a:rPr lang="en-US"/>
              <a:t>)</a:t>
            </a:r>
          </a:p>
          <a:p>
            <a:endParaRPr lang="en-US"/>
          </a:p>
          <a:p>
            <a:r>
              <a:rPr lang="en-US"/>
              <a:t>Check wit Password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8C36-EF06-1AE4-EECE-761BAAC4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395703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8C36-EF06-1AE4-EECE-761BAAC4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24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3F4922-EDB8-D2F6-3B4A-2C3FED7A86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456" y="44450"/>
            <a:ext cx="6934200" cy="6769100"/>
          </a:xfrm>
          <a:prstGeom prst="rect">
            <a:avLst/>
          </a:prstGeom>
        </p:spPr>
      </p:pic>
      <p:sp>
        <p:nvSpPr>
          <p:cNvPr id="6" name="Content Placeholder 8">
            <a:extLst>
              <a:ext uri="{FF2B5EF4-FFF2-40B4-BE49-F238E27FC236}">
                <a16:creationId xmlns:a16="http://schemas.microsoft.com/office/drawing/2014/main" id="{99DE8134-E1E5-46F9-7E3A-EC0359BA4C4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9" y="2005012"/>
            <a:ext cx="3826397" cy="4351338"/>
          </a:xfrm>
        </p:spPr>
        <p:txBody>
          <a:bodyPr/>
          <a:lstStyle/>
          <a:p>
            <a:r>
              <a:rPr lang="en-US" err="1"/>
              <a:t>scanf</a:t>
            </a:r>
            <a:r>
              <a:rPr lang="en-US"/>
              <a:t>()</a:t>
            </a: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AFF5636-C7B7-B52B-E085-9EA592DB4A78}"/>
              </a:ext>
            </a:extLst>
          </p:cNvPr>
          <p:cNvSpPr txBox="1">
            <a:spLocks/>
          </p:cNvSpPr>
          <p:nvPr/>
        </p:nvSpPr>
        <p:spPr>
          <a:xfrm>
            <a:off x="7772400" y="544513"/>
            <a:ext cx="4419600" cy="1104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Level 4: Two's complement</a:t>
            </a:r>
          </a:p>
        </p:txBody>
      </p:sp>
    </p:spTree>
    <p:extLst>
      <p:ext uri="{BB962C8B-B14F-4D97-AF65-F5344CB8AC3E}">
        <p14:creationId xmlns:p14="http://schemas.microsoft.com/office/powerpoint/2010/main" val="32658711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505C65-28B4-DB41-6FF3-3F28377AB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9" y="2005012"/>
            <a:ext cx="3826397" cy="4351338"/>
          </a:xfrm>
        </p:spPr>
        <p:txBody>
          <a:bodyPr/>
          <a:lstStyle/>
          <a:p>
            <a:r>
              <a:rPr lang="en-US" err="1"/>
              <a:t>strlen</a:t>
            </a:r>
            <a:r>
              <a:rPr lang="en-US"/>
              <a:t>() </a:t>
            </a:r>
          </a:p>
          <a:p>
            <a:pPr lvl="1"/>
            <a:r>
              <a:rPr lang="en-US"/>
              <a:t>length: -0x218(%</a:t>
            </a:r>
            <a:r>
              <a:rPr lang="en-US" err="1"/>
              <a:t>ebp</a:t>
            </a:r>
            <a:r>
              <a:rPr lang="en-US"/>
              <a:t>)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8C36-EF06-1AE4-EECE-761BAAC4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25</a:t>
            </a:fld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0383E44-CF83-7B4E-AE61-0304B594AF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216" y="501650"/>
            <a:ext cx="6934200" cy="5854700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37EF933B-0228-DAB5-0F82-F50AA38D5262}"/>
              </a:ext>
            </a:extLst>
          </p:cNvPr>
          <p:cNvSpPr txBox="1">
            <a:spLocks/>
          </p:cNvSpPr>
          <p:nvPr/>
        </p:nvSpPr>
        <p:spPr>
          <a:xfrm>
            <a:off x="7772400" y="544513"/>
            <a:ext cx="4419600" cy="1104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Level 4: Two's complement</a:t>
            </a:r>
          </a:p>
        </p:txBody>
      </p:sp>
    </p:spTree>
    <p:extLst>
      <p:ext uri="{BB962C8B-B14F-4D97-AF65-F5344CB8AC3E}">
        <p14:creationId xmlns:p14="http://schemas.microsoft.com/office/powerpoint/2010/main" val="128559330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505C65-28B4-DB41-6FF3-3F28377AB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9" y="2005012"/>
            <a:ext cx="3826397" cy="4351338"/>
          </a:xfrm>
        </p:spPr>
        <p:txBody>
          <a:bodyPr/>
          <a:lstStyle/>
          <a:p>
            <a:r>
              <a:rPr lang="en-US"/>
              <a:t>library calls</a:t>
            </a:r>
          </a:p>
          <a:p>
            <a:pPr lvl="1"/>
            <a:r>
              <a:rPr lang="en-US" err="1"/>
              <a:t>atoi</a:t>
            </a:r>
            <a:r>
              <a:rPr lang="en-US"/>
              <a:t>();</a:t>
            </a:r>
          </a:p>
          <a:p>
            <a:pPr lvl="1"/>
            <a:r>
              <a:rPr lang="en-US" err="1"/>
              <a:t>snprintf</a:t>
            </a:r>
            <a:r>
              <a:rPr lang="en-US"/>
              <a:t>();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8C36-EF06-1AE4-EECE-761BAAC4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EF933B-0228-DAB5-0F82-F50AA38D5262}"/>
              </a:ext>
            </a:extLst>
          </p:cNvPr>
          <p:cNvSpPr txBox="1">
            <a:spLocks/>
          </p:cNvSpPr>
          <p:nvPr/>
        </p:nvSpPr>
        <p:spPr>
          <a:xfrm>
            <a:off x="7772400" y="544513"/>
            <a:ext cx="4419600" cy="1104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Level 4: Two's complement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F6312D4-1661-E544-2E48-F420B60AA94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364" y="1096943"/>
            <a:ext cx="6515100" cy="299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15330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BD505C65-28B4-DB41-6FF3-3F28377ABE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72399" y="2005012"/>
            <a:ext cx="3826397" cy="4351338"/>
          </a:xfrm>
        </p:spPr>
        <p:txBody>
          <a:bodyPr/>
          <a:lstStyle/>
          <a:p>
            <a:r>
              <a:rPr lang="en-US"/>
              <a:t>Check!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FE68C36-EF06-1AE4-EECE-761BAAC42C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389159-E739-9442-A4C1-EF1FC2C1E2A1}" type="slidenum">
              <a:rPr lang="en-US" smtClean="0"/>
              <a:t>27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37EF933B-0228-DAB5-0F82-F50AA38D5262}"/>
              </a:ext>
            </a:extLst>
          </p:cNvPr>
          <p:cNvSpPr txBox="1">
            <a:spLocks/>
          </p:cNvSpPr>
          <p:nvPr/>
        </p:nvSpPr>
        <p:spPr>
          <a:xfrm>
            <a:off x="7772400" y="544513"/>
            <a:ext cx="4419600" cy="11048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/>
              <a:t>Level 4: Two's complement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B754483-8638-76F3-0BDA-44C500362CF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834" y="0"/>
            <a:ext cx="644457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15121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44</TotalTime>
  <Words>1506</Words>
  <Application>Microsoft Macintosh PowerPoint</Application>
  <PresentationFormat>Widescreen</PresentationFormat>
  <Paragraphs>437</Paragraphs>
  <Slides>27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5" baseType="lpstr">
      <vt:lpstr>Arial</vt:lpstr>
      <vt:lpstr>Calibri</vt:lpstr>
      <vt:lpstr>Calibri Light</vt:lpstr>
      <vt:lpstr>Consolas</vt:lpstr>
      <vt:lpstr>Courier New</vt:lpstr>
      <vt:lpstr>Fira Code</vt:lpstr>
      <vt:lpstr>Wingdings</vt:lpstr>
      <vt:lpstr>Office Theme</vt:lpstr>
      <vt:lpstr>CS 6332.001: Systems Security and Binary Code Analysis Lecture 02</vt:lpstr>
      <vt:lpstr>Reminder: This is a graduate course</vt:lpstr>
      <vt:lpstr>Agenda</vt:lpstr>
      <vt:lpstr>Hands-on Activities</vt:lpstr>
      <vt:lpstr>Unit 1</vt:lpstr>
      <vt:lpstr>welcome_quiz0</vt:lpstr>
      <vt:lpstr>get_a_shell()</vt:lpstr>
      <vt:lpstr>get_a_shell(): setregid()</vt:lpstr>
      <vt:lpstr>Linux Access Control: Resource Ownership</vt:lpstr>
      <vt:lpstr>Data Encoding</vt:lpstr>
      <vt:lpstr>Integer Representations</vt:lpstr>
      <vt:lpstr>Endianness: Little vs. Big</vt:lpstr>
      <vt:lpstr>Bitwise Operations – Truth Table</vt:lpstr>
      <vt:lpstr>Bitwise Operations - Examples</vt:lpstr>
      <vt:lpstr>Bitwise Operations – Reversible XOR</vt:lpstr>
      <vt:lpstr>Bitwise Operations: AND</vt:lpstr>
      <vt:lpstr>Bitwise Operations: AND</vt:lpstr>
      <vt:lpstr>PowerPoint Presentation</vt:lpstr>
      <vt:lpstr>&lt;stdint.h&gt;</vt:lpstr>
      <vt:lpstr>ASCII</vt:lpstr>
      <vt:lpstr>C-Style Strings</vt:lpstr>
      <vt:lpstr>(Naïve) String Functions</vt:lpstr>
      <vt:lpstr>Level 4: Two's complement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Jee, Kangkook</dc:creator>
  <cp:lastModifiedBy>Jee, Kangkook</cp:lastModifiedBy>
  <cp:revision>2</cp:revision>
  <cp:lastPrinted>2021-09-06T21:34:06Z</cp:lastPrinted>
  <dcterms:created xsi:type="dcterms:W3CDTF">2020-08-12T20:07:39Z</dcterms:created>
  <dcterms:modified xsi:type="dcterms:W3CDTF">2026-08-27T16:51:13Z</dcterms:modified>
</cp:coreProperties>
</file>