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1600" r:id="rId2"/>
    <p:sldId id="1599" r:id="rId3"/>
    <p:sldId id="1616" r:id="rId4"/>
    <p:sldId id="1504" r:id="rId5"/>
    <p:sldId id="1467" r:id="rId6"/>
    <p:sldId id="1466" r:id="rId7"/>
    <p:sldId id="1271" r:id="rId8"/>
    <p:sldId id="1304" r:id="rId9"/>
    <p:sldId id="1305" r:id="rId10"/>
    <p:sldId id="1306" r:id="rId11"/>
    <p:sldId id="1307" r:id="rId12"/>
    <p:sldId id="1308" r:id="rId13"/>
    <p:sldId id="1532" r:id="rId14"/>
    <p:sldId id="1309" r:id="rId15"/>
    <p:sldId id="1310" r:id="rId16"/>
    <p:sldId id="1311" r:id="rId17"/>
    <p:sldId id="1312" r:id="rId18"/>
    <p:sldId id="1313" r:id="rId19"/>
    <p:sldId id="1314" r:id="rId20"/>
    <p:sldId id="1315" r:id="rId21"/>
    <p:sldId id="1316" r:id="rId22"/>
    <p:sldId id="1531" r:id="rId23"/>
    <p:sldId id="1318" r:id="rId24"/>
    <p:sldId id="1319" r:id="rId25"/>
    <p:sldId id="1320" r:id="rId26"/>
    <p:sldId id="1321" r:id="rId27"/>
    <p:sldId id="1530" r:id="rId28"/>
    <p:sldId id="1322" r:id="rId29"/>
    <p:sldId id="532" r:id="rId30"/>
    <p:sldId id="533" r:id="rId31"/>
    <p:sldId id="534" r:id="rId32"/>
    <p:sldId id="1509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1510" r:id="rId41"/>
    <p:sldId id="1601" r:id="rId42"/>
    <p:sldId id="403" r:id="rId43"/>
    <p:sldId id="405" r:id="rId44"/>
    <p:sldId id="404" r:id="rId45"/>
    <p:sldId id="406" r:id="rId46"/>
    <p:sldId id="407" r:id="rId47"/>
    <p:sldId id="413" r:id="rId48"/>
    <p:sldId id="409" r:id="rId49"/>
    <p:sldId id="410" r:id="rId50"/>
    <p:sldId id="411" r:id="rId51"/>
    <p:sldId id="412" r:id="rId52"/>
    <p:sldId id="414" r:id="rId53"/>
    <p:sldId id="415" r:id="rId54"/>
    <p:sldId id="416" r:id="rId55"/>
    <p:sldId id="417" r:id="rId56"/>
    <p:sldId id="418" r:id="rId57"/>
    <p:sldId id="419" r:id="rId58"/>
    <p:sldId id="420" r:id="rId59"/>
    <p:sldId id="421" r:id="rId60"/>
    <p:sldId id="423" r:id="rId61"/>
    <p:sldId id="422" r:id="rId62"/>
    <p:sldId id="386" r:id="rId63"/>
    <p:sldId id="387" r:id="rId64"/>
    <p:sldId id="379" r:id="rId65"/>
    <p:sldId id="381" r:id="rId66"/>
    <p:sldId id="380" r:id="rId67"/>
    <p:sldId id="382" r:id="rId68"/>
    <p:sldId id="385" r:id="rId69"/>
    <p:sldId id="455" r:id="rId70"/>
    <p:sldId id="389" r:id="rId71"/>
    <p:sldId id="390" r:id="rId72"/>
    <p:sldId id="391" r:id="rId73"/>
    <p:sldId id="392" r:id="rId74"/>
    <p:sldId id="393" r:id="rId75"/>
    <p:sldId id="394" r:id="rId76"/>
    <p:sldId id="1615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33A2C-3D17-804C-A6AA-85185D1E8A8E}" v="3" dt="2024-09-19T17:44:43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0"/>
    <p:restoredTop sz="94706"/>
  </p:normalViewPr>
  <p:slideViewPr>
    <p:cSldViewPr>
      <p:cViewPr varScale="1">
        <p:scale>
          <a:sx n="290" d="100"/>
          <a:sy n="290" d="100"/>
        </p:scale>
        <p:origin x="1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A3133A2C-3D17-804C-A6AA-85185D1E8A8E}"/>
    <pc:docChg chg="custSel addSld modSld">
      <pc:chgData name="Jee, Kangkook" userId="52832784-bd9f-4cfd-947b-6cb8258050c1" providerId="ADAL" clId="{A3133A2C-3D17-804C-A6AA-85185D1E8A8E}" dt="2024-09-24T17:31:35.534" v="180" actId="20577"/>
      <pc:docMkLst>
        <pc:docMk/>
      </pc:docMkLst>
      <pc:sldChg chg="modSp">
        <pc:chgData name="Jee, Kangkook" userId="52832784-bd9f-4cfd-947b-6cb8258050c1" providerId="ADAL" clId="{A3133A2C-3D17-804C-A6AA-85185D1E8A8E}" dt="2024-09-19T17:44:15.103" v="170"/>
        <pc:sldMkLst>
          <pc:docMk/>
          <pc:sldMk cId="2913708721" sldId="379"/>
        </pc:sldMkLst>
        <pc:spChg chg="mod">
          <ac:chgData name="Jee, Kangkook" userId="52832784-bd9f-4cfd-947b-6cb8258050c1" providerId="ADAL" clId="{A3133A2C-3D17-804C-A6AA-85185D1E8A8E}" dt="2024-09-19T17:44:15.103" v="170"/>
          <ac:spMkLst>
            <pc:docMk/>
            <pc:sldMk cId="2913708721" sldId="379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15.103" v="170"/>
        <pc:sldMkLst>
          <pc:docMk/>
          <pc:sldMk cId="1955307339" sldId="380"/>
        </pc:sldMkLst>
        <pc:spChg chg="mod">
          <ac:chgData name="Jee, Kangkook" userId="52832784-bd9f-4cfd-947b-6cb8258050c1" providerId="ADAL" clId="{A3133A2C-3D17-804C-A6AA-85185D1E8A8E}" dt="2024-09-19T17:44:15.103" v="170"/>
          <ac:spMkLst>
            <pc:docMk/>
            <pc:sldMk cId="1955307339" sldId="380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15.103" v="170"/>
        <pc:sldMkLst>
          <pc:docMk/>
          <pc:sldMk cId="494223295" sldId="381"/>
        </pc:sldMkLst>
        <pc:spChg chg="mod">
          <ac:chgData name="Jee, Kangkook" userId="52832784-bd9f-4cfd-947b-6cb8258050c1" providerId="ADAL" clId="{A3133A2C-3D17-804C-A6AA-85185D1E8A8E}" dt="2024-09-19T17:44:15.103" v="170"/>
          <ac:spMkLst>
            <pc:docMk/>
            <pc:sldMk cId="494223295" sldId="381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15.103" v="170"/>
        <pc:sldMkLst>
          <pc:docMk/>
          <pc:sldMk cId="2628439185" sldId="382"/>
        </pc:sldMkLst>
        <pc:spChg chg="mod">
          <ac:chgData name="Jee, Kangkook" userId="52832784-bd9f-4cfd-947b-6cb8258050c1" providerId="ADAL" clId="{A3133A2C-3D17-804C-A6AA-85185D1E8A8E}" dt="2024-09-19T17:44:15.103" v="170"/>
          <ac:spMkLst>
            <pc:docMk/>
            <pc:sldMk cId="2628439185" sldId="382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15.103" v="170"/>
        <pc:sldMkLst>
          <pc:docMk/>
          <pc:sldMk cId="2639308390" sldId="385"/>
        </pc:sldMkLst>
        <pc:spChg chg="mod">
          <ac:chgData name="Jee, Kangkook" userId="52832784-bd9f-4cfd-947b-6cb8258050c1" providerId="ADAL" clId="{A3133A2C-3D17-804C-A6AA-85185D1E8A8E}" dt="2024-09-19T17:44:15.103" v="170"/>
          <ac:spMkLst>
            <pc:docMk/>
            <pc:sldMk cId="2639308390" sldId="385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15.103" v="170"/>
        <pc:sldMkLst>
          <pc:docMk/>
          <pc:sldMk cId="3541309638" sldId="386"/>
        </pc:sldMkLst>
        <pc:spChg chg="mod">
          <ac:chgData name="Jee, Kangkook" userId="52832784-bd9f-4cfd-947b-6cb8258050c1" providerId="ADAL" clId="{A3133A2C-3D17-804C-A6AA-85185D1E8A8E}" dt="2024-09-19T17:44:15.103" v="170"/>
          <ac:spMkLst>
            <pc:docMk/>
            <pc:sldMk cId="3541309638" sldId="386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15.103" v="170"/>
        <pc:sldMkLst>
          <pc:docMk/>
          <pc:sldMk cId="2050741775" sldId="387"/>
        </pc:sldMkLst>
        <pc:spChg chg="mod">
          <ac:chgData name="Jee, Kangkook" userId="52832784-bd9f-4cfd-947b-6cb8258050c1" providerId="ADAL" clId="{A3133A2C-3D17-804C-A6AA-85185D1E8A8E}" dt="2024-09-19T17:44:15.103" v="170"/>
          <ac:spMkLst>
            <pc:docMk/>
            <pc:sldMk cId="2050741775" sldId="387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3540750405" sldId="389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3540750405" sldId="389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3510734330" sldId="390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3510734330" sldId="390"/>
            <ac:spMk id="2" creationId="{343D8B75-174B-BC42-A2E6-1B2BF22F2D8F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2613916217" sldId="391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2613916217" sldId="391"/>
            <ac:spMk id="2" creationId="{05EB87BE-F361-FF41-89FD-525A443CD50F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2928661531" sldId="392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2928661531" sldId="392"/>
            <ac:spMk id="2" creationId="{05EB87BE-F361-FF41-89FD-525A443CD50F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3733460574" sldId="393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3733460574" sldId="393"/>
            <ac:spMk id="2" creationId="{05EB87BE-F361-FF41-89FD-525A443CD50F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2505668105" sldId="394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2505668105" sldId="394"/>
            <ac:spMk id="2" creationId="{05EB87BE-F361-FF41-89FD-525A443CD50F}"/>
          </ac:spMkLst>
        </pc:spChg>
      </pc:sldChg>
      <pc:sldChg chg="modSp mod">
        <pc:chgData name="Jee, Kangkook" userId="52832784-bd9f-4cfd-947b-6cb8258050c1" providerId="ADAL" clId="{A3133A2C-3D17-804C-A6AA-85185D1E8A8E}" dt="2024-09-19T17:43:27.251" v="152" actId="313"/>
        <pc:sldMkLst>
          <pc:docMk/>
          <pc:sldMk cId="4045283290" sldId="403"/>
        </pc:sldMkLst>
        <pc:spChg chg="mod">
          <ac:chgData name="Jee, Kangkook" userId="52832784-bd9f-4cfd-947b-6cb8258050c1" providerId="ADAL" clId="{A3133A2C-3D17-804C-A6AA-85185D1E8A8E}" dt="2024-09-19T17:43:27.251" v="152" actId="313"/>
          <ac:spMkLst>
            <pc:docMk/>
            <pc:sldMk cId="4045283290" sldId="403"/>
            <ac:spMk id="2" creationId="{AB57AFE3-0E9B-8043-B411-E56945B5CBFA}"/>
          </ac:spMkLst>
        </pc:spChg>
      </pc:sldChg>
      <pc:sldChg chg="modSp mod">
        <pc:chgData name="Jee, Kangkook" userId="52832784-bd9f-4cfd-947b-6cb8258050c1" providerId="ADAL" clId="{A3133A2C-3D17-804C-A6AA-85185D1E8A8E}" dt="2024-09-19T17:43:30.622" v="154" actId="313"/>
        <pc:sldMkLst>
          <pc:docMk/>
          <pc:sldMk cId="4163816609" sldId="404"/>
        </pc:sldMkLst>
        <pc:spChg chg="mod">
          <ac:chgData name="Jee, Kangkook" userId="52832784-bd9f-4cfd-947b-6cb8258050c1" providerId="ADAL" clId="{A3133A2C-3D17-804C-A6AA-85185D1E8A8E}" dt="2024-09-19T17:43:30.622" v="154" actId="313"/>
          <ac:spMkLst>
            <pc:docMk/>
            <pc:sldMk cId="4163816609" sldId="404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29.458" v="153" actId="313"/>
        <pc:sldMkLst>
          <pc:docMk/>
          <pc:sldMk cId="1397293921" sldId="405"/>
        </pc:sldMkLst>
        <pc:spChg chg="mod">
          <ac:chgData name="Jee, Kangkook" userId="52832784-bd9f-4cfd-947b-6cb8258050c1" providerId="ADAL" clId="{A3133A2C-3D17-804C-A6AA-85185D1E8A8E}" dt="2024-09-19T17:43:29.458" v="153" actId="313"/>
          <ac:spMkLst>
            <pc:docMk/>
            <pc:sldMk cId="1397293921" sldId="405"/>
            <ac:spMk id="2" creationId="{AB57AFE3-0E9B-8043-B411-E56945B5CBFA}"/>
          </ac:spMkLst>
        </pc:spChg>
      </pc:sldChg>
      <pc:sldChg chg="modSp mod">
        <pc:chgData name="Jee, Kangkook" userId="52832784-bd9f-4cfd-947b-6cb8258050c1" providerId="ADAL" clId="{A3133A2C-3D17-804C-A6AA-85185D1E8A8E}" dt="2024-09-19T17:43:34.016" v="155" actId="313"/>
        <pc:sldMkLst>
          <pc:docMk/>
          <pc:sldMk cId="242112298" sldId="406"/>
        </pc:sldMkLst>
        <pc:spChg chg="mod">
          <ac:chgData name="Jee, Kangkook" userId="52832784-bd9f-4cfd-947b-6cb8258050c1" providerId="ADAL" clId="{A3133A2C-3D17-804C-A6AA-85185D1E8A8E}" dt="2024-09-19T17:43:34.016" v="155" actId="313"/>
          <ac:spMkLst>
            <pc:docMk/>
            <pc:sldMk cId="242112298" sldId="406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4.730" v="156" actId="313"/>
        <pc:sldMkLst>
          <pc:docMk/>
          <pc:sldMk cId="2847878133" sldId="407"/>
        </pc:sldMkLst>
        <pc:spChg chg="mod">
          <ac:chgData name="Jee, Kangkook" userId="52832784-bd9f-4cfd-947b-6cb8258050c1" providerId="ADAL" clId="{A3133A2C-3D17-804C-A6AA-85185D1E8A8E}" dt="2024-09-19T17:43:34.730" v="156" actId="313"/>
          <ac:spMkLst>
            <pc:docMk/>
            <pc:sldMk cId="2847878133" sldId="407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5.823" v="158" actId="313"/>
        <pc:sldMkLst>
          <pc:docMk/>
          <pc:sldMk cId="4083367572" sldId="409"/>
        </pc:sldMkLst>
        <pc:spChg chg="mod">
          <ac:chgData name="Jee, Kangkook" userId="52832784-bd9f-4cfd-947b-6cb8258050c1" providerId="ADAL" clId="{A3133A2C-3D17-804C-A6AA-85185D1E8A8E}" dt="2024-09-19T17:43:35.823" v="158" actId="313"/>
          <ac:spMkLst>
            <pc:docMk/>
            <pc:sldMk cId="4083367572" sldId="409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6.146" v="159" actId="313"/>
        <pc:sldMkLst>
          <pc:docMk/>
          <pc:sldMk cId="1051005410" sldId="410"/>
        </pc:sldMkLst>
        <pc:spChg chg="mod">
          <ac:chgData name="Jee, Kangkook" userId="52832784-bd9f-4cfd-947b-6cb8258050c1" providerId="ADAL" clId="{A3133A2C-3D17-804C-A6AA-85185D1E8A8E}" dt="2024-09-19T17:43:36.146" v="159" actId="313"/>
          <ac:spMkLst>
            <pc:docMk/>
            <pc:sldMk cId="1051005410" sldId="410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6.279" v="160" actId="313"/>
        <pc:sldMkLst>
          <pc:docMk/>
          <pc:sldMk cId="4183664980" sldId="411"/>
        </pc:sldMkLst>
        <pc:spChg chg="mod">
          <ac:chgData name="Jee, Kangkook" userId="52832784-bd9f-4cfd-947b-6cb8258050c1" providerId="ADAL" clId="{A3133A2C-3D17-804C-A6AA-85185D1E8A8E}" dt="2024-09-19T17:43:36.279" v="160" actId="313"/>
          <ac:spMkLst>
            <pc:docMk/>
            <pc:sldMk cId="4183664980" sldId="411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6.557" v="161" actId="313"/>
        <pc:sldMkLst>
          <pc:docMk/>
          <pc:sldMk cId="2227460884" sldId="412"/>
        </pc:sldMkLst>
        <pc:spChg chg="mod">
          <ac:chgData name="Jee, Kangkook" userId="52832784-bd9f-4cfd-947b-6cb8258050c1" providerId="ADAL" clId="{A3133A2C-3D17-804C-A6AA-85185D1E8A8E}" dt="2024-09-19T17:43:36.557" v="161" actId="313"/>
          <ac:spMkLst>
            <pc:docMk/>
            <pc:sldMk cId="2227460884" sldId="412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5.376" v="157" actId="313"/>
        <pc:sldMkLst>
          <pc:docMk/>
          <pc:sldMk cId="3740003247" sldId="413"/>
        </pc:sldMkLst>
        <pc:spChg chg="mod">
          <ac:chgData name="Jee, Kangkook" userId="52832784-bd9f-4cfd-947b-6cb8258050c1" providerId="ADAL" clId="{A3133A2C-3D17-804C-A6AA-85185D1E8A8E}" dt="2024-09-19T17:43:35.376" v="157" actId="313"/>
          <ac:spMkLst>
            <pc:docMk/>
            <pc:sldMk cId="3740003247" sldId="413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6.803" v="162" actId="313"/>
        <pc:sldMkLst>
          <pc:docMk/>
          <pc:sldMk cId="796786049" sldId="414"/>
        </pc:sldMkLst>
        <pc:spChg chg="mod">
          <ac:chgData name="Jee, Kangkook" userId="52832784-bd9f-4cfd-947b-6cb8258050c1" providerId="ADAL" clId="{A3133A2C-3D17-804C-A6AA-85185D1E8A8E}" dt="2024-09-19T17:43:36.803" v="162" actId="313"/>
          <ac:spMkLst>
            <pc:docMk/>
            <pc:sldMk cId="796786049" sldId="414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7.029" v="163" actId="313"/>
        <pc:sldMkLst>
          <pc:docMk/>
          <pc:sldMk cId="3771102000" sldId="415"/>
        </pc:sldMkLst>
        <pc:spChg chg="mod">
          <ac:chgData name="Jee, Kangkook" userId="52832784-bd9f-4cfd-947b-6cb8258050c1" providerId="ADAL" clId="{A3133A2C-3D17-804C-A6AA-85185D1E8A8E}" dt="2024-09-19T17:43:37.029" v="163" actId="313"/>
          <ac:spMkLst>
            <pc:docMk/>
            <pc:sldMk cId="3771102000" sldId="415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7.279" v="164" actId="313"/>
        <pc:sldMkLst>
          <pc:docMk/>
          <pc:sldMk cId="4222256450" sldId="416"/>
        </pc:sldMkLst>
        <pc:spChg chg="mod">
          <ac:chgData name="Jee, Kangkook" userId="52832784-bd9f-4cfd-947b-6cb8258050c1" providerId="ADAL" clId="{A3133A2C-3D17-804C-A6AA-85185D1E8A8E}" dt="2024-09-19T17:43:37.279" v="164" actId="313"/>
          <ac:spMkLst>
            <pc:docMk/>
            <pc:sldMk cId="4222256450" sldId="416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7.594" v="165" actId="313"/>
        <pc:sldMkLst>
          <pc:docMk/>
          <pc:sldMk cId="3803804771" sldId="417"/>
        </pc:sldMkLst>
        <pc:spChg chg="mod">
          <ac:chgData name="Jee, Kangkook" userId="52832784-bd9f-4cfd-947b-6cb8258050c1" providerId="ADAL" clId="{A3133A2C-3D17-804C-A6AA-85185D1E8A8E}" dt="2024-09-19T17:43:37.594" v="165" actId="313"/>
          <ac:spMkLst>
            <pc:docMk/>
            <pc:sldMk cId="3803804771" sldId="417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7.868" v="166" actId="313"/>
        <pc:sldMkLst>
          <pc:docMk/>
          <pc:sldMk cId="1756576692" sldId="418"/>
        </pc:sldMkLst>
        <pc:spChg chg="mod">
          <ac:chgData name="Jee, Kangkook" userId="52832784-bd9f-4cfd-947b-6cb8258050c1" providerId="ADAL" clId="{A3133A2C-3D17-804C-A6AA-85185D1E8A8E}" dt="2024-09-19T17:43:37.868" v="166" actId="313"/>
          <ac:spMkLst>
            <pc:docMk/>
            <pc:sldMk cId="1756576692" sldId="418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8.167" v="167" actId="313"/>
        <pc:sldMkLst>
          <pc:docMk/>
          <pc:sldMk cId="3746731550" sldId="419"/>
        </pc:sldMkLst>
        <pc:spChg chg="mod">
          <ac:chgData name="Jee, Kangkook" userId="52832784-bd9f-4cfd-947b-6cb8258050c1" providerId="ADAL" clId="{A3133A2C-3D17-804C-A6AA-85185D1E8A8E}" dt="2024-09-19T17:43:38.167" v="167" actId="313"/>
          <ac:spMkLst>
            <pc:docMk/>
            <pc:sldMk cId="3746731550" sldId="419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8.425" v="168" actId="313"/>
        <pc:sldMkLst>
          <pc:docMk/>
          <pc:sldMk cId="4168141295" sldId="420"/>
        </pc:sldMkLst>
        <pc:spChg chg="mod">
          <ac:chgData name="Jee, Kangkook" userId="52832784-bd9f-4cfd-947b-6cb8258050c1" providerId="ADAL" clId="{A3133A2C-3D17-804C-A6AA-85185D1E8A8E}" dt="2024-09-19T17:43:38.425" v="168" actId="313"/>
          <ac:spMkLst>
            <pc:docMk/>
            <pc:sldMk cId="4168141295" sldId="420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38.732" v="169" actId="313"/>
        <pc:sldMkLst>
          <pc:docMk/>
          <pc:sldMk cId="2341265207" sldId="421"/>
        </pc:sldMkLst>
        <pc:spChg chg="mod">
          <ac:chgData name="Jee, Kangkook" userId="52832784-bd9f-4cfd-947b-6cb8258050c1" providerId="ADAL" clId="{A3133A2C-3D17-804C-A6AA-85185D1E8A8E}" dt="2024-09-19T17:43:38.732" v="169" actId="313"/>
          <ac:spMkLst>
            <pc:docMk/>
            <pc:sldMk cId="2341265207" sldId="421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26.226" v="151" actId="313"/>
        <pc:sldMkLst>
          <pc:docMk/>
          <pc:sldMk cId="465277974" sldId="422"/>
        </pc:sldMkLst>
        <pc:spChg chg="mod">
          <ac:chgData name="Jee, Kangkook" userId="52832784-bd9f-4cfd-947b-6cb8258050c1" providerId="ADAL" clId="{A3133A2C-3D17-804C-A6AA-85185D1E8A8E}" dt="2024-09-19T17:43:26.226" v="151" actId="313"/>
          <ac:spMkLst>
            <pc:docMk/>
            <pc:sldMk cId="465277974" sldId="422"/>
            <ac:spMk id="2" creationId="{606EC87F-AC69-3449-A9DB-3B4D086BAD31}"/>
          </ac:spMkLst>
        </pc:spChg>
      </pc:sldChg>
      <pc:sldChg chg="modSp mod">
        <pc:chgData name="Jee, Kangkook" userId="52832784-bd9f-4cfd-947b-6cb8258050c1" providerId="ADAL" clId="{A3133A2C-3D17-804C-A6AA-85185D1E8A8E}" dt="2024-09-19T17:43:24.759" v="150" actId="313"/>
        <pc:sldMkLst>
          <pc:docMk/>
          <pc:sldMk cId="56248281" sldId="423"/>
        </pc:sldMkLst>
        <pc:spChg chg="mod">
          <ac:chgData name="Jee, Kangkook" userId="52832784-bd9f-4cfd-947b-6cb8258050c1" providerId="ADAL" clId="{A3133A2C-3D17-804C-A6AA-85185D1E8A8E}" dt="2024-09-19T17:43:24.759" v="150" actId="313"/>
          <ac:spMkLst>
            <pc:docMk/>
            <pc:sldMk cId="56248281" sldId="423"/>
            <ac:spMk id="2" creationId="{606EC87F-AC69-3449-A9DB-3B4D086BAD31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1295021813" sldId="455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1295021813" sldId="455"/>
            <ac:spMk id="2" creationId="{A1F6DF41-2B56-C34D-970A-FE5599E176EB}"/>
          </ac:spMkLst>
        </pc:spChg>
      </pc:sldChg>
      <pc:sldChg chg="modSp mod">
        <pc:chgData name="Jee, Kangkook" userId="52832784-bd9f-4cfd-947b-6cb8258050c1" providerId="ADAL" clId="{A3133A2C-3D17-804C-A6AA-85185D1E8A8E}" dt="2024-09-24T17:31:29.773" v="176" actId="1076"/>
        <pc:sldMkLst>
          <pc:docMk/>
          <pc:sldMk cId="1280185775" sldId="1321"/>
        </pc:sldMkLst>
        <pc:graphicFrameChg chg="mod">
          <ac:chgData name="Jee, Kangkook" userId="52832784-bd9f-4cfd-947b-6cb8258050c1" providerId="ADAL" clId="{A3133A2C-3D17-804C-A6AA-85185D1E8A8E}" dt="2024-09-24T17:31:29.773" v="176" actId="1076"/>
          <ac:graphicFrameMkLst>
            <pc:docMk/>
            <pc:sldMk cId="1280185775" sldId="1321"/>
            <ac:graphicFrameMk id="5" creationId="{6BCE7969-DCBD-384F-82EC-0ED9419762AF}"/>
          </ac:graphicFrameMkLst>
        </pc:graphicFrameChg>
      </pc:sldChg>
      <pc:sldChg chg="modSp mod">
        <pc:chgData name="Jee, Kangkook" userId="52832784-bd9f-4cfd-947b-6cb8258050c1" providerId="ADAL" clId="{A3133A2C-3D17-804C-A6AA-85185D1E8A8E}" dt="2024-09-24T17:31:35.534" v="180" actId="20577"/>
        <pc:sldMkLst>
          <pc:docMk/>
          <pc:sldMk cId="1946933779" sldId="1530"/>
        </pc:sldMkLst>
        <pc:spChg chg="mod">
          <ac:chgData name="Jee, Kangkook" userId="52832784-bd9f-4cfd-947b-6cb8258050c1" providerId="ADAL" clId="{A3133A2C-3D17-804C-A6AA-85185D1E8A8E}" dt="2024-09-24T17:31:35.534" v="180" actId="20577"/>
          <ac:spMkLst>
            <pc:docMk/>
            <pc:sldMk cId="1946933779" sldId="1530"/>
            <ac:spMk id="2" creationId="{FC7D771D-435D-9F41-9489-3E8078B87691}"/>
          </ac:spMkLst>
        </pc:spChg>
      </pc:sldChg>
      <pc:sldChg chg="modSp">
        <pc:chgData name="Jee, Kangkook" userId="52832784-bd9f-4cfd-947b-6cb8258050c1" providerId="ADAL" clId="{A3133A2C-3D17-804C-A6AA-85185D1E8A8E}" dt="2024-09-19T17:44:43.341" v="171"/>
        <pc:sldMkLst>
          <pc:docMk/>
          <pc:sldMk cId="583197534" sldId="1615"/>
        </pc:sldMkLst>
        <pc:spChg chg="mod">
          <ac:chgData name="Jee, Kangkook" userId="52832784-bd9f-4cfd-947b-6cb8258050c1" providerId="ADAL" clId="{A3133A2C-3D17-804C-A6AA-85185D1E8A8E}" dt="2024-09-19T17:44:43.341" v="171"/>
          <ac:spMkLst>
            <pc:docMk/>
            <pc:sldMk cId="583197534" sldId="1615"/>
            <ac:spMk id="2" creationId="{47B104D5-CD17-A74F-A31C-F89284DD9C8D}"/>
          </ac:spMkLst>
        </pc:spChg>
      </pc:sldChg>
      <pc:sldChg chg="modSp add mod">
        <pc:chgData name="Jee, Kangkook" userId="52832784-bd9f-4cfd-947b-6cb8258050c1" providerId="ADAL" clId="{A3133A2C-3D17-804C-A6AA-85185D1E8A8E}" dt="2024-09-19T18:52:05.848" v="175" actId="20577"/>
        <pc:sldMkLst>
          <pc:docMk/>
          <pc:sldMk cId="2755465115" sldId="1616"/>
        </pc:sldMkLst>
        <pc:spChg chg="mod">
          <ac:chgData name="Jee, Kangkook" userId="52832784-bd9f-4cfd-947b-6cb8258050c1" providerId="ADAL" clId="{A3133A2C-3D17-804C-A6AA-85185D1E8A8E}" dt="2024-09-19T17:31:49.605" v="1" actId="20577"/>
          <ac:spMkLst>
            <pc:docMk/>
            <pc:sldMk cId="2755465115" sldId="1616"/>
            <ac:spMk id="2" creationId="{F9249870-E658-2445-940C-AD328449C37B}"/>
          </ac:spMkLst>
        </pc:spChg>
        <pc:spChg chg="mod">
          <ac:chgData name="Jee, Kangkook" userId="52832784-bd9f-4cfd-947b-6cb8258050c1" providerId="ADAL" clId="{A3133A2C-3D17-804C-A6AA-85185D1E8A8E}" dt="2024-09-19T18:52:05.848" v="175" actId="20577"/>
          <ac:spMkLst>
            <pc:docMk/>
            <pc:sldMk cId="2755465115" sldId="1616"/>
            <ac:spMk id="3" creationId="{7EE427FC-A6A3-C84A-A073-DDDFDE4D076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15:40:37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22190 14323 24575,'0'0'0</inkml:trace>
  <inkml:trace contextRef="#ctx0" brushRef="#br0" timeOffset="1758">2311 18274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2943-7D7C-514E-8F1A-DF97A17B2B1C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618E6-A9D0-C248-B96A-1629563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3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KJEE-TODO: The most of programs written in C </a:t>
            </a:r>
            <a:r>
              <a:rPr lang="ko-KR" altLang="en-US"/>
              <a:t>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  </a:t>
            </a:r>
            <a:r>
              <a:rPr lang="en-US" altLang="ko-KR">
                <a:sym typeface="Wingdings" pitchFamily="2" charset="2"/>
              </a:rPr>
              <a:t>???</a:t>
            </a:r>
            <a:r>
              <a:rPr lang="ko-KR" altLang="en-US">
                <a:sym typeface="Wingdings" pitchFamily="2" charset="2"/>
              </a:rPr>
              <a:t> </a:t>
            </a:r>
            <a:r>
              <a:rPr lang="en-US" altLang="ko-KR">
                <a:sym typeface="Wingdings" pitchFamily="2" charset="2"/>
              </a:rPr>
              <a:t>What are the programs that doesn’t link itself to </a:t>
            </a:r>
            <a:r>
              <a:rPr lang="en-US" altLang="ko-KR" err="1">
                <a:sym typeface="Wingdings" pitchFamily="2" charset="2"/>
              </a:rPr>
              <a:t>libc</a:t>
            </a:r>
            <a:r>
              <a:rPr lang="en-US" altLang="ko-KR">
                <a:sym typeface="Wingdings" pitchFamily="2" charset="2"/>
              </a:rPr>
              <a:t>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7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KJEE-TODO: pip %</a:t>
            </a:r>
            <a:r>
              <a:rPr lang="en-US" err="1"/>
              <a:t>eip</a:t>
            </a:r>
            <a:r>
              <a:rPr lang="en-US"/>
              <a:t> is illegal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9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0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xxd</a:t>
            </a:r>
            <a:r>
              <a:rPr lang="en-US"/>
              <a:t>, </a:t>
            </a:r>
            <a:r>
              <a:rPr lang="en-US" err="1"/>
              <a:t>pwntools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618E6-A9D0-C248-B96A-1629563EF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01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github.com</a:t>
            </a:r>
            <a:r>
              <a:rPr lang="en-US"/>
              <a:t>/</a:t>
            </a:r>
            <a:r>
              <a:rPr lang="en-US" err="1"/>
              <a:t>trailofbits</a:t>
            </a:r>
            <a:r>
              <a:rPr lang="en-US"/>
              <a:t>/</a:t>
            </a:r>
            <a:r>
              <a:rPr lang="en-US" err="1"/>
              <a:t>cb-multios</a:t>
            </a:r>
            <a:r>
              <a:rPr lang="en-US"/>
              <a:t>/blob/master/challenges/REMATCH_4--</a:t>
            </a:r>
            <a:r>
              <a:rPr lang="en-US" err="1"/>
              <a:t>CGCRPC_Server</a:t>
            </a:r>
            <a:r>
              <a:rPr lang="en-US"/>
              <a:t>--MS08-067/</a:t>
            </a:r>
            <a:r>
              <a:rPr lang="en-US" err="1"/>
              <a:t>README.md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4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user1 overwrite </a:t>
            </a:r>
            <a:r>
              <a:rPr lang="en-US" err="1"/>
              <a:t>ptr</a:t>
            </a:r>
            <a:r>
              <a:rPr lang="en-US"/>
              <a:t> to point to return </a:t>
            </a:r>
            <a:r>
              <a:rPr lang="en-US" err="1"/>
              <a:t>addr</a:t>
            </a:r>
            <a:endParaRPr lang="en-US"/>
          </a:p>
          <a:p>
            <a:r>
              <a:rPr lang="en-US"/>
              <a:t>user2 </a:t>
            </a:r>
            <a:r>
              <a:rPr lang="en-US" err="1"/>
              <a:t>overwites</a:t>
            </a:r>
            <a:r>
              <a:rPr lang="en-US"/>
              <a:t> return </a:t>
            </a:r>
            <a:r>
              <a:rPr lang="en-US" err="1"/>
              <a:t>addr</a:t>
            </a:r>
            <a:r>
              <a:rPr lang="en-US"/>
              <a:t> with user2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CC80-6DFC-DCF4-6319-3FB62E1E7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59031-E6A9-44A8-B8B7-00A28F8FA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61C5-3331-F2B0-AEC7-E3783A12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5A30F-3E17-E042-B8B0-AC80A99F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3D963-ED5F-8FE8-8C0B-286F5E18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2D31-3548-7FAF-8F46-2FC88D42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96C84-2542-B66D-11D8-E22400263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D1741-BC35-C7D5-C4B1-D5B3353E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9D0C-8CD1-BE8F-D27C-9913D4CB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AC43-C5D3-9756-4E12-66803012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8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00ACF-EF7D-3E1F-2CFF-722D66A0C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A952B-B4FE-3E98-47B8-82B8785E1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BE20E-8DEA-89E1-D5CC-E178770B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CB9AF-BCE9-8656-C3EF-42D23B13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D31C-5E35-A4E7-DFB5-CBF97BDB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B3AA-F266-8D32-9459-294F8626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ADEB-F689-ABAB-72F7-0E18740D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40FDF-F208-C589-111B-BA3C002B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C065-E254-8FA6-32E4-54AC9AD9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654C2-93D4-C0A0-7AC0-33468BE7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D52D-1237-4937-5A35-AD62D640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8BBFD-ACF8-AA93-A032-3B664B91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F75B-7A55-C660-300A-11BA6CAA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5AE7E-BD8D-2E9B-3F27-93FCCB4C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7EB1-BBEE-E3D8-A0AC-50F421FB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2A31-5B16-2E80-A1D1-BEC8CF37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313C-9055-A633-4795-DAE570BF5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C507-E61D-BE07-8B6B-3A4401CAD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DF3F1-018F-2308-A60D-38C3AF18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79633-E437-FDC7-068C-81607DE2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07038-FBD3-D640-110D-33DDAD08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6C08-CBDD-1918-C71F-2A3B01BB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0B86-B5F7-77C7-6DB7-4CCE25199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82D65-DDA9-D435-2FE1-47346F325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5AAE1-97D7-2BE0-DD18-4C600E19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9D3F9-143E-C1D1-FEBC-2B6E17C30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68032-1CDB-5161-7DD6-699E3C3C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30F2C-FC55-E5C2-C093-157E4ECC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B5B1F-DAF9-710C-A094-AB46162E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75DE-B571-3842-8593-FEAEBC69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73823-DD26-6919-5CA9-FEF34D83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6BDA8-FE26-390F-6B10-4C750D1D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36A86-0F63-398A-B81E-3F4829FD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7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CE082-7A17-6892-29C6-245E39DE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F77DF-584D-59F3-FF61-CB8FC96B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E472-512B-1718-A1A0-A2E582E0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80CC-CE82-E5E8-F582-F17692CC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72F4E-004C-BE7C-42B3-3747144D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6E9B1-0922-2534-C2C4-47ADCC7DD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86555-BE54-A822-B578-E8F08097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906E6-88A5-E94F-FB44-99221C75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874B5-597F-CB7E-94FB-0A63F107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6B8D-A984-08A6-1390-95640D88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D800C-C737-5D21-8984-325D7A16B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F435D-A488-AEB8-10AD-4A2A47568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A9CB-5599-9E38-A5DA-EA5F4409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D2BD8-30D3-CFBA-542A-215E6D3C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87574-DBD6-EF14-2D8F-088EDE11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1ECF4-8393-E2EA-C7B7-9E5F53AE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C11D9-6C57-6FF4-2A4B-BAB868BAC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523D6-7B9D-302A-E190-8E1F5B0D3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33D97-0CAE-1945-B045-DD18D622D29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5DDE-BE17-1120-908A-19770644B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7F3AF-7318-1268-903F-9CB1181AD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01018-C36B-1C4C-BE1B-4A8E4B0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18A-9954-484C-AE64-B4E0E217F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6332.001: Systems Security and Binary Code Analysis</a:t>
            </a:r>
            <a:br>
              <a:rPr lang="en-US" dirty="0"/>
            </a:br>
            <a:r>
              <a:rPr lang="en-US" dirty="0"/>
              <a:t>Lecture 0</a:t>
            </a:r>
            <a:r>
              <a:rPr lang="en-US" altLang="ko-KR" dirty="0"/>
              <a:t>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8EFD8-8810-7C4B-9D51-E4795820E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Kangkook Jee</a:t>
            </a:r>
          </a:p>
          <a:p>
            <a:r>
              <a:rPr lang="en-US" dirty="0"/>
              <a:t>Sep 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AEE9E-8F97-1F44-895C-E623AAE3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6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6F21-A919-8F4F-A190-B9D74BDC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Flow Hijacks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A1D927-F5F8-8446-A32F-98A1E6EA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CBA822-B407-1D43-AFFF-105357AEA392}"/>
              </a:ext>
            </a:extLst>
          </p:cNvPr>
          <p:cNvSpPr txBox="1">
            <a:spLocks/>
          </p:cNvSpPr>
          <p:nvPr/>
        </p:nvSpPr>
        <p:spPr>
          <a:xfrm>
            <a:off x="457199" y="1371600"/>
            <a:ext cx="10780643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/>
              <a:t>… happen when an attacker gains control of</a:t>
            </a:r>
          </a:p>
          <a:p>
            <a:pPr marL="0" indent="0" algn="ctr">
              <a:buFont typeface="Arial"/>
              <a:buNone/>
            </a:pPr>
            <a:r>
              <a:rPr lang="en-US" b="1" i="1"/>
              <a:t>the instruction pointer</a:t>
            </a:r>
            <a:r>
              <a:rPr lang="en-US" i="1"/>
              <a:t>. </a:t>
            </a:r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Common hijack methods:</a:t>
            </a:r>
          </a:p>
          <a:p>
            <a:r>
              <a:rPr lang="en-US"/>
              <a:t>Buffer overflows (also leads to Ret2Libc, ROP, …)</a:t>
            </a:r>
          </a:p>
          <a:p>
            <a:r>
              <a:rPr lang="en-US"/>
              <a:t>Format string attacks (Arbitrary Read /Arbitrary Write) </a:t>
            </a:r>
          </a:p>
          <a:p>
            <a:r>
              <a:rPr lang="en-US"/>
              <a:t>Heap overflows</a:t>
            </a:r>
          </a:p>
          <a:p>
            <a:endParaRPr lang="en-US"/>
          </a:p>
          <a:p>
            <a:pPr marL="0" indent="0"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02F4-5245-EC4C-96B5-BBC5B8D4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Flow Hijack Defenses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48D21-6D0F-CA43-A622-6A16B498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3B965EE-1C31-D74D-8C8A-D2A24E520281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/>
              <a:t>Bugs are the root cause of hijacks!</a:t>
            </a:r>
            <a:endParaRPr lang="en-US"/>
          </a:p>
          <a:p>
            <a:r>
              <a:rPr lang="en-US"/>
              <a:t>Find bugs with analysis tools</a:t>
            </a:r>
          </a:p>
          <a:p>
            <a:r>
              <a:rPr lang="en-US"/>
              <a:t>Prove program correctness</a:t>
            </a:r>
          </a:p>
          <a:p>
            <a:pPr marL="0" indent="0">
              <a:buFont typeface="Arial"/>
              <a:buNone/>
            </a:pPr>
            <a:r>
              <a:rPr lang="en-US"/>
              <a:t> </a:t>
            </a:r>
          </a:p>
          <a:p>
            <a:pPr marL="0" indent="0">
              <a:buFont typeface="Arial"/>
              <a:buNone/>
            </a:pPr>
            <a:r>
              <a:rPr lang="en-US" b="1"/>
              <a:t>Mitigation Techniques:</a:t>
            </a:r>
          </a:p>
          <a:p>
            <a:r>
              <a:rPr lang="en-US"/>
              <a:t>Canaries</a:t>
            </a:r>
          </a:p>
          <a:p>
            <a:r>
              <a:rPr lang="en-US"/>
              <a:t>Data Execution Prevention/No eXecute</a:t>
            </a:r>
          </a:p>
          <a:p>
            <a:r>
              <a:rPr lang="en-US"/>
              <a:t>Address Space Layout Randomization</a:t>
            </a:r>
          </a:p>
        </p:txBody>
      </p:sp>
    </p:spTree>
    <p:extLst>
      <p:ext uri="{BB962C8B-B14F-4D97-AF65-F5344CB8AC3E}">
        <p14:creationId xmlns:p14="http://schemas.microsoft.com/office/powerpoint/2010/main" val="35510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BE31-727A-B948-9F24-7E082893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Defense Scorecard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30908-8D6F-D04C-A2F4-6716AA31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B8059B9-B559-2342-A975-31BD633A2581}"/>
              </a:ext>
            </a:extLst>
          </p:cNvPr>
          <p:cNvGraphicFramePr>
            <a:graphicFrameLocks/>
          </p:cNvGraphicFramePr>
          <p:nvPr/>
        </p:nvGraphicFramePr>
        <p:xfrm>
          <a:off x="457200" y="1737360"/>
          <a:ext cx="8229600" cy="2651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Defense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/>
                        <a:t>Smaller</a:t>
                      </a:r>
                      <a:r>
                        <a:rPr lang="en-US" sz="2400" baseline="0"/>
                        <a:t> impact is better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Can everyone easily use it?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/>
                        <a:t>Doesn’t break libraries</a:t>
                      </a:r>
                      <a:endParaRPr lang="en-US" sz="24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/>
                        <a:t>Safety Guarantee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i="0" baseline="0"/>
                        <a:t>Completely secure! or easy to bypass!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3AFD05-9E05-3F4C-BE7B-8168A0375C47}"/>
              </a:ext>
            </a:extLst>
          </p:cNvPr>
          <p:cNvSpPr txBox="1"/>
          <p:nvPr/>
        </p:nvSpPr>
        <p:spPr>
          <a:xfrm>
            <a:off x="148977" y="6297638"/>
            <a:ext cx="882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* http://</a:t>
            </a:r>
            <a:r>
              <a:rPr lang="en-US" sz="1400" err="1"/>
              <a:t>blogs.technet.com</a:t>
            </a:r>
            <a:r>
              <a:rPr lang="en-US" sz="1400"/>
              <a:t>/b/</a:t>
            </a:r>
            <a:r>
              <a:rPr lang="en-US" sz="1400" err="1"/>
              <a:t>srd</a:t>
            </a:r>
            <a:r>
              <a:rPr lang="en-US" sz="1400"/>
              <a:t>/archive/2009/03/16/</a:t>
            </a:r>
            <a:r>
              <a:rPr lang="en-US" sz="1400" err="1"/>
              <a:t>gs</a:t>
            </a:r>
            <a:r>
              <a:rPr lang="en-US" sz="1400"/>
              <a:t>-cookie-protection-effectiveness-and-</a:t>
            </a:r>
            <a:r>
              <a:rPr lang="en-US" sz="1400" err="1"/>
              <a:t>limitations.aspx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645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771D-435D-9F41-9489-3E8078B8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35" y="1135276"/>
            <a:ext cx="10515600" cy="1325563"/>
          </a:xfrm>
        </p:spPr>
        <p:txBody>
          <a:bodyPr/>
          <a:lstStyle/>
          <a:p>
            <a:pPr algn="ctr"/>
            <a:r>
              <a:rPr lang="en-US"/>
              <a:t>Canary / Stack Cookies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CDF34-F3E3-D442-8D1B-8D646AFC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Domestic_Canary_-_Serinus_canaria.jpg">
            <a:extLst>
              <a:ext uri="{FF2B5EF4-FFF2-40B4-BE49-F238E27FC236}">
                <a16:creationId xmlns:a16="http://schemas.microsoft.com/office/drawing/2014/main" id="{D3E41D62-479B-D94F-A0EC-2A20969585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62932" y="380236"/>
            <a:ext cx="2886168" cy="2385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FBEC6-DEDE-4440-BA04-CE82A30D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732" y="4145317"/>
            <a:ext cx="1416450" cy="141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40A33-B257-BD4A-B985-C5F7A4F65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329" y="4091781"/>
            <a:ext cx="2595771" cy="1619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7AC0-997C-B646-B57F-872EC4DCC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16" y="3105647"/>
            <a:ext cx="3772686" cy="3127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EA939-EFB7-284B-A9E3-75C62321E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374" y="3105647"/>
            <a:ext cx="3939384" cy="29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9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5C14-556A-B445-88B2-07BB3C49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“A”x68 . “\</a:t>
            </a:r>
            <a:r>
              <a:rPr lang="en-US" err="1"/>
              <a:t>xEF</a:t>
            </a:r>
            <a:r>
              <a:rPr lang="en-US"/>
              <a:t>\</a:t>
            </a:r>
            <a:r>
              <a:rPr lang="en-US" err="1"/>
              <a:t>xBE</a:t>
            </a:r>
            <a:r>
              <a:rPr lang="en-US"/>
              <a:t>\</a:t>
            </a:r>
            <a:r>
              <a:rPr lang="en-US" err="1"/>
              <a:t>xAD</a:t>
            </a:r>
            <a:r>
              <a:rPr lang="en-US"/>
              <a:t>\</a:t>
            </a:r>
            <a:r>
              <a:rPr lang="en-US" err="1"/>
              <a:t>xDE</a:t>
            </a:r>
            <a:r>
              <a:rPr lang="en-US"/>
              <a:t>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4ECC5-ABF9-8F47-9CAA-54B0C39C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354711-0EE8-9C48-B4EE-E716718277A7}"/>
              </a:ext>
            </a:extLst>
          </p:cNvPr>
          <p:cNvGraphicFramePr>
            <a:graphicFrameLocks noGrp="1"/>
          </p:cNvGraphicFramePr>
          <p:nvPr/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05CF01-054A-624F-AE57-50AF1EF72E92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66294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#include&lt;string.h&gt;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int main(int argc, char **argv) {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 char buf[64];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 strcpy(buf, argv[1]);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}</a:t>
            </a:r>
          </a:p>
          <a:p>
            <a:pPr marL="0" indent="0">
              <a:buFont typeface="Arial"/>
              <a:buNone/>
            </a:pPr>
            <a:endParaRPr lang="en-US" sz="160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Dump of assembler code for function main: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0x080483e4 &lt;+0&gt;:	push   %ebp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0x080483e5 &lt;+1&gt;:	mov    %esp,%ebp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0x080483e7 &lt;+3&gt;:	sub    $72,%esp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0x080483ea &lt;+6&gt;:	mov    12(%ebp),%eax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0x080483ed &lt;+9&gt;:	mov    4(%eax),%eax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0x080483f0 &lt;+12&gt;:	mov    %eax,4(%esp)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0x080483f4 &lt;+16&gt;:	lea    -64(%ebp),%eax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</a:t>
            </a:r>
            <a:r>
              <a:rPr lang="en-US" sz="1600" u="sng">
                <a:latin typeface="Consolas"/>
                <a:cs typeface="Consolas"/>
              </a:rPr>
              <a:t>0x080483f7 &lt;+19&gt;:	mov    %eax,(%esp)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0x080483fa &lt;+22&gt;:	call   0x8048300 &lt;strcpy@plt&gt;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0x08048400 &lt;+28&gt;:	ret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110E9E-92DB-1045-A3D2-E4DF96433D61}"/>
              </a:ext>
            </a:extLst>
          </p:cNvPr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231AAF-47F6-0D47-9671-87B4669FA1A9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9DE65F3-FADD-3246-9694-D1279C876BD9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99A078-23AD-6948-A62F-892552B49AC5}"/>
              </a:ext>
            </a:extLst>
          </p:cNvPr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94CE00-D9C4-7641-94D1-6033A2EBA04F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A297D8-9543-8E42-96E6-FFB4C03EE82F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c 16">
            <a:extLst>
              <a:ext uri="{FF2B5EF4-FFF2-40B4-BE49-F238E27FC236}">
                <a16:creationId xmlns:a16="http://schemas.microsoft.com/office/drawing/2014/main" id="{9507CFFC-B4ED-5B46-95CC-1CAF822B7C5A}"/>
              </a:ext>
            </a:extLst>
          </p:cNvPr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E2D8932C-8FC6-274A-963D-47FF411F2B5F}"/>
              </a:ext>
            </a:extLst>
          </p:cNvPr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4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B190-5CEE-1E46-8C89-C50F4684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“A”x68 . “\</a:t>
            </a:r>
            <a:r>
              <a:rPr lang="en-US" err="1"/>
              <a:t>xEF</a:t>
            </a:r>
            <a:r>
              <a:rPr lang="en-US"/>
              <a:t>\</a:t>
            </a:r>
            <a:r>
              <a:rPr lang="en-US" err="1"/>
              <a:t>xBE</a:t>
            </a:r>
            <a:r>
              <a:rPr lang="en-US"/>
              <a:t>\</a:t>
            </a:r>
            <a:r>
              <a:rPr lang="en-US" err="1"/>
              <a:t>xAD</a:t>
            </a:r>
            <a:r>
              <a:rPr lang="en-US"/>
              <a:t>\</a:t>
            </a:r>
            <a:r>
              <a:rPr lang="en-US" err="1"/>
              <a:t>xDE</a:t>
            </a:r>
            <a:r>
              <a:rPr lang="en-US"/>
              <a:t>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0C6D-C0EF-BD47-853C-9447F811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04A690-F2E3-2541-9409-5920B622B1C4}"/>
              </a:ext>
            </a:extLst>
          </p:cNvPr>
          <p:cNvGraphicFramePr>
            <a:graphicFrameLocks noGrp="1"/>
          </p:cNvGraphicFramePr>
          <p:nvPr/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0FB516-EC59-6A47-B576-132D1DD4C1D9}"/>
              </a:ext>
            </a:extLst>
          </p:cNvPr>
          <p:cNvGraphicFramePr>
            <a:graphicFrameLocks noGrp="1"/>
          </p:cNvGraphicFramePr>
          <p:nvPr/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AAAA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AAAA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… (64 in total)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2A4214-8AE1-9345-8349-CDA2A1429508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66294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#include&lt;string.h&gt;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int main(int argc, char **argv) {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 char buf[64];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 strcpy(buf, argv[1]);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}</a:t>
            </a:r>
          </a:p>
          <a:p>
            <a:pPr marL="0" indent="0">
              <a:buFont typeface="Arial"/>
              <a:buNone/>
            </a:pPr>
            <a:endParaRPr lang="en-US" sz="160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Dump of assembler code for function main: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0x080483e4 &lt;+0&gt;:	push   %ebp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0x080483e5 &lt;+1&gt;:	mov    %esp,%ebp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0x080483e7 &lt;+3&gt;:	sub    $72,%esp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0x080483ea &lt;+6&gt;:	mov    12(%ebp),%eax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0x080483ed &lt;+9&gt;:	mov    4(%eax),%eax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0x080483f0 &lt;+12&gt;:	mov    %eax,4(%esp)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0x080483f4 &lt;+16&gt;:	lea    -64(%ebp),%eax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0x080483f7 &lt;+19&gt;:	mov    %eax,(%esp)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</a:t>
            </a:r>
            <a:r>
              <a:rPr lang="en-US" sz="1600" u="sng">
                <a:latin typeface="Consolas"/>
                <a:cs typeface="Consolas"/>
              </a:rPr>
              <a:t>0x080483fa &lt;+22&gt;:	call   0x8048300 &lt;strcpy@plt&gt;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Font typeface="Arial"/>
              <a:buNone/>
            </a:pPr>
            <a:r>
              <a:rPr lang="en-US" sz="160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C719824-21FA-7642-A876-DA2BE39454FF}"/>
              </a:ext>
            </a:extLst>
          </p:cNvPr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A1D51A-79A5-9045-A413-3E205752F17D}"/>
              </a:ext>
            </a:extLst>
          </p:cNvPr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12A2FA-47C6-3348-8622-4891DE41E168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1C12C27-DF8C-E947-B3CF-FEBCFFABD8C8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AEC24-A039-6943-90EF-56A12121EF89}"/>
              </a:ext>
            </a:extLst>
          </p:cNvPr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E6E664-ABDF-3C42-B7B7-699E1A88ACC0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F969F15-ADB8-4346-9530-A43AC949D0DD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BC57C2-1B3A-964B-8BBA-A63ABCDEC6F0}"/>
              </a:ext>
            </a:extLst>
          </p:cNvPr>
          <p:cNvGrpSpPr/>
          <p:nvPr/>
        </p:nvGrpSpPr>
        <p:grpSpPr>
          <a:xfrm>
            <a:off x="5261831" y="2221468"/>
            <a:ext cx="1367569" cy="1097464"/>
            <a:chOff x="5261831" y="2221468"/>
            <a:chExt cx="1367569" cy="10974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A46570-1AFE-A049-919C-24F52501E0CA}"/>
                </a:ext>
              </a:extLst>
            </p:cNvPr>
            <p:cNvSpPr txBox="1"/>
            <p:nvPr/>
          </p:nvSpPr>
          <p:spPr>
            <a:xfrm>
              <a:off x="5430453" y="2221468"/>
              <a:ext cx="1198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/>
                <a:t>corrupted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5B7357-1761-7144-8045-51EC343FC2E5}"/>
                </a:ext>
              </a:extLst>
            </p:cNvPr>
            <p:cNvSpPr txBox="1"/>
            <p:nvPr/>
          </p:nvSpPr>
          <p:spPr>
            <a:xfrm>
              <a:off x="5261831" y="2580217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/>
                <a:t>overwritten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23251A-0900-DE47-AC37-31E35C182D64}"/>
                </a:ext>
              </a:extLst>
            </p:cNvPr>
            <p:cNvSpPr txBox="1"/>
            <p:nvPr/>
          </p:nvSpPr>
          <p:spPr>
            <a:xfrm>
              <a:off x="5261831" y="2949600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/>
                <a:t>overwritten</a:t>
              </a: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6E0484A8-0A70-1C47-BF8D-78547486673E}"/>
              </a:ext>
            </a:extLst>
          </p:cNvPr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271EDFC0-FCD2-A24A-B7BB-40E7ABFD8D7C}"/>
              </a:ext>
            </a:extLst>
          </p:cNvPr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onut 19">
            <a:extLst>
              <a:ext uri="{FF2B5EF4-FFF2-40B4-BE49-F238E27FC236}">
                <a16:creationId xmlns:a16="http://schemas.microsoft.com/office/drawing/2014/main" id="{30D47364-8483-E44B-A3A7-BBB331A0C71A}"/>
              </a:ext>
            </a:extLst>
          </p:cNvPr>
          <p:cNvSpPr/>
          <p:nvPr/>
        </p:nvSpPr>
        <p:spPr>
          <a:xfrm>
            <a:off x="6324600" y="2949600"/>
            <a:ext cx="1873504" cy="369332"/>
          </a:xfrm>
          <a:prstGeom prst="donut">
            <a:avLst>
              <a:gd name="adj" fmla="val 6523"/>
            </a:avLst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0B73-501C-2740-9BA9-02852273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Canary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54C08-62F5-B547-8D1A-1C81737F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98336A-F0B2-B641-88C7-20FBAFCAA3DA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5320195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/>
              <a:t>Idea:</a:t>
            </a:r>
          </a:p>
          <a:p>
            <a:r>
              <a:rPr lang="en-US"/>
              <a:t>prologue introduces a </a:t>
            </a:r>
            <a:r>
              <a:rPr lang="en-US" b="1" i="1"/>
              <a:t>canary word</a:t>
            </a:r>
            <a:r>
              <a:rPr lang="en-US"/>
              <a:t> between return addr and locals</a:t>
            </a:r>
          </a:p>
          <a:p>
            <a:r>
              <a:rPr lang="en-US"/>
              <a:t>epilogue checks canary before function returns</a:t>
            </a:r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Wrong Canary =&gt; Overflow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293FCF-EF82-4340-90CC-5C9CCD60C485}"/>
              </a:ext>
            </a:extLst>
          </p:cNvPr>
          <p:cNvGraphicFramePr>
            <a:graphicFrameLocks noGrp="1"/>
          </p:cNvGraphicFramePr>
          <p:nvPr/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callee-save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CANARY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2889CB8-2258-7D47-B7DC-B95C2C958C61}"/>
              </a:ext>
            </a:extLst>
          </p:cNvPr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5B603B-F6C3-C14C-A1A2-E8259FD98B1E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C2D1EF1-1B2F-9345-AE00-49051A5E93B6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9FFFF-4B22-EC41-A106-2B133D0F249E}"/>
              </a:ext>
            </a:extLst>
          </p:cNvPr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9DDBDB-D24C-AC46-9103-27A374C97DC2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A4574CC-989E-9145-8FD2-6798B90F9829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24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BC67-C8FD-D14E-9758-A59CA86F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18"/>
            <a:ext cx="10515600" cy="1325563"/>
          </a:xfrm>
        </p:spPr>
        <p:txBody>
          <a:bodyPr/>
          <a:lstStyle/>
          <a:p>
            <a:r>
              <a:rPr lang="en-US" err="1"/>
              <a:t>gcc</a:t>
            </a:r>
            <a:r>
              <a:rPr lang="en-US"/>
              <a:t> Stack-Smashing Protector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0DF24-F62A-7247-B580-77378743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42CB2B-331D-FC4A-B558-6B8C2EEC6270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2595040"/>
          <a:ext cx="1461558" cy="334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CANARY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br>
                        <a:rPr lang="en-US" sz="180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D046318-AD5C-0B4B-BC16-F3457C4508D2}"/>
              </a:ext>
            </a:extLst>
          </p:cNvPr>
          <p:cNvSpPr/>
          <p:nvPr/>
        </p:nvSpPr>
        <p:spPr>
          <a:xfrm>
            <a:off x="685800" y="5015394"/>
            <a:ext cx="6400800" cy="1143000"/>
          </a:xfrm>
          <a:prstGeom prst="rect">
            <a:avLst/>
          </a:prstGeom>
          <a:solidFill>
            <a:srgbClr val="0094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A8D12-052F-6146-AF88-1064543DCF07}"/>
              </a:ext>
            </a:extLst>
          </p:cNvPr>
          <p:cNvSpPr/>
          <p:nvPr/>
        </p:nvSpPr>
        <p:spPr>
          <a:xfrm>
            <a:off x="685800" y="2362200"/>
            <a:ext cx="6400800" cy="838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3E0E59-830C-9E4B-811F-5244A7CA4A5B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83820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Dump of assembler code for function main: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0x08048440 &lt;+0&gt;:	push   %ebp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0x08048441 &lt;+1&gt;:	mov    %esp,%ebp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0x08048443 &lt;+3&gt;:	sub    $76,%esp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0x08048446 &lt;+6&gt;:	mov    %gs:20,%eax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0x0804844c &lt;+12&gt;:	mov    %eax,-4(%ebp)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0x0804844f &lt;+15&gt;:	xor    %eax,%eax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0x08048451 &lt;+17&gt;:	mov    12(%ebp),%eax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0x08048454 &lt;+20&gt;:	mov    4(%eax),%eax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0x08048457 &lt;+23&gt;:	mov    %eax,4(%esp)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0x0804845b &lt;+27&gt;:	lea    -68(%ebp),%eax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0x0804845e &lt;+30&gt;:	mov    %eax,(%esp)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0x08048461 &lt;+33&gt;:	call   0x8048350 &lt;strcpy@plt&gt;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0x08048466 &lt;+38&gt;:	mov    -4(%ebp),%edx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0x08048469 &lt;+41&gt;:	xor    %gs:20,%edx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0x08048470 &lt;+48&gt;:	je     0x8048477 &lt;main+55&gt;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0x08048472 &lt;+50&gt;:	call   0x8048340 &lt;__stack_chk_fail@plt&gt;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0x08048477 &lt;+55&gt;:	leave  </a:t>
            </a:r>
          </a:p>
          <a:p>
            <a:pPr marL="0" indent="0">
              <a:buFont typeface="Arial"/>
              <a:buNone/>
            </a:pPr>
            <a:r>
              <a:rPr lang="sk-SK" sz="1600">
                <a:latin typeface="Consolas"/>
                <a:cs typeface="Consolas"/>
              </a:rPr>
              <a:t>   0x08048478 &lt;+56&gt;:	ret    </a:t>
            </a:r>
          </a:p>
          <a:p>
            <a:pPr marL="0" indent="0">
              <a:buFont typeface="Arial"/>
              <a:buNone/>
            </a:pPr>
            <a:endParaRPr lang="sk-SK" sz="1600">
              <a:latin typeface="Consolas"/>
              <a:cs typeface="Consola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191143A-800C-DD4D-9881-DCCCF8057A7B}"/>
              </a:ext>
            </a:extLst>
          </p:cNvPr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DB856-4328-5C40-BB65-D5E52F6B4D92}"/>
              </a:ext>
            </a:extLst>
          </p:cNvPr>
          <p:cNvSpPr txBox="1"/>
          <p:nvPr/>
        </p:nvSpPr>
        <p:spPr>
          <a:xfrm>
            <a:off x="5456490" y="1411069"/>
            <a:ext cx="3611310" cy="646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latin typeface="Cambria"/>
                <a:cs typeface="Cambria"/>
              </a:rPr>
              <a:t>Compiled with:</a:t>
            </a:r>
            <a:br>
              <a:rPr lang="en-US" b="1">
                <a:latin typeface="Cambria"/>
                <a:cs typeface="Cambria"/>
              </a:rPr>
            </a:br>
            <a:r>
              <a:rPr lang="en-US" err="1">
                <a:latin typeface="Consolas"/>
                <a:cs typeface="Consolas"/>
              </a:rPr>
              <a:t>gcc</a:t>
            </a:r>
            <a:r>
              <a:rPr lang="en-US">
                <a:latin typeface="Consolas"/>
                <a:cs typeface="Consolas"/>
              </a:rPr>
              <a:t> -</a:t>
            </a:r>
            <a:r>
              <a:rPr lang="en-US" err="1">
                <a:latin typeface="Consolas"/>
                <a:cs typeface="Consolas"/>
              </a:rPr>
              <a:t>fstack</a:t>
            </a:r>
            <a:r>
              <a:rPr lang="en-US">
                <a:latin typeface="Consolas"/>
                <a:cs typeface="Consolas"/>
              </a:rPr>
              <a:t>-protector -O1 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3C81F8-F880-D841-8A1D-76415A83AC36}"/>
              </a:ext>
            </a:extLst>
          </p:cNvPr>
          <p:cNvCxnSpPr/>
          <p:nvPr/>
        </p:nvCxnSpPr>
        <p:spPr>
          <a:xfrm flipH="1">
            <a:off x="8764409" y="3323402"/>
            <a:ext cx="317196" cy="1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2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06A5-5782-9D46-89A4-DAAB5347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Canary should be </a:t>
            </a:r>
            <a:r>
              <a:rPr lang="en-US" b="1"/>
              <a:t>HARD</a:t>
            </a:r>
            <a:r>
              <a:rPr lang="en-US"/>
              <a:t> to Forge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E17DE9-241D-2E41-ABC9-BBB3219E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221E7D-CDD8-3440-8DE8-65CC61656C91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Terminator Canary</a:t>
            </a:r>
          </a:p>
          <a:p>
            <a:pPr lvl="1"/>
            <a:r>
              <a:rPr lang="en-US"/>
              <a:t>4 bytes: 0,CR,LF,-1 </a:t>
            </a:r>
            <a:r>
              <a:rPr lang="en-US" sz="1800"/>
              <a:t>(low-&gt;high)</a:t>
            </a:r>
            <a:endParaRPr lang="en-US"/>
          </a:p>
          <a:p>
            <a:pPr lvl="1"/>
            <a:r>
              <a:rPr lang="en-US"/>
              <a:t>terminate </a:t>
            </a:r>
            <a:r>
              <a:rPr lang="en-US" err="1">
                <a:latin typeface="Consolas"/>
                <a:cs typeface="Consolas"/>
              </a:rPr>
              <a:t>strcpy</a:t>
            </a:r>
            <a:r>
              <a:rPr lang="en-US">
                <a:latin typeface="Consolas"/>
                <a:cs typeface="Consolas"/>
              </a:rPr>
              <a:t>()</a:t>
            </a:r>
            <a:r>
              <a:rPr lang="en-US"/>
              <a:t>, </a:t>
            </a:r>
            <a:r>
              <a:rPr lang="en-US">
                <a:latin typeface="Consolas"/>
                <a:cs typeface="Consolas"/>
              </a:rPr>
              <a:t>gets()</a:t>
            </a:r>
            <a:r>
              <a:rPr lang="en-US"/>
              <a:t>, …</a:t>
            </a:r>
          </a:p>
          <a:p>
            <a:pPr lvl="1"/>
            <a:endParaRPr lang="en-US"/>
          </a:p>
          <a:p>
            <a:r>
              <a:rPr lang="en-US"/>
              <a:t>Random Canary</a:t>
            </a:r>
          </a:p>
          <a:p>
            <a:pPr lvl="1"/>
            <a:r>
              <a:rPr lang="en-US"/>
              <a:t>4 random bytes chosen at load time</a:t>
            </a:r>
          </a:p>
          <a:p>
            <a:pPr lvl="1"/>
            <a:r>
              <a:rPr lang="en-US"/>
              <a:t>stored in a guarded page</a:t>
            </a:r>
          </a:p>
          <a:p>
            <a:pPr lvl="1"/>
            <a:r>
              <a:rPr lang="en-US"/>
              <a:t>need good randomness</a:t>
            </a:r>
          </a:p>
        </p:txBody>
      </p:sp>
    </p:spTree>
    <p:extLst>
      <p:ext uri="{BB962C8B-B14F-4D97-AF65-F5344CB8AC3E}">
        <p14:creationId xmlns:p14="http://schemas.microsoft.com/office/powerpoint/2010/main" val="306603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4626-7DB1-0349-A88C-DA9DFE02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Canary Scorecard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C947B-903C-304A-BCE1-5E56E797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6515277-9FD2-5E45-8028-1614587D944D}"/>
              </a:ext>
            </a:extLst>
          </p:cNvPr>
          <p:cNvGraphicFramePr>
            <a:graphicFrameLocks/>
          </p:cNvGraphicFramePr>
          <p:nvPr/>
        </p:nvGraphicFramePr>
        <p:xfrm>
          <a:off x="457200" y="1737360"/>
          <a:ext cx="8229600" cy="3383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Canary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/>
                        <a:t>several</a:t>
                      </a:r>
                      <a:r>
                        <a:rPr lang="en-US" sz="2400" baseline="0"/>
                        <a:t> instructions per function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time: a few percent on average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size: can optimize away in safe functions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recompile suffices; no code change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/>
                        <a:t>perfect</a:t>
                      </a:r>
                      <a:r>
                        <a:rPr lang="en-US" sz="2400" baseline="0"/>
                        <a:t>—invisible to outside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/>
                        <a:t>Safety Guarantee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i="1" baseline="0"/>
                        <a:t>not really…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17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E32D-81B1-8712-2628-368845F8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4E29-A36D-8BB9-3917-22AD98C4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attack + defense</a:t>
            </a:r>
          </a:p>
          <a:p>
            <a:pPr lvl="1"/>
            <a:r>
              <a:rPr lang="en-US" dirty="0"/>
              <a:t>What are </a:t>
            </a:r>
            <a:r>
              <a:rPr lang="en-US" i="1" dirty="0"/>
              <a:t>stack cookies</a:t>
            </a:r>
            <a:r>
              <a:rPr lang="en-US" dirty="0"/>
              <a:t>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saved registers get restored after returning from a function call?</a:t>
            </a:r>
          </a:p>
          <a:p>
            <a:pPr lvl="1"/>
            <a:r>
              <a:rPr lang="en-US" dirty="0"/>
              <a:t>What is the NX bit, why does it exist, and how can I check if it's enabled?</a:t>
            </a:r>
          </a:p>
          <a:p>
            <a:pPr lvl="1"/>
            <a:endParaRPr lang="en-US" dirty="0"/>
          </a:p>
          <a:p>
            <a:r>
              <a:rPr lang="en-US" dirty="0"/>
              <a:t>More on </a:t>
            </a:r>
            <a:r>
              <a:rPr lang="en-US" dirty="0" err="1"/>
              <a:t>shellcoding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72BBE-260D-69C9-593E-05053A09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4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AC0E-DA91-E745-BC13-BB7C1296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Bypass: Data Pointer Subterfuge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CFF1B-38A8-0D46-9231-6E4044BD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BC9CEC-CEA1-3A40-81DA-FD026D1B39B9}"/>
              </a:ext>
            </a:extLst>
          </p:cNvPr>
          <p:cNvSpPr txBox="1">
            <a:spLocks/>
          </p:cNvSpPr>
          <p:nvPr/>
        </p:nvSpPr>
        <p:spPr>
          <a:xfrm>
            <a:off x="457199" y="1371600"/>
            <a:ext cx="7458891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Overwrite a data pointer </a:t>
            </a:r>
            <a:r>
              <a:rPr lang="en-US" i="1"/>
              <a:t>first</a:t>
            </a:r>
            <a:r>
              <a:rPr lang="en-US"/>
              <a:t>…</a:t>
            </a:r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r>
              <a:rPr lang="en-US" sz="2800">
                <a:latin typeface="Consolas"/>
                <a:cs typeface="Consolas"/>
              </a:rPr>
              <a:t>  int *</a:t>
            </a:r>
            <a:r>
              <a:rPr lang="en-US" sz="2800" err="1">
                <a:latin typeface="Consolas"/>
                <a:cs typeface="Consolas"/>
              </a:rPr>
              <a:t>ptr</a:t>
            </a:r>
            <a:r>
              <a:rPr lang="en-US" sz="2800">
                <a:latin typeface="Consolas"/>
                <a:cs typeface="Consolas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800">
                <a:latin typeface="Consolas"/>
                <a:cs typeface="Consolas"/>
              </a:rPr>
              <a:t>  char </a:t>
            </a:r>
            <a:r>
              <a:rPr lang="en-US" sz="2800" err="1">
                <a:latin typeface="Consolas"/>
                <a:cs typeface="Consolas"/>
              </a:rPr>
              <a:t>buf</a:t>
            </a:r>
            <a:r>
              <a:rPr lang="en-US" sz="2800">
                <a:latin typeface="Consolas"/>
                <a:cs typeface="Consolas"/>
              </a:rPr>
              <a:t>[64];</a:t>
            </a:r>
          </a:p>
          <a:p>
            <a:pPr marL="0" indent="0">
              <a:buFont typeface="Arial"/>
              <a:buNone/>
            </a:pPr>
            <a:r>
              <a:rPr lang="en-US" sz="2800">
                <a:latin typeface="Consolas"/>
                <a:cs typeface="Consolas"/>
              </a:rPr>
              <a:t>  </a:t>
            </a:r>
            <a:r>
              <a:rPr lang="en-US" sz="2800" err="1">
                <a:latin typeface="Consolas"/>
                <a:cs typeface="Consolas"/>
              </a:rPr>
              <a:t>memcpy</a:t>
            </a:r>
            <a:r>
              <a:rPr lang="en-US" sz="2800">
                <a:latin typeface="Consolas"/>
                <a:cs typeface="Consolas"/>
              </a:rPr>
              <a:t>(</a:t>
            </a:r>
            <a:r>
              <a:rPr lang="en-US" sz="2800" err="1">
                <a:latin typeface="Consolas"/>
                <a:cs typeface="Consolas"/>
              </a:rPr>
              <a:t>buf</a:t>
            </a:r>
            <a:r>
              <a:rPr lang="en-US" sz="2800">
                <a:latin typeface="Consolas"/>
                <a:cs typeface="Consolas"/>
              </a:rPr>
              <a:t>, user1);</a:t>
            </a:r>
          </a:p>
          <a:p>
            <a:pPr marL="0" indent="0">
              <a:buFont typeface="Arial"/>
              <a:buNone/>
            </a:pPr>
            <a:r>
              <a:rPr lang="en-US" sz="2800">
                <a:latin typeface="Consolas"/>
                <a:cs typeface="Consolas"/>
              </a:rPr>
              <a:t>  *</a:t>
            </a:r>
            <a:r>
              <a:rPr lang="en-US" sz="2800" err="1">
                <a:latin typeface="Consolas"/>
                <a:cs typeface="Consolas"/>
              </a:rPr>
              <a:t>ptr</a:t>
            </a:r>
            <a:r>
              <a:rPr lang="en-US" sz="2800">
                <a:latin typeface="Consolas"/>
                <a:cs typeface="Consolas"/>
              </a:rPr>
              <a:t> = user2;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BD3B46-A1C4-534E-ACF5-55DB8B21BC73}"/>
              </a:ext>
            </a:extLst>
          </p:cNvPr>
          <p:cNvGraphicFramePr>
            <a:graphicFrameLocks noGrp="1"/>
          </p:cNvGraphicFramePr>
          <p:nvPr/>
        </p:nvGraphicFramePr>
        <p:xfrm>
          <a:off x="8439287" y="2286000"/>
          <a:ext cx="1461558" cy="3715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CANARY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err="1">
                          <a:solidFill>
                            <a:schemeClr val="bg1"/>
                          </a:solidFill>
                        </a:rPr>
                        <a:t>ptr</a:t>
                      </a:r>
                      <a:endParaRPr lang="en-US" sz="18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buf</a:t>
                      </a:r>
                      <a:br>
                        <a:rPr lang="en-US" sz="180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Arc 5">
            <a:extLst>
              <a:ext uri="{FF2B5EF4-FFF2-40B4-BE49-F238E27FC236}">
                <a16:creationId xmlns:a16="http://schemas.microsoft.com/office/drawing/2014/main" id="{B36F2840-1F50-4A42-9131-99B622801E27}"/>
              </a:ext>
            </a:extLst>
          </p:cNvPr>
          <p:cNvSpPr/>
          <p:nvPr/>
        </p:nvSpPr>
        <p:spPr>
          <a:xfrm>
            <a:off x="8072092" y="2653194"/>
            <a:ext cx="685800" cy="882548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6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A949-5E38-604D-9712-DEE47AD4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44" y="46037"/>
            <a:ext cx="10515600" cy="1325563"/>
          </a:xfrm>
        </p:spPr>
        <p:txBody>
          <a:bodyPr/>
          <a:lstStyle/>
          <a:p>
            <a:r>
              <a:rPr lang="en-US"/>
              <a:t>Canary Weakness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9EBB8-2EF0-D846-B33B-A72A8F32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45D0B8-ACAA-9A4B-A8BE-9409A3FB2706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Check does </a:t>
            </a:r>
            <a:r>
              <a:rPr lang="en-US" b="1" i="1"/>
              <a:t>not</a:t>
            </a:r>
            <a:r>
              <a:rPr lang="en-US"/>
              <a:t> happen until epilogue…</a:t>
            </a:r>
          </a:p>
          <a:p>
            <a:r>
              <a:rPr lang="en-US"/>
              <a:t>Function pointer tricks</a:t>
            </a:r>
          </a:p>
          <a:p>
            <a:pPr lvl="1"/>
            <a:r>
              <a:rPr lang="en-US" err="1"/>
              <a:t>func</a:t>
            </a:r>
            <a:r>
              <a:rPr lang="en-US"/>
              <a:t> </a:t>
            </a:r>
            <a:r>
              <a:rPr lang="en-US" err="1"/>
              <a:t>ptr</a:t>
            </a:r>
            <a:r>
              <a:rPr lang="en-US"/>
              <a:t> subterfuge</a:t>
            </a:r>
          </a:p>
          <a:p>
            <a:pPr lvl="1"/>
            <a:r>
              <a:rPr lang="en-US"/>
              <a:t>C++ </a:t>
            </a:r>
            <a:r>
              <a:rPr lang="en-US" err="1"/>
              <a:t>vtable</a:t>
            </a:r>
            <a:r>
              <a:rPr lang="en-US"/>
              <a:t> hijack</a:t>
            </a:r>
          </a:p>
          <a:p>
            <a:endParaRPr lang="en-US"/>
          </a:p>
          <a:p>
            <a:r>
              <a:rPr lang="en-US"/>
              <a:t>Long jumps</a:t>
            </a:r>
          </a:p>
          <a:p>
            <a:pPr lvl="1"/>
            <a:r>
              <a:rPr lang="en-US"/>
              <a:t>exception handler hijack</a:t>
            </a:r>
          </a:p>
          <a:p>
            <a:r>
              <a:rPr lang="en-US"/>
              <a:t>…</a:t>
            </a:r>
          </a:p>
          <a:p>
            <a:pPr marL="0" indent="0">
              <a:buFont typeface="Arial"/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B7CDDB-1C0D-B4E5-76DB-5C0B8246AEEF}"/>
                  </a:ext>
                </a:extLst>
              </p14:cNvPr>
              <p14:cNvContentPartPr/>
              <p14:nvPr/>
            </p14:nvContentPartPr>
            <p14:xfrm>
              <a:off x="831960" y="5156280"/>
              <a:ext cx="7156800" cy="142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B7CDDB-1C0D-B4E5-76DB-5C0B8246AE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600" y="5146920"/>
                <a:ext cx="7175520" cy="14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52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771D-435D-9F41-9489-3E8078B8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/>
              <a:t>Data Execution Prevention (DEP) / </a:t>
            </a:r>
            <a:br>
              <a:rPr lang="en-US"/>
            </a:br>
            <a:r>
              <a:rPr lang="en-US"/>
              <a:t>No </a:t>
            </a:r>
            <a:r>
              <a:rPr lang="en-US" err="1"/>
              <a:t>eXecute</a:t>
            </a:r>
            <a:r>
              <a:rPr lang="en-US"/>
              <a:t> (NX)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CDF34-F3E3-D442-8D1B-8D646AFC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472B-F17B-1F42-88A0-EE70E8A7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defeat exploits?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82B5A-0821-B44F-BAEB-20906E55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4067EC-F6FA-FC4D-9CC0-20A75EA33989}"/>
              </a:ext>
            </a:extLst>
          </p:cNvPr>
          <p:cNvGraphicFramePr>
            <a:graphicFrameLocks noGrp="1"/>
          </p:cNvGraphicFramePr>
          <p:nvPr/>
        </p:nvGraphicFramePr>
        <p:xfrm>
          <a:off x="1028700" y="2515059"/>
          <a:ext cx="7086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rc 4">
            <a:extLst>
              <a:ext uri="{FF2B5EF4-FFF2-40B4-BE49-F238E27FC236}">
                <a16:creationId xmlns:a16="http://schemas.microsoft.com/office/drawing/2014/main" id="{425A7273-ADB6-314E-802C-28C114A3776A}"/>
              </a:ext>
            </a:extLst>
          </p:cNvPr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D540F0-9696-B345-B1FF-0EC1D389D499}"/>
              </a:ext>
            </a:extLst>
          </p:cNvPr>
          <p:cNvGrpSpPr/>
          <p:nvPr/>
        </p:nvGrpSpPr>
        <p:grpSpPr>
          <a:xfrm>
            <a:off x="6858000" y="3886659"/>
            <a:ext cx="1336798" cy="837741"/>
            <a:chOff x="7440229" y="3111503"/>
            <a:chExt cx="1600201" cy="837741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483116F6-7DB8-4241-86D4-AD71FE71CF08}"/>
                </a:ext>
              </a:extLst>
            </p:cNvPr>
            <p:cNvSpPr/>
            <p:nvPr/>
          </p:nvSpPr>
          <p:spPr>
            <a:xfrm rot="16200000">
              <a:off x="8044970" y="2506762"/>
              <a:ext cx="390719" cy="160020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85CF7F-75CC-BE4E-9D6F-83559008BCAA}"/>
                </a:ext>
              </a:extLst>
            </p:cNvPr>
            <p:cNvSpPr txBox="1"/>
            <p:nvPr/>
          </p:nvSpPr>
          <p:spPr>
            <a:xfrm>
              <a:off x="7606757" y="3426024"/>
              <a:ext cx="1267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/>
                <a:t>Canary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CD9821-24E2-2C4C-88C8-0167DB64EA0B}"/>
              </a:ext>
            </a:extLst>
          </p:cNvPr>
          <p:cNvGrpSpPr/>
          <p:nvPr/>
        </p:nvGrpSpPr>
        <p:grpSpPr>
          <a:xfrm>
            <a:off x="926247" y="3886659"/>
            <a:ext cx="2262308" cy="837741"/>
            <a:chOff x="7440231" y="3111503"/>
            <a:chExt cx="1600201" cy="837741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A6A8A99F-8F17-A548-9ADB-52FECA1AEA37}"/>
                </a:ext>
              </a:extLst>
            </p:cNvPr>
            <p:cNvSpPr/>
            <p:nvPr/>
          </p:nvSpPr>
          <p:spPr>
            <a:xfrm rot="16200000">
              <a:off x="8044972" y="2506762"/>
              <a:ext cx="390719" cy="160020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805097-F6AA-B14E-BDB7-B6F439EB4B42}"/>
                </a:ext>
              </a:extLst>
            </p:cNvPr>
            <p:cNvSpPr txBox="1"/>
            <p:nvPr/>
          </p:nvSpPr>
          <p:spPr>
            <a:xfrm>
              <a:off x="7945840" y="3426024"/>
              <a:ext cx="588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/>
                <a:t>DEP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851E63-4270-1A45-BBC4-3274C60D08AB}"/>
              </a:ext>
            </a:extLst>
          </p:cNvPr>
          <p:cNvSpPr txBox="1">
            <a:spLocks/>
          </p:cNvSpPr>
          <p:nvPr/>
        </p:nvSpPr>
        <p:spPr>
          <a:xfrm>
            <a:off x="457200" y="3276600"/>
            <a:ext cx="8229600" cy="2849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i="1">
                <a:solidFill>
                  <a:srgbClr val="000000"/>
                </a:solidFill>
              </a:rPr>
              <a:t>computation</a:t>
            </a:r>
            <a:r>
              <a:rPr lang="en-US" sz="2800">
                <a:solidFill>
                  <a:srgbClr val="000000"/>
                </a:solidFill>
              </a:rPr>
              <a:t>                     +                          </a:t>
            </a:r>
            <a:r>
              <a:rPr lang="en-US" sz="2800" b="1" i="1">
                <a:solidFill>
                  <a:srgbClr val="000000"/>
                </a:solidFill>
              </a:rPr>
              <a:t>control</a:t>
            </a:r>
          </a:p>
          <a:p>
            <a:pPr marL="0" indent="0">
              <a:buFont typeface="Arial"/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9EAA-9F40-FF4B-ABA2-90841E8D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Execution Prevention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60A80-FD06-704F-8BEC-8E3B78FF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6C6B9E-80B0-7244-92BD-E4BEC51C780E}"/>
              </a:ext>
            </a:extLst>
          </p:cNvPr>
          <p:cNvGraphicFramePr>
            <a:graphicFrameLocks noGrp="1"/>
          </p:cNvGraphicFramePr>
          <p:nvPr/>
        </p:nvGraphicFramePr>
        <p:xfrm>
          <a:off x="1028700" y="2515059"/>
          <a:ext cx="7086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rc 4">
            <a:extLst>
              <a:ext uri="{FF2B5EF4-FFF2-40B4-BE49-F238E27FC236}">
                <a16:creationId xmlns:a16="http://schemas.microsoft.com/office/drawing/2014/main" id="{A47909FC-F185-F942-A65D-86534975B988}"/>
              </a:ext>
            </a:extLst>
          </p:cNvPr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81FA7-E9FE-3046-A398-0230803C70F0}"/>
              </a:ext>
            </a:extLst>
          </p:cNvPr>
          <p:cNvSpPr txBox="1"/>
          <p:nvPr/>
        </p:nvSpPr>
        <p:spPr>
          <a:xfrm>
            <a:off x="1643454" y="5577518"/>
            <a:ext cx="5857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defTabSz="457200"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cs typeface="Calibri"/>
              </a:rPr>
              <a:t>(still a Denial-of-Service attack!)</a:t>
            </a: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085B9D95-176C-8642-9FA7-A68B00416CC1}"/>
              </a:ext>
            </a:extLst>
          </p:cNvPr>
          <p:cNvSpPr/>
          <p:nvPr/>
        </p:nvSpPr>
        <p:spPr>
          <a:xfrm>
            <a:off x="1066800" y="2743200"/>
            <a:ext cx="2590800" cy="2057400"/>
          </a:xfrm>
          <a:prstGeom prst="irregularSeal1">
            <a:avLst/>
          </a:prstGeom>
          <a:solidFill>
            <a:srgbClr val="99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CRASH</a:t>
            </a:r>
          </a:p>
        </p:txBody>
      </p:sp>
    </p:spTree>
    <p:extLst>
      <p:ext uri="{BB962C8B-B14F-4D97-AF65-F5344CB8AC3E}">
        <p14:creationId xmlns:p14="http://schemas.microsoft.com/office/powerpoint/2010/main" val="21724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B68F-DE57-1D40-B0A8-FFB75A42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 ^ 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EDB14-AE59-4249-B3EE-19BB6A75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BCB1C93-A63C-7943-8943-1076BCEDB867}"/>
              </a:ext>
            </a:extLst>
          </p:cNvPr>
          <p:cNvSpPr txBox="1">
            <a:spLocks/>
          </p:cNvSpPr>
          <p:nvPr/>
        </p:nvSpPr>
        <p:spPr>
          <a:xfrm>
            <a:off x="3810000" y="3398837"/>
            <a:ext cx="5105400" cy="25447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/>
              <a:t>Each memory page is</a:t>
            </a:r>
            <a:br>
              <a:rPr lang="en-US"/>
            </a:br>
            <a:r>
              <a:rPr lang="en-US" b="1" i="1"/>
              <a:t>exclusively</a:t>
            </a:r>
            <a:r>
              <a:rPr lang="en-US"/>
              <a:t> either</a:t>
            </a:r>
            <a:br>
              <a:rPr lang="en-US"/>
            </a:br>
            <a:r>
              <a:rPr lang="en-US"/>
              <a:t>writable </a:t>
            </a:r>
            <a:r>
              <a:rPr lang="en-US" b="1" i="1"/>
              <a:t>or</a:t>
            </a:r>
            <a:r>
              <a:rPr lang="en-US"/>
              <a:t> executable.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D52029-773C-A449-A840-BF95D3FE3B24}"/>
              </a:ext>
            </a:extLst>
          </p:cNvPr>
          <p:cNvGraphicFramePr>
            <a:graphicFrameLocks noGrp="1"/>
          </p:cNvGraphicFramePr>
          <p:nvPr/>
        </p:nvGraphicFramePr>
        <p:xfrm>
          <a:off x="1028700" y="2515059"/>
          <a:ext cx="7086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rc 5">
            <a:extLst>
              <a:ext uri="{FF2B5EF4-FFF2-40B4-BE49-F238E27FC236}">
                <a16:creationId xmlns:a16="http://schemas.microsoft.com/office/drawing/2014/main" id="{CED78942-1489-0B47-920F-3471137AD4F5}"/>
              </a:ext>
            </a:extLst>
          </p:cNvPr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6035A-7CCE-0744-A9B3-A40626A4B7E0}"/>
              </a:ext>
            </a:extLst>
          </p:cNvPr>
          <p:cNvSpPr txBox="1"/>
          <p:nvPr/>
        </p:nvSpPr>
        <p:spPr>
          <a:xfrm>
            <a:off x="1643454" y="5577518"/>
            <a:ext cx="5857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defTabSz="457200"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cs typeface="Calibri"/>
              </a:rPr>
              <a:t>(still a Denial-of-Service attack!)</a:t>
            </a:r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2F0DBF2-AA80-E94D-8A5D-FAE59DCE8337}"/>
              </a:ext>
            </a:extLst>
          </p:cNvPr>
          <p:cNvSpPr/>
          <p:nvPr/>
        </p:nvSpPr>
        <p:spPr>
          <a:xfrm>
            <a:off x="1066800" y="2743200"/>
            <a:ext cx="2590800" cy="2057400"/>
          </a:xfrm>
          <a:prstGeom prst="irregularSeal1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CRASH</a:t>
            </a:r>
          </a:p>
        </p:txBody>
      </p:sp>
    </p:spTree>
    <p:extLst>
      <p:ext uri="{BB962C8B-B14F-4D97-AF65-F5344CB8AC3E}">
        <p14:creationId xmlns:p14="http://schemas.microsoft.com/office/powerpoint/2010/main" val="2917179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5E099-BCCA-0C41-A23E-20190A02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r>
              <a:rPr lang="en-US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A365CC-E43C-5540-A20E-D49A67BB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 Scorecard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BCE7969-DCBD-384F-82EC-0ED941976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07173"/>
              </p:ext>
            </p:extLst>
          </p:nvPr>
        </p:nvGraphicFramePr>
        <p:xfrm>
          <a:off x="608591" y="1509395"/>
          <a:ext cx="8229600" cy="5212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</a:t>
                      </a:r>
                      <a:r>
                        <a:rPr lang="en-US" sz="2400" baseline="0" dirty="0"/>
                        <a:t> Execution Prevention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with hardware support: no impact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/>
                        <a:t>otherwise:</a:t>
                      </a:r>
                      <a:r>
                        <a:rPr lang="en-US" sz="2400" baseline="0"/>
                        <a:t> </a:t>
                      </a:r>
                      <a:r>
                        <a:rPr lang="en-US" sz="2400"/>
                        <a:t>reported to be &lt;1% in </a:t>
                      </a:r>
                      <a:r>
                        <a:rPr lang="en-US" sz="2400" err="1"/>
                        <a:t>PaX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kernel support </a:t>
                      </a:r>
                      <a:r>
                        <a:rPr lang="en-US" sz="2000" baseline="0"/>
                        <a:t>(common on all platforms)</a:t>
                      </a:r>
                      <a:endParaRPr lang="en-US" sz="2400" baseline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modules opt-in </a:t>
                      </a:r>
                      <a:r>
                        <a:rPr lang="en-US" sz="2000" baseline="0"/>
                        <a:t>(less frequent in Windows)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/>
                        <a:t>can break legitimate programs</a:t>
                      </a:r>
                    </a:p>
                    <a:p>
                      <a:pPr marL="800100" lvl="1" indent="-342900">
                        <a:buFont typeface="Lucida Grande"/>
                        <a:buChar char="-"/>
                      </a:pPr>
                      <a:r>
                        <a:rPr lang="en-US" sz="2400" baseline="0"/>
                        <a:t>Just-In-Time compilers (self-modifying binaries)</a:t>
                      </a:r>
                    </a:p>
                    <a:p>
                      <a:pPr marL="800100" lvl="1" indent="-342900">
                        <a:buFont typeface="Lucida Grande"/>
                        <a:buChar char="-"/>
                      </a:pPr>
                      <a:r>
                        <a:rPr lang="en-US" sz="2400" baseline="0" err="1"/>
                        <a:t>unpackers</a:t>
                      </a:r>
                      <a:endParaRPr lang="en-US" sz="24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/>
                        <a:t>Safety Guarantee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i="0" baseline="0" dirty="0"/>
                        <a:t>code injected to NX pages never execute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i="1" baseline="0" dirty="0"/>
                        <a:t>but code injection may not be necessary…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18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771D-435D-9F41-9489-3E8078B8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/>
              <a:t>Code Re-Use Attack: </a:t>
            </a:r>
            <a:br>
              <a:rPr lang="en-US"/>
            </a:br>
            <a:r>
              <a:rPr lang="en-US"/>
              <a:t>Return-to-</a:t>
            </a:r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CDF34-F3E3-D442-8D1B-8D646AFC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33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0346D-DB3B-7A44-A883-6C9D7CD9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590119-9588-844D-95ED-BCDC4CE4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Return-to-</a:t>
            </a:r>
            <a:r>
              <a:rPr lang="en-US" err="1"/>
              <a:t>libc</a:t>
            </a:r>
            <a:r>
              <a:rPr lang="en-US"/>
              <a:t> Attack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46BE38-8DFC-B148-BCAA-F1CC6AB98BCE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5562600" cy="4754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Overwrite return address by address of a libc function</a:t>
            </a:r>
          </a:p>
          <a:p>
            <a:r>
              <a:rPr lang="en-US"/>
              <a:t>setup fake return address and argument(s)</a:t>
            </a:r>
          </a:p>
          <a:p>
            <a:r>
              <a:rPr lang="en-US">
                <a:latin typeface="Consolas"/>
                <a:cs typeface="Consolas"/>
              </a:rPr>
              <a:t>ret</a:t>
            </a:r>
            <a:r>
              <a:rPr lang="en-US"/>
              <a:t> will “call” libc function</a:t>
            </a:r>
            <a:br>
              <a:rPr lang="en-US"/>
            </a:br>
            <a:endParaRPr lang="en-US"/>
          </a:p>
          <a:p>
            <a:pPr marL="0" indent="0">
              <a:buFont typeface="Arial"/>
              <a:buNone/>
            </a:pPr>
            <a:r>
              <a:rPr lang="en-US" b="1"/>
              <a:t>No injected code!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499D1A-E2AF-2149-A7FA-0DB3E989184E}"/>
              </a:ext>
            </a:extLst>
          </p:cNvPr>
          <p:cNvGraphicFramePr>
            <a:graphicFrameLocks noGrp="1"/>
          </p:cNvGraphicFramePr>
          <p:nvPr/>
        </p:nvGraphicFramePr>
        <p:xfrm>
          <a:off x="6525590" y="2107360"/>
          <a:ext cx="1461558" cy="3715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fake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arg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1</a:t>
                      </a:r>
                      <a:endParaRPr lang="en-US" sz="18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fake ret </a:t>
                      </a:r>
                      <a:r>
                        <a:rPr lang="en-US" sz="1800" err="1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addr</a:t>
                      </a:r>
                      <a:endParaRPr lang="en-US" sz="18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&amp;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system()</a:t>
                      </a:r>
                      <a:endParaRPr lang="en-US" sz="180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strike="sngStrike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strike="sngStrik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err="1">
                          <a:solidFill>
                            <a:schemeClr val="bg1"/>
                          </a:solidFill>
                        </a:rPr>
                        <a:t>buf</a:t>
                      </a:r>
                      <a:br>
                        <a:rPr lang="en-US" sz="1800" strike="sngStrike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strike="sngStrike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strike="sngStrike" baseline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strike="sngStrike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BA14B3-E36C-874A-89A1-A9F819F469AE}"/>
              </a:ext>
            </a:extLst>
          </p:cNvPr>
          <p:cNvSpPr txBox="1"/>
          <p:nvPr/>
        </p:nvSpPr>
        <p:spPr>
          <a:xfrm>
            <a:off x="7298164" y="127629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“/bin/</a:t>
            </a:r>
            <a:r>
              <a:rPr lang="en-US" sz="2000" err="1"/>
              <a:t>sh</a:t>
            </a:r>
            <a:r>
              <a:rPr lang="en-US" sz="2000"/>
              <a:t>”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35231EC9-CFD3-E342-A6C1-6EF9164560F1}"/>
              </a:ext>
            </a:extLst>
          </p:cNvPr>
          <p:cNvCxnSpPr/>
          <p:nvPr/>
        </p:nvCxnSpPr>
        <p:spPr>
          <a:xfrm rot="5400000" flipH="1" flipV="1">
            <a:off x="7877446" y="1665201"/>
            <a:ext cx="718066" cy="471052"/>
          </a:xfrm>
          <a:prstGeom prst="curvedConnector4">
            <a:avLst>
              <a:gd name="adj1" fmla="val 611"/>
              <a:gd name="adj2" fmla="val 14853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6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Non-executable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Now most of programs built with non-executable stack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Then, how to run a shell?</a:t>
            </a:r>
          </a:p>
          <a:p>
            <a:pPr lvl="1"/>
            <a:r>
              <a:rPr lang="en-US"/>
              <a:t>call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system(“/bin/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”) </a:t>
            </a:r>
            <a:r>
              <a:rPr lang="en-US"/>
              <a:t>likewise how we called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execute_me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/>
              <a:t>What if the program does not have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system() </a:t>
            </a:r>
            <a:r>
              <a:rPr lang="en-US"/>
              <a:t>in the code?</a:t>
            </a:r>
          </a:p>
          <a:p>
            <a:endParaRPr lang="en-US"/>
          </a:p>
          <a:p>
            <a:r>
              <a:rPr lang="en-US"/>
              <a:t>Library!</a:t>
            </a:r>
          </a:p>
          <a:p>
            <a:pPr lvl="1"/>
            <a:r>
              <a:rPr lang="en-US" b="1"/>
              <a:t>Return-to-</a:t>
            </a:r>
            <a:r>
              <a:rPr lang="en-US" b="1" err="1"/>
              <a:t>Libc</a:t>
            </a:r>
            <a:endParaRPr lang="en-US" b="1"/>
          </a:p>
          <a:p>
            <a:pPr lvl="1"/>
            <a:r>
              <a:rPr lang="en-US"/>
              <a:t>Code-reuse attack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9870-E658-2445-940C-AD328449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27FC-A6A3-C84A-A073-DDDFDE4D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25001" cy="4351338"/>
          </a:xfrm>
        </p:spPr>
        <p:txBody>
          <a:bodyPr>
            <a:normAutofit/>
          </a:bodyPr>
          <a:lstStyle/>
          <a:p>
            <a:r>
              <a:rPr lang="en-US" dirty="0"/>
              <a:t>Due: Sep 25, midnight</a:t>
            </a:r>
          </a:p>
          <a:p>
            <a:r>
              <a:rPr lang="en-US" dirty="0"/>
              <a:t>Write-ups</a:t>
            </a:r>
          </a:p>
          <a:p>
            <a:pPr lvl="1"/>
            <a:r>
              <a:rPr lang="en-US" dirty="0"/>
              <a:t>Due: Sep 26, midnight</a:t>
            </a:r>
          </a:p>
          <a:p>
            <a:pPr lvl="1"/>
            <a:r>
              <a:rPr lang="en-US" dirty="0"/>
              <a:t>Assembly code (</a:t>
            </a:r>
            <a:r>
              <a:rPr lang="en-US" dirty="0" err="1"/>
              <a:t>shellcode.S</a:t>
            </a:r>
            <a:r>
              <a:rPr lang="en-US" dirty="0"/>
              <a:t>) for shellcode challenges</a:t>
            </a:r>
          </a:p>
          <a:p>
            <a:pPr lvl="1"/>
            <a:r>
              <a:rPr lang="en-US" dirty="0"/>
              <a:t>Python code (</a:t>
            </a:r>
            <a:r>
              <a:rPr lang="en-US" dirty="0" err="1"/>
              <a:t>pwntools</a:t>
            </a:r>
            <a:r>
              <a:rPr lang="en-US" dirty="0"/>
              <a:t>) to run the solution</a:t>
            </a:r>
          </a:p>
          <a:p>
            <a:endParaRPr lang="en-US" dirty="0"/>
          </a:p>
          <a:p>
            <a:r>
              <a:rPr lang="en-US" i="1" dirty="0"/>
              <a:t>Submission</a:t>
            </a:r>
            <a:r>
              <a:rPr lang="en-US" dirty="0"/>
              <a:t> menu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zip</a:t>
            </a:r>
            <a:r>
              <a:rPr lang="en-US" dirty="0"/>
              <a:t> or </a:t>
            </a:r>
            <a:r>
              <a:rPr lang="en-US" dirty="0" err="1">
                <a:latin typeface="Consolas" panose="020B0609020204030204" pitchFamily="49" charset="0"/>
              </a:rPr>
              <a:t>tar.gz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EB441-2E2B-3141-9F03-4ED353E48144}"/>
              </a:ext>
            </a:extLst>
          </p:cNvPr>
          <p:cNvSpPr/>
          <p:nvPr/>
        </p:nvSpPr>
        <p:spPr>
          <a:xfrm>
            <a:off x="6328800" y="3507564"/>
            <a:ext cx="5652000" cy="2585323"/>
          </a:xfrm>
          <a:prstGeom prst="rect">
            <a:avLst/>
          </a:prstGeo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#!/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/bin/env python</a:t>
            </a:r>
          </a:p>
          <a:p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pwn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 import *</a:t>
            </a:r>
          </a:p>
          <a:p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 = process("./bof-level1")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p.recv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p.sendline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("A" * 32)</a:t>
            </a:r>
          </a:p>
          <a:p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p.interactive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CD3BB-3412-4E4E-A334-2A554771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00" y="850515"/>
            <a:ext cx="3619500" cy="2225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049CD-5099-7D4E-A6D4-20F57701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00" y="545715"/>
            <a:ext cx="3619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Dynamically Linked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you build a program, you use functions from library</a:t>
            </a:r>
          </a:p>
          <a:p>
            <a:pPr lvl="1"/>
            <a:r>
              <a:rPr lang="en-US" err="1">
                <a:latin typeface="Courier" pitchFamily="2" charset="0"/>
              </a:rPr>
              <a:t>printf</a:t>
            </a:r>
            <a:r>
              <a:rPr lang="en-US">
                <a:latin typeface="Courier" pitchFamily="2" charset="0"/>
              </a:rPr>
              <a:t>(), </a:t>
            </a:r>
            <a:r>
              <a:rPr lang="en-US" err="1">
                <a:latin typeface="Courier" pitchFamily="2" charset="0"/>
              </a:rPr>
              <a:t>scanf</a:t>
            </a:r>
            <a:r>
              <a:rPr lang="en-US">
                <a:latin typeface="Courier" pitchFamily="2" charset="0"/>
              </a:rPr>
              <a:t>(), read(), write(), system(), </a:t>
            </a:r>
            <a:r>
              <a:rPr lang="en-US"/>
              <a:t>etc.</a:t>
            </a:r>
          </a:p>
          <a:p>
            <a:pPr lvl="1"/>
            <a:endParaRPr lang="en-US"/>
          </a:p>
          <a:p>
            <a:r>
              <a:rPr lang="en-US"/>
              <a:t>Where does that function reside?</a:t>
            </a:r>
          </a:p>
          <a:p>
            <a:pPr lvl="1"/>
            <a:r>
              <a:rPr lang="en-US"/>
              <a:t>1) In the program</a:t>
            </a:r>
          </a:p>
          <a:p>
            <a:pPr lvl="1"/>
            <a:r>
              <a:rPr lang="en-US"/>
              <a:t>2) In #include &lt;</a:t>
            </a:r>
            <a:r>
              <a:rPr lang="en-US" err="1"/>
              <a:t>stdio.h</a:t>
            </a:r>
            <a:r>
              <a:rPr lang="en-US"/>
              <a:t>&gt;, the header file</a:t>
            </a:r>
          </a:p>
          <a:p>
            <a:pPr lvl="1"/>
            <a:r>
              <a:rPr lang="en-US"/>
              <a:t>3) Somewhere in the process’s memory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93A4F-BB40-9C46-BE5D-1025615FF19B}"/>
              </a:ext>
            </a:extLst>
          </p:cNvPr>
          <p:cNvSpPr/>
          <p:nvPr/>
        </p:nvSpPr>
        <p:spPr>
          <a:xfrm>
            <a:off x="1300840" y="4353947"/>
            <a:ext cx="5503160" cy="413996"/>
          </a:xfrm>
          <a:prstGeom prst="rect">
            <a:avLst/>
          </a:prstGeom>
          <a:noFill/>
          <a:ln w="5080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7540-B857-7B42-835A-520ADC5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 Program is Loaded…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355E-7CF9-5642-857F-662ACCBC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(target, …, …)</a:t>
            </a:r>
          </a:p>
          <a:p>
            <a:pPr lvl="1"/>
            <a:r>
              <a:rPr lang="en-US"/>
              <a:t>Load the target ELF file first</a:t>
            </a:r>
          </a:p>
          <a:p>
            <a:pPr lvl="1"/>
            <a:r>
              <a:rPr lang="en-US"/>
              <a:t>Load required libraries for the target ELF (header contains the list)</a:t>
            </a:r>
          </a:p>
          <a:p>
            <a:pPr lvl="1"/>
            <a:r>
              <a:rPr lang="en-US"/>
              <a:t>Build stack, heap and other memory</a:t>
            </a:r>
          </a:p>
          <a:p>
            <a:pPr lvl="1"/>
            <a:r>
              <a:rPr lang="en-US"/>
              <a:t>Run!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DE56C-A981-E647-9E23-D58A80F4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71" y="5435600"/>
            <a:ext cx="8597660" cy="1177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31740-4736-1041-A4CE-C5DCBF06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14"/>
            <a:ext cx="12245000" cy="36394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C18122-CF8F-1B41-B3A3-34F9A95E9775}"/>
              </a:ext>
            </a:extLst>
          </p:cNvPr>
          <p:cNvSpPr/>
          <p:nvPr/>
        </p:nvSpPr>
        <p:spPr>
          <a:xfrm>
            <a:off x="0" y="3066144"/>
            <a:ext cx="12192000" cy="60415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Dynamically Linked Library: </a:t>
            </a:r>
            <a:r>
              <a:rPr lang="en-US" err="1"/>
              <a:t>libc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0A156-EFE5-A14E-9AA2-426BEF29C9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most of programs written in C will be linked with </a:t>
            </a:r>
            <a:r>
              <a:rPr lang="en-US" err="1"/>
              <a:t>libc</a:t>
            </a:r>
            <a:endParaRPr lang="en-US"/>
          </a:p>
          <a:p>
            <a:pPr lvl="1"/>
            <a:r>
              <a:rPr lang="en-US"/>
              <a:t>Contains essential functionalities!</a:t>
            </a:r>
          </a:p>
          <a:p>
            <a:pPr lvl="1"/>
            <a:r>
              <a:rPr lang="en-US" sz="2000" err="1">
                <a:latin typeface="Consolas" panose="020B0609020204030204" pitchFamily="49" charset="0"/>
              </a:rPr>
              <a:t>execve</a:t>
            </a:r>
            <a:r>
              <a:rPr lang="en-US" sz="2000">
                <a:latin typeface="Consolas" panose="020B0609020204030204" pitchFamily="49" charset="0"/>
              </a:rPr>
              <a:t>(), system(), open(), read(), write()</a:t>
            </a:r>
            <a:r>
              <a:rPr lang="en-US" sz="2000"/>
              <a:t>, </a:t>
            </a:r>
            <a:r>
              <a:rPr lang="en-US"/>
              <a:t>etc.</a:t>
            </a:r>
          </a:p>
          <a:p>
            <a:pPr lvl="1"/>
            <a:endParaRPr lang="en-US"/>
          </a:p>
          <a:p>
            <a:r>
              <a:rPr lang="en-US"/>
              <a:t>But where our</a:t>
            </a:r>
            <a:r>
              <a:rPr lang="en-US">
                <a:latin typeface="Consolas" panose="020B0609020204030204" pitchFamily="49" charset="0"/>
              </a:rPr>
              <a:t> system() </a:t>
            </a:r>
            <a:r>
              <a:rPr lang="en-US"/>
              <a:t>is?</a:t>
            </a:r>
          </a:p>
          <a:p>
            <a:pPr lvl="1"/>
            <a:r>
              <a:rPr lang="en-US"/>
              <a:t>Let’s check with </a:t>
            </a:r>
            <a:r>
              <a:rPr lang="en-US" i="1" err="1"/>
              <a:t>gdb</a:t>
            </a:r>
            <a:r>
              <a:rPr lang="en-US"/>
              <a:t>!</a:t>
            </a:r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C6914-62C0-664E-97D0-E1DF980B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874" y="0"/>
            <a:ext cx="204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8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</a:t>
            </a:r>
            <a:r>
              <a:rPr lang="en-US" err="1"/>
              <a:t>libc</a:t>
            </a:r>
            <a:r>
              <a:rPr lang="en-US"/>
              <a:t>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0A156-EFE5-A14E-9AA2-426BEF29C9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GDB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Why?</a:t>
            </a:r>
          </a:p>
          <a:p>
            <a:pPr lvl="1"/>
            <a:r>
              <a:rPr lang="en-US"/>
              <a:t>You should </a:t>
            </a:r>
            <a:r>
              <a:rPr lang="en-US" i="1"/>
              <a:t>run</a:t>
            </a:r>
            <a:r>
              <a:rPr lang="en-US"/>
              <a:t> the program to see linked libraries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46F23-4ED3-D744-87A3-7E250543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566194"/>
            <a:ext cx="1205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42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</a:t>
            </a:r>
            <a:r>
              <a:rPr lang="en-US" err="1"/>
              <a:t>libc</a:t>
            </a:r>
            <a:r>
              <a:rPr lang="en-US"/>
              <a:t>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0A156-EFE5-A14E-9AA2-426BEF29C9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GDB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EE53F-FC30-B94D-B596-192B019B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65" y="3790043"/>
            <a:ext cx="8826500" cy="184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3F145-C1C1-374E-9E49-6BA2D62D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65" y="2647043"/>
            <a:ext cx="4013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97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EBCF-DE7A-A14A-B90E-D3353422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Overflow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E0FC-64CD-5344-90BF-5F601532D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Now you know where system() is!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“A” * 0x80 + “BBBB” + “\x40\x19\xe4\xf7”</a:t>
            </a:r>
          </a:p>
          <a:p>
            <a:pPr lvl="1"/>
            <a:r>
              <a:rPr lang="en-US"/>
              <a:t>This will run system()</a:t>
            </a:r>
          </a:p>
          <a:p>
            <a:pPr lvl="1"/>
            <a:r>
              <a:rPr lang="en-US"/>
              <a:t>But how to run </a:t>
            </a:r>
            <a:r>
              <a:rPr lang="en-US">
                <a:latin typeface="Courier" pitchFamily="2" charset="0"/>
              </a:rPr>
              <a:t>system(“/bin/</a:t>
            </a:r>
            <a:r>
              <a:rPr lang="en-US" err="1">
                <a:latin typeface="Courier" pitchFamily="2" charset="0"/>
              </a:rPr>
              <a:t>sh</a:t>
            </a:r>
            <a:r>
              <a:rPr lang="en-US">
                <a:latin typeface="Courier" pitchFamily="2" charset="0"/>
              </a:rPr>
              <a:t>”) </a:t>
            </a:r>
            <a:r>
              <a:rPr lang="en-US"/>
              <a:t>or </a:t>
            </a:r>
            <a:r>
              <a:rPr lang="en-US">
                <a:latin typeface="Courier" pitchFamily="2" charset="0"/>
              </a:rPr>
              <a:t>system(“a”)</a:t>
            </a:r>
            <a:r>
              <a:rPr lang="en-US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29E50-8A4E-184D-AA33-2DBF9114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72" y="2344965"/>
            <a:ext cx="8826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Call and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/>
              <a:t>Arguments</a:t>
            </a:r>
          </a:p>
          <a:p>
            <a:pPr lvl="1"/>
            <a:r>
              <a:rPr lang="en-US">
                <a:latin typeface="Consolas" panose="020B0609020204030204" pitchFamily="49" charset="0"/>
              </a:rPr>
              <a:t>0x8(%</a:t>
            </a:r>
            <a:r>
              <a:rPr lang="en-US" err="1">
                <a:latin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</a:rPr>
              <a:t>) </a:t>
            </a:r>
            <a:r>
              <a:rPr lang="en-US"/>
              <a:t>is the 1</a:t>
            </a:r>
            <a:r>
              <a:rPr lang="en-US" baseline="30000"/>
              <a:t>st</a:t>
            </a:r>
            <a:r>
              <a:rPr lang="en-US"/>
              <a:t> argument</a:t>
            </a:r>
          </a:p>
          <a:p>
            <a:pPr lvl="1"/>
            <a:r>
              <a:rPr lang="en-US">
                <a:latin typeface="Consolas" panose="020B0609020204030204" pitchFamily="49" charset="0"/>
              </a:rPr>
              <a:t>0xc(%</a:t>
            </a:r>
            <a:r>
              <a:rPr lang="en-US" err="1">
                <a:latin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</a:rPr>
              <a:t>) </a:t>
            </a:r>
            <a:r>
              <a:rPr lang="en-US"/>
              <a:t>is the 2</a:t>
            </a:r>
            <a:r>
              <a:rPr lang="en-US" baseline="30000"/>
              <a:t>nd</a:t>
            </a:r>
            <a:r>
              <a:rPr lang="en-US"/>
              <a:t> argument</a:t>
            </a:r>
          </a:p>
          <a:p>
            <a:pPr lvl="1"/>
            <a:r>
              <a:rPr lang="en-US"/>
              <a:t>…</a:t>
            </a:r>
          </a:p>
          <a:p>
            <a:endParaRPr lang="en-US"/>
          </a:p>
          <a:p>
            <a:r>
              <a:rPr lang="en-US"/>
              <a:t>What if we call system() by changing RET?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</a:t>
            </a:r>
            <a:r>
              <a:rPr lang="en-US" altLang="ko-KR"/>
              <a:t>83ec5589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81305" y="336528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E891F-F0B9-372D-0DCD-E33021557040}"/>
              </a:ext>
            </a:extLst>
          </p:cNvPr>
          <p:cNvSpPr/>
          <p:nvPr/>
        </p:nvSpPr>
        <p:spPr>
          <a:xfrm>
            <a:off x="9262253" y="102790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ED6F6-C6E4-0C71-5FF3-84389DA9C571}"/>
              </a:ext>
            </a:extLst>
          </p:cNvPr>
          <p:cNvSpPr txBox="1"/>
          <p:nvPr/>
        </p:nvSpPr>
        <p:spPr>
          <a:xfrm>
            <a:off x="9372600" y="61077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input_func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78118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Call and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Leave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mov %</a:t>
            </a:r>
            <a:r>
              <a:rPr lang="en-US" dirty="0" err="1">
                <a:latin typeface="Courier" pitchFamily="2" charset="0"/>
              </a:rPr>
              <a:t>ebp</a:t>
            </a:r>
            <a:r>
              <a:rPr lang="en-US" dirty="0">
                <a:latin typeface="Courier" pitchFamily="2" charset="0"/>
              </a:rPr>
              <a:t>, %</a:t>
            </a:r>
            <a:r>
              <a:rPr lang="en-US" dirty="0" err="1">
                <a:latin typeface="Courier" pitchFamily="2" charset="0"/>
              </a:rPr>
              <a:t>esp</a:t>
            </a:r>
            <a:endParaRPr lang="en-US" dirty="0"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pop %</a:t>
            </a:r>
            <a:r>
              <a:rPr lang="en-US" dirty="0" err="1">
                <a:latin typeface="Courier" pitchFamily="2" charset="0"/>
              </a:rPr>
              <a:t>ebp</a:t>
            </a:r>
            <a:endParaRPr lang="en-US" dirty="0">
              <a:latin typeface="Courier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pop %</a:t>
            </a:r>
            <a:r>
              <a:rPr lang="en-US" dirty="0" err="1">
                <a:latin typeface="Courier" pitchFamily="2" charset="0"/>
              </a:rPr>
              <a:t>eip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</a:t>
            </a:r>
            <a:r>
              <a:rPr lang="en-US" altLang="ko-KR"/>
              <a:t>83ec5589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62253" y="206220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81305" y="336528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CE3C6-E22C-6647-A37E-8169472031EB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6277-8EA1-3A4C-A639-AFB804678753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833224-486E-0C4B-BDED-7F95AFD24F49}"/>
              </a:ext>
            </a:extLst>
          </p:cNvPr>
          <p:cNvSpPr/>
          <p:nvPr/>
        </p:nvSpPr>
        <p:spPr>
          <a:xfrm>
            <a:off x="9262259" y="454456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430BAA-B6D2-EA40-9EA7-D9D299005D11}"/>
              </a:ext>
            </a:extLst>
          </p:cNvPr>
          <p:cNvSpPr/>
          <p:nvPr/>
        </p:nvSpPr>
        <p:spPr>
          <a:xfrm>
            <a:off x="9262258" y="404861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E259DF-B866-7048-8443-8CE20A03EE1D}"/>
              </a:ext>
            </a:extLst>
          </p:cNvPr>
          <p:cNvSpPr/>
          <p:nvPr/>
        </p:nvSpPr>
        <p:spPr>
          <a:xfrm>
            <a:off x="9270425" y="356530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9D3D1-3BFA-4E43-BAC7-6F8967BF4F09}"/>
              </a:ext>
            </a:extLst>
          </p:cNvPr>
          <p:cNvSpPr/>
          <p:nvPr/>
        </p:nvSpPr>
        <p:spPr>
          <a:xfrm>
            <a:off x="9262257" y="305793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0405C1-225D-F342-9FA5-AEF355CFE214}"/>
              </a:ext>
            </a:extLst>
          </p:cNvPr>
          <p:cNvSpPr/>
          <p:nvPr/>
        </p:nvSpPr>
        <p:spPr>
          <a:xfrm>
            <a:off x="9262253" y="256210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system()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E3E306-6D78-764B-9E5A-BF99FA85CFEC}"/>
              </a:ext>
            </a:extLst>
          </p:cNvPr>
          <p:cNvSpPr txBox="1"/>
          <p:nvPr/>
        </p:nvSpPr>
        <p:spPr>
          <a:xfrm>
            <a:off x="8266312" y="23018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 = 0x41414141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BDB869-75FB-0C48-A2DB-FD09BA35622E}"/>
              </a:ext>
            </a:extLst>
          </p:cNvPr>
          <p:cNvSpPr txBox="1"/>
          <p:nvPr/>
        </p:nvSpPr>
        <p:spPr>
          <a:xfrm>
            <a:off x="8401074" y="281441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A0EB87-AA7B-B942-95EF-8C50906164D0}"/>
              </a:ext>
            </a:extLst>
          </p:cNvPr>
          <p:cNvSpPr txBox="1"/>
          <p:nvPr/>
        </p:nvSpPr>
        <p:spPr>
          <a:xfrm>
            <a:off x="8401074" y="236125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7FC6C-E7E4-37C5-D511-5C10A5696040}"/>
              </a:ext>
            </a:extLst>
          </p:cNvPr>
          <p:cNvSpPr/>
          <p:nvPr/>
        </p:nvSpPr>
        <p:spPr>
          <a:xfrm>
            <a:off x="9262253" y="102790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F70DC-11CE-AE08-5434-77599ECC7A01}"/>
              </a:ext>
            </a:extLst>
          </p:cNvPr>
          <p:cNvSpPr txBox="1"/>
          <p:nvPr/>
        </p:nvSpPr>
        <p:spPr>
          <a:xfrm>
            <a:off x="9372600" y="61077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input_func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213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6" grpId="1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000" cy="1325563"/>
          </a:xfrm>
        </p:spPr>
        <p:txBody>
          <a:bodyPr/>
          <a:lstStyle/>
          <a:p>
            <a:r>
              <a:rPr lang="en-US" dirty="0"/>
              <a:t>Function Call and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897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Executing system()</a:t>
            </a:r>
          </a:p>
          <a:p>
            <a:pPr lvl="1"/>
            <a:r>
              <a:rPr lang="en-US" dirty="0">
                <a:latin typeface="Courier" pitchFamily="2" charset="0"/>
              </a:rPr>
              <a:t>push %</a:t>
            </a:r>
            <a:r>
              <a:rPr lang="en-US" dirty="0" err="1">
                <a:latin typeface="Courier" pitchFamily="2" charset="0"/>
              </a:rPr>
              <a:t>ebp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Courier" pitchFamily="2" charset="0"/>
              </a:rPr>
              <a:t>mov %</a:t>
            </a:r>
            <a:r>
              <a:rPr lang="en-US" dirty="0" err="1">
                <a:latin typeface="Courier" pitchFamily="2" charset="0"/>
              </a:rPr>
              <a:t>ebp</a:t>
            </a:r>
            <a:r>
              <a:rPr lang="en-US" dirty="0">
                <a:latin typeface="Courier" pitchFamily="2" charset="0"/>
              </a:rPr>
              <a:t>, %</a:t>
            </a:r>
            <a:r>
              <a:rPr lang="en-US" dirty="0" err="1">
                <a:latin typeface="Courier" pitchFamily="2" charset="0"/>
              </a:rPr>
              <a:t>esp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Courier" pitchFamily="2" charset="0"/>
              </a:rPr>
              <a:t>sub $0x10c, %</a:t>
            </a:r>
            <a:r>
              <a:rPr lang="en-US" dirty="0" err="1">
                <a:latin typeface="Courier" pitchFamily="2" charset="0"/>
              </a:rPr>
              <a:t>esp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dirty="0"/>
              <a:t>Argument access</a:t>
            </a:r>
          </a:p>
          <a:p>
            <a:pPr lvl="1"/>
            <a:r>
              <a:rPr lang="en-US" dirty="0"/>
              <a:t>What is 0x8(%</a:t>
            </a:r>
            <a:r>
              <a:rPr lang="en-US" dirty="0" err="1"/>
              <a:t>ebp</a:t>
            </a:r>
            <a:r>
              <a:rPr lang="en-US" dirty="0"/>
              <a:t>)?</a:t>
            </a:r>
          </a:p>
          <a:p>
            <a:pPr lvl="1"/>
            <a:endParaRPr lang="en-US" dirty="0"/>
          </a:p>
          <a:p>
            <a:r>
              <a:rPr lang="en-US" dirty="0"/>
              <a:t>ARG2 of the </a:t>
            </a:r>
            <a:r>
              <a:rPr lang="en-US" dirty="0" err="1"/>
              <a:t>input_func</a:t>
            </a:r>
            <a:r>
              <a:rPr lang="en-US" dirty="0"/>
              <a:t>() will be ARG1 of system()</a:t>
            </a:r>
          </a:p>
          <a:p>
            <a:pPr lvl="1"/>
            <a:r>
              <a:rPr lang="en-US" dirty="0"/>
              <a:t>Ret </a:t>
            </a:r>
            <a:r>
              <a:rPr lang="en-US" dirty="0" err="1"/>
              <a:t>addr</a:t>
            </a:r>
            <a:r>
              <a:rPr lang="en-US" dirty="0"/>
              <a:t> + 8 ! (skip over one frame)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453394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</a:t>
            </a:r>
            <a:r>
              <a:rPr lang="en-US" altLang="ko-KR"/>
              <a:t>83ec5589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394918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44593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494077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2956652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460226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196254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45340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CE3C6-E22C-6647-A37E-8169472031EB}"/>
              </a:ext>
            </a:extLst>
          </p:cNvPr>
          <p:cNvSpPr/>
          <p:nvPr/>
        </p:nvSpPr>
        <p:spPr>
          <a:xfrm>
            <a:off x="9254997" y="494835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6277-8EA1-3A4C-A639-AFB804678753}"/>
              </a:ext>
            </a:extLst>
          </p:cNvPr>
          <p:cNvSpPr/>
          <p:nvPr/>
        </p:nvSpPr>
        <p:spPr>
          <a:xfrm>
            <a:off x="9262260" y="345661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833224-486E-0C4B-BDED-7F95AFD24F49}"/>
              </a:ext>
            </a:extLst>
          </p:cNvPr>
          <p:cNvSpPr/>
          <p:nvPr/>
        </p:nvSpPr>
        <p:spPr>
          <a:xfrm>
            <a:off x="9262259" y="443921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430BAA-B6D2-EA40-9EA7-D9D299005D11}"/>
              </a:ext>
            </a:extLst>
          </p:cNvPr>
          <p:cNvSpPr/>
          <p:nvPr/>
        </p:nvSpPr>
        <p:spPr>
          <a:xfrm>
            <a:off x="9262258" y="3943263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E259DF-B866-7048-8443-8CE20A03EE1D}"/>
              </a:ext>
            </a:extLst>
          </p:cNvPr>
          <p:cNvSpPr/>
          <p:nvPr/>
        </p:nvSpPr>
        <p:spPr>
          <a:xfrm>
            <a:off x="9270425" y="345995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9D3D1-3BFA-4E43-BAC7-6F8967BF4F09}"/>
              </a:ext>
            </a:extLst>
          </p:cNvPr>
          <p:cNvSpPr/>
          <p:nvPr/>
        </p:nvSpPr>
        <p:spPr>
          <a:xfrm>
            <a:off x="9262257" y="295258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0405C1-225D-F342-9FA5-AEF355CFE214}"/>
              </a:ext>
            </a:extLst>
          </p:cNvPr>
          <p:cNvSpPr/>
          <p:nvPr/>
        </p:nvSpPr>
        <p:spPr>
          <a:xfrm>
            <a:off x="9262253" y="245675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system()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E3E306-6D78-764B-9E5A-BF99FA85CFEC}"/>
              </a:ext>
            </a:extLst>
          </p:cNvPr>
          <p:cNvSpPr txBox="1"/>
          <p:nvPr/>
        </p:nvSpPr>
        <p:spPr>
          <a:xfrm>
            <a:off x="8266312" y="23018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 = 0x41414141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A0EB87-AA7B-B942-95EF-8C50906164D0}"/>
              </a:ext>
            </a:extLst>
          </p:cNvPr>
          <p:cNvSpPr txBox="1"/>
          <p:nvPr/>
        </p:nvSpPr>
        <p:spPr>
          <a:xfrm>
            <a:off x="8401074" y="22558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1F8464-977F-544E-8C6A-E19766FA0037}"/>
              </a:ext>
            </a:extLst>
          </p:cNvPr>
          <p:cNvSpPr/>
          <p:nvPr/>
        </p:nvSpPr>
        <p:spPr>
          <a:xfrm>
            <a:off x="9259532" y="247035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593A12-3594-BD45-8DDD-B80BBD583434}"/>
              </a:ext>
            </a:extLst>
          </p:cNvPr>
          <p:cNvSpPr txBox="1"/>
          <p:nvPr/>
        </p:nvSpPr>
        <p:spPr>
          <a:xfrm>
            <a:off x="8387177" y="271042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F79E3-1B7C-FD41-B6BC-EAE6C3C38ABB}"/>
              </a:ext>
            </a:extLst>
          </p:cNvPr>
          <p:cNvSpPr txBox="1"/>
          <p:nvPr/>
        </p:nvSpPr>
        <p:spPr>
          <a:xfrm>
            <a:off x="7815284" y="270480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686AD-5717-AF46-AD18-1BD2187794C5}"/>
              </a:ext>
            </a:extLst>
          </p:cNvPr>
          <p:cNvSpPr txBox="1"/>
          <p:nvPr/>
        </p:nvSpPr>
        <p:spPr>
          <a:xfrm>
            <a:off x="8482693" y="51932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86BF1-A7F3-234C-BFFB-3214D256DD54}"/>
              </a:ext>
            </a:extLst>
          </p:cNvPr>
          <p:cNvSpPr txBox="1"/>
          <p:nvPr/>
        </p:nvSpPr>
        <p:spPr>
          <a:xfrm>
            <a:off x="10972801" y="1533977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0xc(%</a:t>
            </a:r>
            <a:r>
              <a:rPr lang="en-US" dirty="0" err="1"/>
              <a:t>ebp</a:t>
            </a:r>
            <a:r>
              <a:rPr lang="en-US" dirty="0"/>
              <a:t>’)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86FF3A-C3D5-594C-9206-319C74C55487}"/>
              </a:ext>
            </a:extLst>
          </p:cNvPr>
          <p:cNvSpPr txBox="1"/>
          <p:nvPr/>
        </p:nvSpPr>
        <p:spPr>
          <a:xfrm>
            <a:off x="10972800" y="2020902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0x8(%</a:t>
            </a:r>
            <a:r>
              <a:rPr lang="en-US" dirty="0" err="1"/>
              <a:t>ebp</a:t>
            </a:r>
            <a:r>
              <a:rPr lang="en-US" dirty="0"/>
              <a:t>’)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85493E-82CD-A94D-B5C9-EA41924CED33}"/>
              </a:ext>
            </a:extLst>
          </p:cNvPr>
          <p:cNvSpPr txBox="1"/>
          <p:nvPr/>
        </p:nvSpPr>
        <p:spPr>
          <a:xfrm>
            <a:off x="11034300" y="103121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063E2E-0A7C-CF4C-8C43-96DF2E89E6F8}"/>
              </a:ext>
            </a:extLst>
          </p:cNvPr>
          <p:cNvSpPr/>
          <p:nvPr/>
        </p:nvSpPr>
        <p:spPr>
          <a:xfrm>
            <a:off x="6082695" y="2451127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947A4A-E91E-354D-B2DD-33C2EF6937B6}"/>
              </a:ext>
            </a:extLst>
          </p:cNvPr>
          <p:cNvSpPr/>
          <p:nvPr/>
        </p:nvSpPr>
        <p:spPr>
          <a:xfrm>
            <a:off x="6082695" y="1954701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F96175-B851-4B44-BF1C-BF0C2EBF7A60}"/>
              </a:ext>
            </a:extLst>
          </p:cNvPr>
          <p:cNvSpPr/>
          <p:nvPr/>
        </p:nvSpPr>
        <p:spPr>
          <a:xfrm>
            <a:off x="6088144" y="1457021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83661C-578F-8041-B3FF-5A760B4A201D}"/>
              </a:ext>
            </a:extLst>
          </p:cNvPr>
          <p:cNvSpPr/>
          <p:nvPr/>
        </p:nvSpPr>
        <p:spPr>
          <a:xfrm>
            <a:off x="6082695" y="947878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42C88-832D-FE77-4A7E-17A1C0D336E9}"/>
              </a:ext>
            </a:extLst>
          </p:cNvPr>
          <p:cNvSpPr/>
          <p:nvPr/>
        </p:nvSpPr>
        <p:spPr>
          <a:xfrm>
            <a:off x="9262252" y="931597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08838-8273-7ED3-875C-123278C30B67}"/>
              </a:ext>
            </a:extLst>
          </p:cNvPr>
          <p:cNvSpPr txBox="1"/>
          <p:nvPr/>
        </p:nvSpPr>
        <p:spPr>
          <a:xfrm>
            <a:off x="93726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input_func</a:t>
            </a:r>
            <a:r>
              <a:rPr lang="en-US" dirty="0"/>
              <a:t>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840143-56C5-2C2E-D7AC-C229B6028894}"/>
              </a:ext>
            </a:extLst>
          </p:cNvPr>
          <p:cNvSpPr txBox="1"/>
          <p:nvPr/>
        </p:nvSpPr>
        <p:spPr>
          <a:xfrm>
            <a:off x="6301542" y="53859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5FF9C2-80C6-297E-CF2B-B81B4F53407D}"/>
              </a:ext>
            </a:extLst>
          </p:cNvPr>
          <p:cNvSpPr txBox="1"/>
          <p:nvPr/>
        </p:nvSpPr>
        <p:spPr>
          <a:xfrm>
            <a:off x="4854956" y="153397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0x8(%</a:t>
            </a:r>
            <a:r>
              <a:rPr lang="en-US" dirty="0" err="1"/>
              <a:t>ebp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0745DD-D981-F2D9-4856-A77FC8BFBF0B}"/>
              </a:ext>
            </a:extLst>
          </p:cNvPr>
          <p:cNvSpPr txBox="1"/>
          <p:nvPr/>
        </p:nvSpPr>
        <p:spPr>
          <a:xfrm>
            <a:off x="4854955" y="202090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0x4(%</a:t>
            </a:r>
            <a:r>
              <a:rPr lang="en-US" dirty="0" err="1"/>
              <a:t>ebp</a:t>
            </a:r>
            <a:r>
              <a:rPr lang="en-US" dirty="0"/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F99982-5CF4-5C3E-4A4A-EE5F3162C41E}"/>
              </a:ext>
            </a:extLst>
          </p:cNvPr>
          <p:cNvSpPr txBox="1"/>
          <p:nvPr/>
        </p:nvSpPr>
        <p:spPr>
          <a:xfrm>
            <a:off x="4854955" y="103121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0xc(%</a:t>
            </a:r>
            <a:r>
              <a:rPr lang="en-US" dirty="0" err="1"/>
              <a:t>ebp</a:t>
            </a:r>
            <a:r>
              <a:rPr lang="en-US" dirty="0"/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D42812-1974-AFCC-EC22-D122175807F5}"/>
              </a:ext>
            </a:extLst>
          </p:cNvPr>
          <p:cNvSpPr txBox="1"/>
          <p:nvPr/>
        </p:nvSpPr>
        <p:spPr>
          <a:xfrm>
            <a:off x="11050375" y="320063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ebp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9511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/>
      <p:bldP spid="29" grpId="1"/>
      <p:bldP spid="10" grpId="0"/>
      <p:bldP spid="12" grpId="0"/>
      <p:bldP spid="18" grpId="0"/>
      <p:bldP spid="30" grpId="0"/>
      <p:bldP spid="31" grpId="0"/>
      <p:bldP spid="26" grpId="0"/>
      <p:bldP spid="37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</a:t>
            </a:r>
            <a:r>
              <a:rPr lang="en-US">
                <a:latin typeface="Consolas" panose="020B0609020204030204" pitchFamily="49" charset="0"/>
              </a:rPr>
              <a:t>system(“/bin/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/>
              <a:t>Let’s overwrite</a:t>
            </a:r>
          </a:p>
          <a:p>
            <a:pPr lvl="1"/>
            <a:r>
              <a:rPr lang="en-US"/>
              <a:t>RET ADDR = </a:t>
            </a:r>
            <a:r>
              <a:rPr lang="en-US" err="1"/>
              <a:t>addr</a:t>
            </a:r>
            <a:r>
              <a:rPr lang="en-US"/>
              <a:t> of system()</a:t>
            </a:r>
          </a:p>
          <a:p>
            <a:pPr lvl="1"/>
            <a:r>
              <a:rPr lang="en-US"/>
              <a:t>ARG2 =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</a:t>
            </a:r>
            <a:r>
              <a:rPr lang="en-US" altLang="ko-KR"/>
              <a:t>83ec5589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81305" y="336528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07964-6761-F042-AEA0-1AE7FA8945BA}"/>
              </a:ext>
            </a:extLst>
          </p:cNvPr>
          <p:cNvSpPr/>
          <p:nvPr/>
        </p:nvSpPr>
        <p:spPr>
          <a:xfrm>
            <a:off x="9270425" y="104961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02472-2937-EE4F-A6C2-6BA8C9257893}"/>
              </a:ext>
            </a:extLst>
          </p:cNvPr>
          <p:cNvSpPr/>
          <p:nvPr/>
        </p:nvSpPr>
        <p:spPr>
          <a:xfrm>
            <a:off x="9270424" y="549655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FB542D-98D7-A34D-BE3B-B4E2B8AFB9CE}"/>
              </a:ext>
            </a:extLst>
          </p:cNvPr>
          <p:cNvSpPr/>
          <p:nvPr/>
        </p:nvSpPr>
        <p:spPr>
          <a:xfrm>
            <a:off x="9270424" y="3698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23BC3-A027-4843-92A8-4B8AC93A4C25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0DDE1-3C4E-524B-BFEB-CE849CCBBD81}"/>
              </a:ext>
            </a:extLst>
          </p:cNvPr>
          <p:cNvSpPr/>
          <p:nvPr/>
        </p:nvSpPr>
        <p:spPr>
          <a:xfrm>
            <a:off x="9254996" y="455381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3C5BA-E7C0-5D45-8EAB-0A335B21E07F}"/>
              </a:ext>
            </a:extLst>
          </p:cNvPr>
          <p:cNvSpPr/>
          <p:nvPr/>
        </p:nvSpPr>
        <p:spPr>
          <a:xfrm>
            <a:off x="9262258" y="40393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7D8A0-B3D7-A040-8E13-34D1D5F57540}"/>
              </a:ext>
            </a:extLst>
          </p:cNvPr>
          <p:cNvSpPr/>
          <p:nvPr/>
        </p:nvSpPr>
        <p:spPr>
          <a:xfrm>
            <a:off x="9280626" y="355650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2E27E-69D8-ED49-B7DC-34FC625359DF}"/>
              </a:ext>
            </a:extLst>
          </p:cNvPr>
          <p:cNvSpPr/>
          <p:nvPr/>
        </p:nvSpPr>
        <p:spPr>
          <a:xfrm>
            <a:off x="9277904" y="30654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EDCF6-5641-1B44-BF2C-58C25B997BB0}"/>
              </a:ext>
            </a:extLst>
          </p:cNvPr>
          <p:cNvSpPr/>
          <p:nvPr/>
        </p:nvSpPr>
        <p:spPr>
          <a:xfrm>
            <a:off x="9252048" y="25877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System()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FAC56-6F3F-ED4F-90D9-E8CD427D5114}"/>
              </a:ext>
            </a:extLst>
          </p:cNvPr>
          <p:cNvSpPr/>
          <p:nvPr/>
        </p:nvSpPr>
        <p:spPr>
          <a:xfrm>
            <a:off x="9252047" y="207914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BBBB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E0E86-95C8-EB49-95C6-DB96A8595DB8}"/>
              </a:ext>
            </a:extLst>
          </p:cNvPr>
          <p:cNvSpPr/>
          <p:nvPr/>
        </p:nvSpPr>
        <p:spPr>
          <a:xfrm>
            <a:off x="9252046" y="1570553"/>
            <a:ext cx="1790507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err="1"/>
              <a:t>Addr</a:t>
            </a:r>
            <a:r>
              <a:rPr lang="en-US" sz="1700"/>
              <a:t> of “/bin/</a:t>
            </a:r>
            <a:r>
              <a:rPr lang="en-US" sz="1700" err="1"/>
              <a:t>sh</a:t>
            </a:r>
            <a:r>
              <a:rPr lang="en-US" sz="17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62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ED85-7875-4A4F-B50D-FAC7D69D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Attack and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21EB-6D70-3143-AFFE-3B4E13E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4900" cy="4351338"/>
          </a:xfrm>
        </p:spPr>
        <p:txBody>
          <a:bodyPr/>
          <a:lstStyle/>
          <a:p>
            <a:r>
              <a:rPr lang="en-US" dirty="0"/>
              <a:t>Control hijacking attacks </a:t>
            </a:r>
          </a:p>
          <a:p>
            <a:r>
              <a:rPr lang="en-US" dirty="0"/>
              <a:t>System security defense</a:t>
            </a:r>
          </a:p>
          <a:p>
            <a:pPr lvl="1"/>
            <a:r>
              <a:rPr lang="en-US" dirty="0"/>
              <a:t>Stack canaries</a:t>
            </a:r>
          </a:p>
          <a:p>
            <a:pPr lvl="1"/>
            <a:r>
              <a:rPr lang="en-US" dirty="0"/>
              <a:t>DEP / NX </a:t>
            </a:r>
          </a:p>
          <a:p>
            <a:pPr lvl="1"/>
            <a:r>
              <a:rPr lang="en-US" dirty="0"/>
              <a:t>ASLR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Advanced attacks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AR/AW with format string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ROP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Heap Overflow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56369-0567-4946-9652-A07F3F6D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7230C-660A-6F4E-BBC4-4DF59F93C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70" y="1769624"/>
            <a:ext cx="6014130" cy="21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</a:t>
            </a:r>
            <a:r>
              <a:rPr lang="en-US">
                <a:latin typeface="Consolas" panose="020B0609020204030204" pitchFamily="49" charset="0"/>
              </a:rPr>
              <a:t>system(“/bin/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/>
              <a:t>Let’s overwrite</a:t>
            </a:r>
          </a:p>
          <a:p>
            <a:pPr lvl="1"/>
            <a:r>
              <a:rPr lang="en-US"/>
              <a:t>RET ADDR = </a:t>
            </a:r>
            <a:r>
              <a:rPr lang="en-US" err="1"/>
              <a:t>addr</a:t>
            </a:r>
            <a:r>
              <a:rPr lang="en-US"/>
              <a:t> of system()</a:t>
            </a:r>
          </a:p>
          <a:p>
            <a:pPr lvl="1"/>
            <a:r>
              <a:rPr lang="en-US"/>
              <a:t>ARG2 = “/bin/</a:t>
            </a:r>
            <a:r>
              <a:rPr lang="en-US" err="1"/>
              <a:t>sh</a:t>
            </a:r>
            <a:r>
              <a:rPr lang="en-US"/>
              <a:t>”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When running system…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</a:t>
            </a:r>
            <a:r>
              <a:rPr lang="en-US" altLang="ko-KR"/>
              <a:t>83ec5589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36093" y="2899207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07964-6761-F042-AEA0-1AE7FA8945BA}"/>
              </a:ext>
            </a:extLst>
          </p:cNvPr>
          <p:cNvSpPr/>
          <p:nvPr/>
        </p:nvSpPr>
        <p:spPr>
          <a:xfrm>
            <a:off x="9270425" y="104961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02472-2937-EE4F-A6C2-6BA8C9257893}"/>
              </a:ext>
            </a:extLst>
          </p:cNvPr>
          <p:cNvSpPr/>
          <p:nvPr/>
        </p:nvSpPr>
        <p:spPr>
          <a:xfrm>
            <a:off x="9270424" y="549655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FB542D-98D7-A34D-BE3B-B4E2B8AFB9CE}"/>
              </a:ext>
            </a:extLst>
          </p:cNvPr>
          <p:cNvSpPr/>
          <p:nvPr/>
        </p:nvSpPr>
        <p:spPr>
          <a:xfrm>
            <a:off x="9270424" y="3698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23BC3-A027-4843-92A8-4B8AC93A4C25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0DDE1-3C4E-524B-BFEB-CE849CCBBD81}"/>
              </a:ext>
            </a:extLst>
          </p:cNvPr>
          <p:cNvSpPr/>
          <p:nvPr/>
        </p:nvSpPr>
        <p:spPr>
          <a:xfrm>
            <a:off x="9254996" y="455381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3C5BA-E7C0-5D45-8EAB-0A335B21E07F}"/>
              </a:ext>
            </a:extLst>
          </p:cNvPr>
          <p:cNvSpPr/>
          <p:nvPr/>
        </p:nvSpPr>
        <p:spPr>
          <a:xfrm>
            <a:off x="9262258" y="40393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7D8A0-B3D7-A040-8E13-34D1D5F57540}"/>
              </a:ext>
            </a:extLst>
          </p:cNvPr>
          <p:cNvSpPr/>
          <p:nvPr/>
        </p:nvSpPr>
        <p:spPr>
          <a:xfrm>
            <a:off x="9280626" y="355650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2E27E-69D8-ED49-B7DC-34FC625359DF}"/>
              </a:ext>
            </a:extLst>
          </p:cNvPr>
          <p:cNvSpPr/>
          <p:nvPr/>
        </p:nvSpPr>
        <p:spPr>
          <a:xfrm>
            <a:off x="9277904" y="30654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EDCF6-5641-1B44-BF2C-58C25B997BB0}"/>
              </a:ext>
            </a:extLst>
          </p:cNvPr>
          <p:cNvSpPr/>
          <p:nvPr/>
        </p:nvSpPr>
        <p:spPr>
          <a:xfrm>
            <a:off x="9252048" y="25877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FAC56-6F3F-ED4F-90D9-E8CD427D5114}"/>
              </a:ext>
            </a:extLst>
          </p:cNvPr>
          <p:cNvSpPr/>
          <p:nvPr/>
        </p:nvSpPr>
        <p:spPr>
          <a:xfrm>
            <a:off x="9252047" y="207914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BBBB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E0E86-95C8-EB49-95C6-DB96A8595DB8}"/>
              </a:ext>
            </a:extLst>
          </p:cNvPr>
          <p:cNvSpPr/>
          <p:nvPr/>
        </p:nvSpPr>
        <p:spPr>
          <a:xfrm>
            <a:off x="9252046" y="1570553"/>
            <a:ext cx="1790507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err="1"/>
              <a:t>Addr</a:t>
            </a:r>
            <a:r>
              <a:rPr lang="en-US" sz="1700"/>
              <a:t> of “/bin/</a:t>
            </a:r>
            <a:r>
              <a:rPr lang="en-US" sz="1700" err="1"/>
              <a:t>sh</a:t>
            </a:r>
            <a:r>
              <a:rPr lang="en-US" sz="1700"/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04D2A-EF23-EF43-AC69-C395DD0E2245}"/>
              </a:ext>
            </a:extLst>
          </p:cNvPr>
          <p:cNvSpPr txBox="1"/>
          <p:nvPr/>
        </p:nvSpPr>
        <p:spPr>
          <a:xfrm>
            <a:off x="11054121" y="162477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0x8(%</a:t>
            </a:r>
            <a:r>
              <a:rPr lang="en-US" err="1"/>
              <a:t>ebp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2817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2119-D93A-5FDA-80A9-6AC20DD5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A158-E900-CA33-BA95-B18C423E9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8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AFE3-0E9B-8043-B411-E56945B5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6DCD-2871-DE4A-A1F4-EFC7D19EB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Constraints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Break stack canary one-by-one (try 0~255 for 4 times)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70C1AB-B07F-054C-B53B-A1198D48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306364"/>
            <a:ext cx="9372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3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6DCE6-413D-A64D-8840-F219A6E43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4" y="1363772"/>
            <a:ext cx="7124700" cy="504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7AFE3-0E9B-8043-B411-E56945B5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F93EFA-0B71-7D49-94B1-8ECA4DBA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810" y="1613502"/>
            <a:ext cx="5248876" cy="3880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38F8B7-3D7C-1544-9CF4-9D376ABD6C12}"/>
              </a:ext>
            </a:extLst>
          </p:cNvPr>
          <p:cNvSpPr/>
          <p:nvPr/>
        </p:nvSpPr>
        <p:spPr>
          <a:xfrm>
            <a:off x="2375336" y="5262164"/>
            <a:ext cx="4041229" cy="189925"/>
          </a:xfrm>
          <a:prstGeom prst="rect">
            <a:avLst/>
          </a:prstGeom>
          <a:noFill/>
          <a:ln w="3175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B1F236-525B-2E43-8B11-83B37E986DA4}"/>
              </a:ext>
            </a:extLst>
          </p:cNvPr>
          <p:cNvSpPr/>
          <p:nvPr/>
        </p:nvSpPr>
        <p:spPr>
          <a:xfrm>
            <a:off x="2505966" y="3670361"/>
            <a:ext cx="2874580" cy="189925"/>
          </a:xfrm>
          <a:prstGeom prst="rect">
            <a:avLst/>
          </a:prstGeom>
          <a:noFill/>
          <a:ln w="3175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C2BC11-F7C0-5A42-AA4C-627DC24E14D2}"/>
              </a:ext>
            </a:extLst>
          </p:cNvPr>
          <p:cNvSpPr/>
          <p:nvPr/>
        </p:nvSpPr>
        <p:spPr>
          <a:xfrm>
            <a:off x="2489640" y="2277935"/>
            <a:ext cx="2874580" cy="233854"/>
          </a:xfrm>
          <a:prstGeom prst="rect">
            <a:avLst/>
          </a:prstGeom>
          <a:noFill/>
          <a:ln w="3175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C1291-F070-9B4A-8E12-31D630FB5E56}"/>
              </a:ext>
            </a:extLst>
          </p:cNvPr>
          <p:cNvSpPr txBox="1"/>
          <p:nvPr/>
        </p:nvSpPr>
        <p:spPr>
          <a:xfrm>
            <a:off x="3617180" y="6009834"/>
            <a:ext cx="2478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Buffer is at -0x8c(%</a:t>
            </a:r>
            <a:r>
              <a:rPr lang="en-US" b="1" err="1">
                <a:solidFill>
                  <a:srgbClr val="000CFF"/>
                </a:solidFill>
              </a:rPr>
              <a:t>ebp</a:t>
            </a:r>
            <a:r>
              <a:rPr lang="en-US" b="1">
                <a:solidFill>
                  <a:srgbClr val="000CFF"/>
                </a:solidFill>
              </a:rPr>
              <a:t>)</a:t>
            </a:r>
          </a:p>
          <a:p>
            <a:r>
              <a:rPr lang="en-US" b="1">
                <a:solidFill>
                  <a:srgbClr val="000CFF"/>
                </a:solidFill>
              </a:rPr>
              <a:t>Cookie is at –0xc(%</a:t>
            </a:r>
            <a:r>
              <a:rPr lang="en-US" b="1" err="1">
                <a:solidFill>
                  <a:srgbClr val="000CFF"/>
                </a:solidFill>
              </a:rPr>
              <a:t>ebp</a:t>
            </a:r>
            <a:r>
              <a:rPr lang="en-US" b="1">
                <a:solidFill>
                  <a:srgbClr val="000C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72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</p:spTree>
    <p:extLst>
      <p:ext uri="{BB962C8B-B14F-4D97-AF65-F5344CB8AC3E}">
        <p14:creationId xmlns:p14="http://schemas.microsoft.com/office/powerpoint/2010/main" val="41638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1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610C7-409E-FE4C-8335-44403E51E0DE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OK, no crash, no error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0540917-FDA1-3E48-9537-5F155E5D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69" y="2660948"/>
            <a:ext cx="6629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1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610C7-409E-FE4C-8335-44403E51E0DE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A4F540C-4A98-7D48-AD8E-4EC2AFF40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1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610C7-409E-FE4C-8335-44403E51E0DE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OK, no crash, no error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0540917-FDA1-3E48-9537-5F155E5D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69" y="2660948"/>
            <a:ext cx="6629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0BA81-1CDD-514A-91E5-65C2CDE1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CFFF7F6-1487-CC43-9937-3D7629BF23A1}"/>
              </a:ext>
            </a:extLst>
          </p:cNvPr>
          <p:cNvSpPr txBox="1">
            <a:spLocks/>
          </p:cNvSpPr>
          <p:nvPr/>
        </p:nvSpPr>
        <p:spPr>
          <a:xfrm>
            <a:off x="1020587" y="308578"/>
            <a:ext cx="4536073" cy="8358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spc="-50" normalizeH="0">
                <a:solidFill>
                  <a:schemeClr val="tx2"/>
                </a:solidFill>
                <a:latin typeface="+mj-lt"/>
                <a:ea typeface="+mj-ea"/>
                <a:cs typeface="Cambria"/>
              </a:defRPr>
            </a:lvl1pPr>
          </a:lstStyle>
          <a:p>
            <a:r>
              <a:rPr lang="en-US"/>
              <a:t>Buffer Overflows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D5749-ED28-4E43-8FA2-0A31127E17C4}"/>
              </a:ext>
            </a:extLst>
          </p:cNvPr>
          <p:cNvSpPr txBox="1"/>
          <p:nvPr/>
        </p:nvSpPr>
        <p:spPr>
          <a:xfrm>
            <a:off x="1020587" y="1055082"/>
            <a:ext cx="679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/>
              <a:t>Smashing the stack for fun and profit</a:t>
            </a:r>
            <a:br>
              <a:rPr lang="en-US" sz="2400" i="1"/>
            </a:br>
            <a:r>
              <a:rPr lang="en-US" sz="2400"/>
              <a:t>by Aleph 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14B9A-4B02-B441-9291-9E49370F7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77" y="0"/>
            <a:ext cx="5166159" cy="6858000"/>
          </a:xfrm>
          <a:prstGeom prst="rect">
            <a:avLst/>
          </a:prstGeom>
        </p:spPr>
      </p:pic>
      <p:pic>
        <p:nvPicPr>
          <p:cNvPr id="4098" name="Picture 2" descr="..[ Phrack Magazine ]..">
            <a:extLst>
              <a:ext uri="{FF2B5EF4-FFF2-40B4-BE49-F238E27FC236}">
                <a16:creationId xmlns:a16="http://schemas.microsoft.com/office/drawing/2014/main" id="{04A4AFC0-1CCE-6047-B73B-B812577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86" y="3265971"/>
            <a:ext cx="4607339" cy="34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97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7DA6BE-F575-B940-BFE3-D805C4B8B728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OK, no crash, no error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8F1BE2A8-D6BC-BE48-82A5-CA08C681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69" y="2660948"/>
            <a:ext cx="6629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967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711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2222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228B8B-7BBF-1A46-A14E-D46E8E1D343F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OK, no crash, no error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DCA9D99-A072-1445-9155-D794988E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69" y="2660948"/>
            <a:ext cx="6629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BFF16-F611-9946-89D6-D532D9B07318}"/>
              </a:ext>
            </a:extLst>
          </p:cNvPr>
          <p:cNvSpPr/>
          <p:nvPr/>
        </p:nvSpPr>
        <p:spPr>
          <a:xfrm>
            <a:off x="5356332" y="4431317"/>
            <a:ext cx="709441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565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BFF16-F611-9946-89D6-D532D9B07318}"/>
              </a:ext>
            </a:extLst>
          </p:cNvPr>
          <p:cNvSpPr/>
          <p:nvPr/>
        </p:nvSpPr>
        <p:spPr>
          <a:xfrm>
            <a:off x="5356332" y="4431317"/>
            <a:ext cx="709441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467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72FE-B12F-7848-A05D-A5646E315B2B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NO, no crash, but error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D0C3527-A245-304F-BFB3-02FC3F5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4" y="2575970"/>
            <a:ext cx="5870264" cy="844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BFF16-F611-9946-89D6-D532D9B07318}"/>
              </a:ext>
            </a:extLst>
          </p:cNvPr>
          <p:cNvSpPr/>
          <p:nvPr/>
        </p:nvSpPr>
        <p:spPr>
          <a:xfrm>
            <a:off x="5356332" y="4431317"/>
            <a:ext cx="709441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681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5076497" y="19391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Guessing…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BFF16-F611-9946-89D6-D532D9B07318}"/>
              </a:ext>
            </a:extLst>
          </p:cNvPr>
          <p:cNvSpPr/>
          <p:nvPr/>
        </p:nvSpPr>
        <p:spPr>
          <a:xfrm>
            <a:off x="5356332" y="4431317"/>
            <a:ext cx="709441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93F2B3-4922-E04E-83E2-B8E36830EBB7}"/>
              </a:ext>
            </a:extLst>
          </p:cNvPr>
          <p:cNvSpPr txBox="1"/>
          <p:nvPr/>
        </p:nvSpPr>
        <p:spPr>
          <a:xfrm>
            <a:off x="8229599" y="3713774"/>
            <a:ext cx="36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OK, no crash, no error</a:t>
            </a: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3034D6F9-DE53-3746-9496-F957CC84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69" y="2660948"/>
            <a:ext cx="6629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A51C1-D1DC-034F-B4C9-637AA9E4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623EBD-0EE6-2343-A6E2-B44E0792C4F4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11266714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spc="-50" normalizeH="0">
                <a:solidFill>
                  <a:schemeClr val="tx2"/>
                </a:solidFill>
                <a:latin typeface="+mj-lt"/>
                <a:ea typeface="+mj-ea"/>
                <a:cs typeface="Cambria"/>
              </a:defRPr>
            </a:lvl1pPr>
          </a:lstStyle>
          <a:p>
            <a:r>
              <a:rPr lang="en-US" sz="4900">
                <a:solidFill>
                  <a:schemeClr val="tx1"/>
                </a:solidFill>
              </a:rPr>
              <a:t>Control Flow Hijack Principle: </a:t>
            </a:r>
            <a:br>
              <a:rPr lang="en-US">
                <a:solidFill>
                  <a:schemeClr val="tx1"/>
                </a:solidFill>
              </a:rPr>
            </a:br>
            <a:r>
              <a:rPr lang="en-US" i="1">
                <a:solidFill>
                  <a:schemeClr val="tx1"/>
                </a:solidFill>
              </a:rPr>
              <a:t>Always Computation + Control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44E36-1C77-C24B-9D64-3935A0C35115}"/>
              </a:ext>
            </a:extLst>
          </p:cNvPr>
          <p:cNvSpPr txBox="1">
            <a:spLocks/>
          </p:cNvSpPr>
          <p:nvPr/>
        </p:nvSpPr>
        <p:spPr>
          <a:xfrm>
            <a:off x="457200" y="3276600"/>
            <a:ext cx="8229600" cy="2849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i="1">
                <a:solidFill>
                  <a:srgbClr val="000000"/>
                </a:solidFill>
              </a:rPr>
              <a:t>computation</a:t>
            </a:r>
            <a:r>
              <a:rPr lang="en-US" sz="2800">
                <a:solidFill>
                  <a:srgbClr val="000000"/>
                </a:solidFill>
              </a:rPr>
              <a:t>                     +                          </a:t>
            </a:r>
            <a:r>
              <a:rPr lang="en-US" sz="2800" b="1" i="1">
                <a:solidFill>
                  <a:srgbClr val="000000"/>
                </a:solidFill>
              </a:rPr>
              <a:t>control</a:t>
            </a:r>
          </a:p>
          <a:p>
            <a:pPr marL="0" indent="0">
              <a:buFont typeface="Arial"/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CCE476-0C4E-D24C-95FE-85700781FD7E}"/>
              </a:ext>
            </a:extLst>
          </p:cNvPr>
          <p:cNvGraphicFramePr>
            <a:graphicFrameLocks noGrp="1"/>
          </p:cNvGraphicFramePr>
          <p:nvPr/>
        </p:nvGraphicFramePr>
        <p:xfrm>
          <a:off x="933450" y="2515059"/>
          <a:ext cx="7277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payload  (</a:t>
                      </a:r>
                      <a:r>
                        <a:rPr lang="en-US" sz="2800" baseline="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get_a_shell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?)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AFA462-CC78-5D49-870F-7A3D759B12DC}"/>
              </a:ext>
            </a:extLst>
          </p:cNvPr>
          <p:cNvSpPr txBox="1">
            <a:spLocks/>
          </p:cNvSpPr>
          <p:nvPr/>
        </p:nvSpPr>
        <p:spPr>
          <a:xfrm>
            <a:off x="457200" y="39624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BOF </a:t>
            </a:r>
          </a:p>
          <a:p>
            <a:r>
              <a:rPr lang="en-US"/>
              <a:t>Code injection</a:t>
            </a:r>
          </a:p>
          <a:p>
            <a:r>
              <a:rPr lang="en-US"/>
              <a:t>Return-to-</a:t>
            </a:r>
            <a:r>
              <a:rPr lang="en-US" err="1"/>
              <a:t>libc</a:t>
            </a:r>
            <a:endParaRPr lang="en-US"/>
          </a:p>
          <a:p>
            <a:r>
              <a:rPr lang="en-US"/>
              <a:t>Heap metadata overwrite</a:t>
            </a:r>
          </a:p>
          <a:p>
            <a:r>
              <a:rPr lang="en-US"/>
              <a:t>return-oriented programming</a:t>
            </a:r>
          </a:p>
          <a:p>
            <a:r>
              <a:rPr lang="en-US"/>
              <a:t>...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0095873-3F89-6842-8C8D-6D112E80EEA2}"/>
              </a:ext>
            </a:extLst>
          </p:cNvPr>
          <p:cNvSpPr/>
          <p:nvPr/>
        </p:nvSpPr>
        <p:spPr>
          <a:xfrm>
            <a:off x="6362700" y="3984131"/>
            <a:ext cx="393700" cy="2142031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F65820-B974-AA46-918F-3271426F3369}"/>
              </a:ext>
            </a:extLst>
          </p:cNvPr>
          <p:cNvSpPr/>
          <p:nvPr/>
        </p:nvSpPr>
        <p:spPr>
          <a:xfrm>
            <a:off x="6934200" y="4258769"/>
            <a:ext cx="3352800" cy="1325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Same principle!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different mechanism</a:t>
            </a:r>
          </a:p>
        </p:txBody>
      </p:sp>
    </p:spTree>
    <p:extLst>
      <p:ext uri="{BB962C8B-B14F-4D97-AF65-F5344CB8AC3E}">
        <p14:creationId xmlns:p14="http://schemas.microsoft.com/office/powerpoint/2010/main" val="42086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8328235" y="1506022"/>
            <a:ext cx="349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Now you know the cookie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BFF16-F611-9946-89D6-D532D9B07318}"/>
              </a:ext>
            </a:extLst>
          </p:cNvPr>
          <p:cNvSpPr/>
          <p:nvPr/>
        </p:nvSpPr>
        <p:spPr>
          <a:xfrm>
            <a:off x="5356332" y="4431317"/>
            <a:ext cx="709441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7A9DD7-E53E-0E45-87A4-7956E114579E}"/>
              </a:ext>
            </a:extLst>
          </p:cNvPr>
          <p:cNvSpPr/>
          <p:nvPr/>
        </p:nvSpPr>
        <p:spPr>
          <a:xfrm>
            <a:off x="5356331" y="371409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6B9F06-73E2-A349-AC1B-FC0142045326}"/>
              </a:ext>
            </a:extLst>
          </p:cNvPr>
          <p:cNvSpPr/>
          <p:nvPr/>
        </p:nvSpPr>
        <p:spPr>
          <a:xfrm>
            <a:off x="5356330" y="3023038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BBBB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9F6B21-C4B4-674D-AAEC-D88B44826AC9}"/>
              </a:ext>
            </a:extLst>
          </p:cNvPr>
          <p:cNvSpPr/>
          <p:nvPr/>
        </p:nvSpPr>
        <p:spPr>
          <a:xfrm>
            <a:off x="5356329" y="2360092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CCCC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2D4B3B-00E5-A247-952D-580CD1AE3354}"/>
              </a:ext>
            </a:extLst>
          </p:cNvPr>
          <p:cNvSpPr/>
          <p:nvPr/>
        </p:nvSpPr>
        <p:spPr>
          <a:xfrm>
            <a:off x="5366839" y="1661154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DDDD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0827E-2312-3B4A-8025-239CD2AF548F}"/>
              </a:ext>
            </a:extLst>
          </p:cNvPr>
          <p:cNvSpPr txBox="1"/>
          <p:nvPr/>
        </p:nvSpPr>
        <p:spPr>
          <a:xfrm>
            <a:off x="8165947" y="2508419"/>
            <a:ext cx="3823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This will generate a ‘core’!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Get the address of shellcode from core</a:t>
            </a:r>
          </a:p>
        </p:txBody>
      </p:sp>
    </p:spTree>
    <p:extLst>
      <p:ext uri="{BB962C8B-B14F-4D97-AF65-F5344CB8AC3E}">
        <p14:creationId xmlns:p14="http://schemas.microsoft.com/office/powerpoint/2010/main" val="562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0" grpId="0" animBg="1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20-Stack-Cookie: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5149960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(0x80)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5572" y="233138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5572" y="162981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5572" y="3748415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B933B-23F7-9E45-BB5E-A06C2D1A188D}"/>
              </a:ext>
            </a:extLst>
          </p:cNvPr>
          <p:cNvSpPr/>
          <p:nvPr/>
        </p:nvSpPr>
        <p:spPr>
          <a:xfrm>
            <a:off x="838199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B51E44-6EDB-9446-B93F-2B0B66127B91}"/>
              </a:ext>
            </a:extLst>
          </p:cNvPr>
          <p:cNvSpPr/>
          <p:nvPr/>
        </p:nvSpPr>
        <p:spPr>
          <a:xfrm>
            <a:off x="5356332" y="5127737"/>
            <a:ext cx="233329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Shellcode + fill</a:t>
            </a:r>
          </a:p>
          <a:p>
            <a:pPr algn="ctr"/>
            <a:r>
              <a:rPr lang="en-US"/>
              <a:t>(0x80)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C1CA9-6EE9-FB47-B963-0A6AEC9D945E}"/>
              </a:ext>
            </a:extLst>
          </p:cNvPr>
          <p:cNvSpPr/>
          <p:nvPr/>
        </p:nvSpPr>
        <p:spPr>
          <a:xfrm>
            <a:off x="1434662" y="4448394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BC54-FF52-C04D-A6FA-6E3C6545F944}"/>
              </a:ext>
            </a:extLst>
          </p:cNvPr>
          <p:cNvSpPr/>
          <p:nvPr/>
        </p:nvSpPr>
        <p:spPr>
          <a:xfrm>
            <a:off x="2031122" y="4449981"/>
            <a:ext cx="596463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F491F-9130-CD48-B626-D5E3C01FEC86}"/>
              </a:ext>
            </a:extLst>
          </p:cNvPr>
          <p:cNvSpPr/>
          <p:nvPr/>
        </p:nvSpPr>
        <p:spPr>
          <a:xfrm>
            <a:off x="2627582" y="4448394"/>
            <a:ext cx="54128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CC918F-DCD0-9640-AC42-4A8C3702D5DF}"/>
              </a:ext>
            </a:extLst>
          </p:cNvPr>
          <p:cNvSpPr/>
          <p:nvPr/>
        </p:nvSpPr>
        <p:spPr>
          <a:xfrm>
            <a:off x="7148342" y="4426170"/>
            <a:ext cx="541287" cy="7237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FACDA-3FD4-DC49-80F0-C3E436961AF6}"/>
              </a:ext>
            </a:extLst>
          </p:cNvPr>
          <p:cNvSpPr/>
          <p:nvPr/>
        </p:nvSpPr>
        <p:spPr>
          <a:xfrm>
            <a:off x="835572" y="304652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B6745-01A4-2A44-A0A1-334D152B2501}"/>
              </a:ext>
            </a:extLst>
          </p:cNvPr>
          <p:cNvSpPr txBox="1"/>
          <p:nvPr/>
        </p:nvSpPr>
        <p:spPr>
          <a:xfrm>
            <a:off x="8328235" y="1506022"/>
            <a:ext cx="349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Now you know the cookie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02EEB3-5543-1844-A332-3B1ED6DB8A5F}"/>
              </a:ext>
            </a:extLst>
          </p:cNvPr>
          <p:cNvSpPr/>
          <p:nvPr/>
        </p:nvSpPr>
        <p:spPr>
          <a:xfrm>
            <a:off x="6607055" y="4426171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5C3439-EFB6-4545-B070-0F5899B06CB4}"/>
              </a:ext>
            </a:extLst>
          </p:cNvPr>
          <p:cNvSpPr/>
          <p:nvPr/>
        </p:nvSpPr>
        <p:spPr>
          <a:xfrm>
            <a:off x="6065773" y="4436682"/>
            <a:ext cx="541287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BFF16-F611-9946-89D6-D532D9B07318}"/>
              </a:ext>
            </a:extLst>
          </p:cNvPr>
          <p:cNvSpPr/>
          <p:nvPr/>
        </p:nvSpPr>
        <p:spPr>
          <a:xfrm>
            <a:off x="5356332" y="4431317"/>
            <a:ext cx="709441" cy="717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7A9DD7-E53E-0E45-87A4-7956E114579E}"/>
              </a:ext>
            </a:extLst>
          </p:cNvPr>
          <p:cNvSpPr/>
          <p:nvPr/>
        </p:nvSpPr>
        <p:spPr>
          <a:xfrm>
            <a:off x="5356331" y="3714093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6B9F06-73E2-A349-AC1B-FC0142045326}"/>
              </a:ext>
            </a:extLst>
          </p:cNvPr>
          <p:cNvSpPr/>
          <p:nvPr/>
        </p:nvSpPr>
        <p:spPr>
          <a:xfrm>
            <a:off x="5356330" y="3023038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BBBB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9F6B21-C4B4-674D-AAEC-D88B44826AC9}"/>
              </a:ext>
            </a:extLst>
          </p:cNvPr>
          <p:cNvSpPr/>
          <p:nvPr/>
        </p:nvSpPr>
        <p:spPr>
          <a:xfrm>
            <a:off x="5356329" y="2360092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CCCC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8BAE5F-45A1-E740-9729-4B93D8DC92BE}"/>
              </a:ext>
            </a:extLst>
          </p:cNvPr>
          <p:cNvSpPr/>
          <p:nvPr/>
        </p:nvSpPr>
        <p:spPr>
          <a:xfrm>
            <a:off x="5356328" y="165529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Address of</a:t>
            </a:r>
          </a:p>
          <a:p>
            <a:pPr algn="ctr"/>
            <a:r>
              <a:rPr lang="en-US"/>
              <a:t>SHELLCODE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CD673DED-3760-FA45-8B63-BAE56DEFF392}"/>
              </a:ext>
            </a:extLst>
          </p:cNvPr>
          <p:cNvCxnSpPr>
            <a:cxnSpLocks/>
            <a:stCxn id="33" idx="3"/>
            <a:endCxn id="23" idx="3"/>
          </p:cNvCxnSpPr>
          <p:nvPr/>
        </p:nvCxnSpPr>
        <p:spPr>
          <a:xfrm>
            <a:off x="7689625" y="2006080"/>
            <a:ext cx="4" cy="3784439"/>
          </a:xfrm>
          <a:prstGeom prst="bentConnector3">
            <a:avLst>
              <a:gd name="adj1" fmla="val 571510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79" y="34373"/>
            <a:ext cx="10515600" cy="1325563"/>
          </a:xfrm>
        </p:spPr>
        <p:txBody>
          <a:bodyPr/>
          <a:lstStyle/>
          <a:p>
            <a:r>
              <a:rPr lang="en-US" dirty="0"/>
              <a:t>21-DEP-0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F8AAF-8384-B942-8483-4AB960A0B6FD}"/>
              </a:ext>
            </a:extLst>
          </p:cNvPr>
          <p:cNvSpPr txBox="1"/>
          <p:nvPr/>
        </p:nvSpPr>
        <p:spPr>
          <a:xfrm>
            <a:off x="6306207" y="5042886"/>
            <a:ext cx="24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Buffer is at -0x88(%</a:t>
            </a:r>
            <a:r>
              <a:rPr lang="en-US" b="1" err="1">
                <a:solidFill>
                  <a:srgbClr val="000CFF"/>
                </a:solidFill>
              </a:rPr>
              <a:t>ebp</a:t>
            </a:r>
            <a:r>
              <a:rPr lang="en-US" b="1">
                <a:solidFill>
                  <a:srgbClr val="000CFF"/>
                </a:solidFill>
              </a:rPr>
              <a:t>)</a:t>
            </a:r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C37C9136-BF90-E745-96AC-242290452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445782"/>
            <a:ext cx="5842000" cy="3175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2C39D-2183-5044-AA6B-68A617DCF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090"/>
            <a:ext cx="6172200" cy="54991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E98599-C655-6E48-8E56-AD16440D1AC1}"/>
              </a:ext>
            </a:extLst>
          </p:cNvPr>
          <p:cNvSpPr/>
          <p:nvPr/>
        </p:nvSpPr>
        <p:spPr>
          <a:xfrm>
            <a:off x="2776113" y="2400330"/>
            <a:ext cx="2758966" cy="268014"/>
          </a:xfrm>
          <a:prstGeom prst="rect">
            <a:avLst/>
          </a:prstGeom>
          <a:noFill/>
          <a:ln w="3175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EFC7C-197A-5443-AD17-91341F0C2106}"/>
              </a:ext>
            </a:extLst>
          </p:cNvPr>
          <p:cNvSpPr/>
          <p:nvPr/>
        </p:nvSpPr>
        <p:spPr>
          <a:xfrm>
            <a:off x="2723561" y="3766675"/>
            <a:ext cx="1566042" cy="268014"/>
          </a:xfrm>
          <a:prstGeom prst="rect">
            <a:avLst/>
          </a:prstGeom>
          <a:noFill/>
          <a:ln w="3175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21-DEP-0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9D6A6-D5C3-DA4B-9BE8-1C606850F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Constraints</a:t>
            </a:r>
          </a:p>
          <a:p>
            <a:pPr lvl="1"/>
            <a:r>
              <a:rPr lang="en-US"/>
              <a:t>Stack is not executable: you cannot use shellcode</a:t>
            </a:r>
          </a:p>
          <a:p>
            <a:pPr lvl="1"/>
            <a:r>
              <a:rPr lang="en-US"/>
              <a:t>Address is fixed: you can call library functions</a:t>
            </a:r>
          </a:p>
          <a:p>
            <a:pPr lvl="1"/>
            <a:r>
              <a:rPr lang="en-US"/>
              <a:t>Program runs </a:t>
            </a:r>
            <a:r>
              <a:rPr lang="en-US" sz="20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setregid</a:t>
            </a:r>
            <a:r>
              <a:rPr lang="en-US" sz="20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getegid</a:t>
            </a:r>
            <a:r>
              <a:rPr lang="en-US" sz="20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200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getegid</a:t>
            </a:r>
            <a:r>
              <a:rPr lang="en-US" sz="200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for you: run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system()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lvl="1"/>
            <a:endParaRPr lang="en-US"/>
          </a:p>
          <a:p>
            <a:r>
              <a:rPr lang="en-US"/>
              <a:t>Objective</a:t>
            </a:r>
          </a:p>
          <a:p>
            <a:pPr lvl="1"/>
            <a:r>
              <a:rPr lang="en-US"/>
              <a:t>Execute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system(“/bin/</a:t>
            </a:r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 </a:t>
            </a:r>
            <a:r>
              <a:rPr lang="en-US"/>
              <a:t>by returning into the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system()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library function</a:t>
            </a:r>
          </a:p>
        </p:txBody>
      </p:sp>
    </p:spTree>
    <p:extLst>
      <p:ext uri="{BB962C8B-B14F-4D97-AF65-F5344CB8AC3E}">
        <p14:creationId xmlns:p14="http://schemas.microsoft.com/office/powerpoint/2010/main" val="2050741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21-DEP-0: High-level Idea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4496952"/>
            <a:ext cx="2333297" cy="1978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(0x88)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8201" y="379538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8201" y="3093820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8200" y="2392254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5ED86-932B-714C-8691-9DB8EBD65A56}"/>
              </a:ext>
            </a:extLst>
          </p:cNvPr>
          <p:cNvSpPr/>
          <p:nvPr/>
        </p:nvSpPr>
        <p:spPr>
          <a:xfrm>
            <a:off x="838200" y="169068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3B10D0-932D-744B-B6BA-148FC469AC13}"/>
              </a:ext>
            </a:extLst>
          </p:cNvPr>
          <p:cNvSpPr/>
          <p:nvPr/>
        </p:nvSpPr>
        <p:spPr>
          <a:xfrm>
            <a:off x="4080643" y="3093820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system()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EFEA21-FB05-B548-8508-D242EE93F9AA}"/>
              </a:ext>
            </a:extLst>
          </p:cNvPr>
          <p:cNvSpPr/>
          <p:nvPr/>
        </p:nvSpPr>
        <p:spPr>
          <a:xfrm>
            <a:off x="4080642" y="169068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11508-B220-4D49-AAB1-4BBC182DAF6B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B39825-A491-5347-97AD-E33BCC858B7E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CC8AF1-FD24-0740-9B82-D43BC784705B}"/>
              </a:ext>
            </a:extLst>
          </p:cNvPr>
          <p:cNvSpPr txBox="1"/>
          <p:nvPr/>
        </p:nvSpPr>
        <p:spPr>
          <a:xfrm>
            <a:off x="7394028" y="2569779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system(“/bin/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sh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11F67F-65F7-594F-8AAF-3806411A723A}"/>
              </a:ext>
            </a:extLst>
          </p:cNvPr>
          <p:cNvSpPr txBox="1"/>
          <p:nvPr/>
        </p:nvSpPr>
        <p:spPr>
          <a:xfrm>
            <a:off x="7394028" y="3244334"/>
            <a:ext cx="2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LIBC code is executable!</a:t>
            </a:r>
          </a:p>
        </p:txBody>
      </p:sp>
    </p:spTree>
    <p:extLst>
      <p:ext uri="{BB962C8B-B14F-4D97-AF65-F5344CB8AC3E}">
        <p14:creationId xmlns:p14="http://schemas.microsoft.com/office/powerpoint/2010/main" val="29137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21-DEP-0: Gathering 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F38B9-9603-CF42-B634-E3224FE2F958}"/>
              </a:ext>
            </a:extLst>
          </p:cNvPr>
          <p:cNvSpPr txBox="1"/>
          <p:nvPr/>
        </p:nvSpPr>
        <p:spPr>
          <a:xfrm>
            <a:off x="838200" y="2065929"/>
            <a:ext cx="910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Locating system()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C22B0-4BAE-594D-BC3D-B946725309F6}"/>
              </a:ext>
            </a:extLst>
          </p:cNvPr>
          <p:cNvSpPr txBox="1"/>
          <p:nvPr/>
        </p:nvSpPr>
        <p:spPr>
          <a:xfrm>
            <a:off x="838199" y="4284909"/>
            <a:ext cx="910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Run….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80AC2-D8F0-484C-B091-622F8C6B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32481"/>
            <a:ext cx="9330586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90057-16D2-A74E-A01C-EE183B2E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3" y="4686088"/>
            <a:ext cx="9901160" cy="10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23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21-DEP-0: Gathering 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F38B9-9603-CF42-B634-E3224FE2F958}"/>
              </a:ext>
            </a:extLst>
          </p:cNvPr>
          <p:cNvSpPr txBox="1"/>
          <p:nvPr/>
        </p:nvSpPr>
        <p:spPr>
          <a:xfrm>
            <a:off x="838200" y="1458310"/>
            <a:ext cx="91098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Locating “/bin/</a:t>
            </a:r>
            <a:r>
              <a:rPr lang="en-US" sz="2400" b="1" err="1"/>
              <a:t>sh</a:t>
            </a:r>
            <a:r>
              <a:rPr lang="en-US" sz="2400" b="1"/>
              <a:t>”</a:t>
            </a:r>
          </a:p>
          <a:p>
            <a:r>
              <a:rPr lang="en-US" sz="2400" b="1"/>
              <a:t>	system(“</a:t>
            </a:r>
            <a:r>
              <a:rPr lang="en-US" sz="2400" b="1" err="1"/>
              <a:t>asdf</a:t>
            </a:r>
            <a:r>
              <a:rPr lang="en-US" sz="2400" b="1"/>
              <a:t>”) -&gt; </a:t>
            </a:r>
            <a:r>
              <a:rPr lang="en-US" sz="2400" b="1" err="1"/>
              <a:t>execve</a:t>
            </a:r>
            <a:r>
              <a:rPr lang="en-US" sz="2400" b="1"/>
              <a:t>(“/bin/</a:t>
            </a:r>
            <a:r>
              <a:rPr lang="en-US" sz="2400" b="1" err="1"/>
              <a:t>sh</a:t>
            </a:r>
            <a:r>
              <a:rPr lang="en-US" sz="2400" b="1"/>
              <a:t>”, [“</a:t>
            </a:r>
            <a:r>
              <a:rPr lang="en-US" sz="2400" b="1" err="1"/>
              <a:t>sh</a:t>
            </a:r>
            <a:r>
              <a:rPr lang="en-US" sz="2400" b="1"/>
              <a:t>”, “</a:t>
            </a:r>
            <a:r>
              <a:rPr lang="en-US" sz="2400" b="1" err="1"/>
              <a:t>asdf</a:t>
            </a:r>
            <a:r>
              <a:rPr lang="en-US" sz="2400" b="1"/>
              <a:t>”], …)</a:t>
            </a:r>
          </a:p>
          <a:p>
            <a:endParaRPr lang="en-US" sz="2400" b="1"/>
          </a:p>
          <a:p>
            <a:r>
              <a:rPr lang="en-US" sz="2400" b="1"/>
              <a:t>Write a small program that runs system()…</a:t>
            </a:r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r>
              <a:rPr lang="en-US" sz="2400" b="1"/>
              <a:t>Build it</a:t>
            </a:r>
          </a:p>
          <a:p>
            <a:r>
              <a:rPr lang="en-US" sz="2400" b="1"/>
              <a:t>	</a:t>
            </a:r>
            <a:r>
              <a:rPr lang="en-US" sz="2400" b="1" err="1"/>
              <a:t>gcc</a:t>
            </a:r>
            <a:r>
              <a:rPr lang="en-US" sz="2400" b="1"/>
              <a:t> -o system </a:t>
            </a:r>
            <a:r>
              <a:rPr lang="en-US" sz="2400" b="1" err="1"/>
              <a:t>system.c</a:t>
            </a:r>
            <a:r>
              <a:rPr lang="en-US" sz="2400" b="1"/>
              <a:t> -m32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F555850C-B052-6C4B-86DA-D4C0959BB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73" y="3429000"/>
            <a:ext cx="2768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21-DEP-0: Gathering 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F38B9-9603-CF42-B634-E3224FE2F958}"/>
              </a:ext>
            </a:extLst>
          </p:cNvPr>
          <p:cNvSpPr txBox="1"/>
          <p:nvPr/>
        </p:nvSpPr>
        <p:spPr>
          <a:xfrm>
            <a:off x="838200" y="1458310"/>
            <a:ext cx="9109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1.</a:t>
            </a:r>
            <a:r>
              <a:rPr lang="en-US" sz="2400" b="1"/>
              <a:t> Open the program with </a:t>
            </a:r>
            <a:r>
              <a:rPr lang="en-US" sz="2400" b="1" err="1"/>
              <a:t>gdb</a:t>
            </a:r>
            <a:r>
              <a:rPr lang="en-US" sz="2400" b="1"/>
              <a:t>, set a breakpoint at main()</a:t>
            </a:r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r>
              <a:rPr lang="en-US" sz="2400" b="1">
                <a:solidFill>
                  <a:srgbClr val="000CFF"/>
                </a:solidFill>
              </a:rPr>
              <a:t>2.</a:t>
            </a:r>
            <a:r>
              <a:rPr lang="en-US" sz="2400" b="1"/>
              <a:t> After running of the program, search /bin/</a:t>
            </a:r>
            <a:r>
              <a:rPr lang="en-US" sz="2400" b="1" err="1"/>
              <a:t>sh</a:t>
            </a:r>
            <a:endParaRPr lang="en-US" sz="2400" b="1"/>
          </a:p>
          <a:p>
            <a:endParaRPr lang="en-US" sz="24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1E48F-08F0-DD4C-95DE-E155FE4E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0125"/>
            <a:ext cx="9330586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5108E-DFBD-0E41-B144-2B22128BA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301121"/>
            <a:ext cx="7611041" cy="6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9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21-DEP-0: Exploit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B7F42-6947-E341-85CC-18F27058FA5A}"/>
              </a:ext>
            </a:extLst>
          </p:cNvPr>
          <p:cNvSpPr/>
          <p:nvPr/>
        </p:nvSpPr>
        <p:spPr>
          <a:xfrm>
            <a:off x="838202" y="4496952"/>
            <a:ext cx="2333297" cy="1978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(0x88)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53B51-C911-7D43-BFB4-AF9531C1C97D}"/>
              </a:ext>
            </a:extLst>
          </p:cNvPr>
          <p:cNvSpPr/>
          <p:nvPr/>
        </p:nvSpPr>
        <p:spPr>
          <a:xfrm>
            <a:off x="838201" y="379538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93ED8-01BC-1C41-925C-BCF6E18579D7}"/>
              </a:ext>
            </a:extLst>
          </p:cNvPr>
          <p:cNvSpPr/>
          <p:nvPr/>
        </p:nvSpPr>
        <p:spPr>
          <a:xfrm>
            <a:off x="838201" y="3093820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E6C07-C051-3545-8B1E-49ED54ECB3E0}"/>
              </a:ext>
            </a:extLst>
          </p:cNvPr>
          <p:cNvSpPr/>
          <p:nvPr/>
        </p:nvSpPr>
        <p:spPr>
          <a:xfrm>
            <a:off x="838200" y="2392254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5ED86-932B-714C-8691-9DB8EBD65A56}"/>
              </a:ext>
            </a:extLst>
          </p:cNvPr>
          <p:cNvSpPr/>
          <p:nvPr/>
        </p:nvSpPr>
        <p:spPr>
          <a:xfrm>
            <a:off x="838200" y="169068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3B10D0-932D-744B-B6BA-148FC469AC13}"/>
              </a:ext>
            </a:extLst>
          </p:cNvPr>
          <p:cNvSpPr/>
          <p:nvPr/>
        </p:nvSpPr>
        <p:spPr>
          <a:xfrm>
            <a:off x="4080643" y="3093820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0xf7e3cda0</a:t>
            </a:r>
          </a:p>
          <a:p>
            <a:pPr algn="ctr"/>
            <a:r>
              <a:rPr lang="en-US"/>
              <a:t>System()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EFEA21-FB05-B548-8508-D242EE93F9AA}"/>
              </a:ext>
            </a:extLst>
          </p:cNvPr>
          <p:cNvSpPr/>
          <p:nvPr/>
        </p:nvSpPr>
        <p:spPr>
          <a:xfrm>
            <a:off x="4080642" y="169068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0xf7f5da0b</a:t>
            </a:r>
          </a:p>
          <a:p>
            <a:pPr algn="ctr"/>
            <a:r>
              <a:rPr lang="en-US"/>
              <a:t>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D2F35-6F52-2A43-B49A-42365DFB5BE0}"/>
              </a:ext>
            </a:extLst>
          </p:cNvPr>
          <p:cNvSpPr txBox="1"/>
          <p:nvPr/>
        </p:nvSpPr>
        <p:spPr>
          <a:xfrm>
            <a:off x="4080642" y="4158398"/>
            <a:ext cx="770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err="1">
                <a:latin typeface="Consolas" panose="020B0609020204030204" pitchFamily="49" charset="0"/>
              </a:rPr>
              <a:t>b“A</a:t>
            </a:r>
            <a:r>
              <a:rPr lang="en-US" sz="1600" b="1">
                <a:latin typeface="Consolas" panose="020B0609020204030204" pitchFamily="49" charset="0"/>
              </a:rPr>
              <a:t>” * 0x88 + </a:t>
            </a:r>
            <a:r>
              <a:rPr lang="en-US" sz="1600" b="1" err="1">
                <a:latin typeface="Consolas" panose="020B0609020204030204" pitchFamily="49" charset="0"/>
              </a:rPr>
              <a:t>b“SEBP</a:t>
            </a:r>
            <a:r>
              <a:rPr lang="en-US" sz="1600" b="1">
                <a:latin typeface="Consolas" panose="020B0609020204030204" pitchFamily="49" charset="0"/>
              </a:rPr>
              <a:t>” + p32(0xf7e39ad0) + </a:t>
            </a:r>
            <a:r>
              <a:rPr lang="en-US" sz="1600" b="1" err="1">
                <a:latin typeface="Consolas" panose="020B0609020204030204" pitchFamily="49" charset="0"/>
              </a:rPr>
              <a:t>b“GGGG</a:t>
            </a:r>
            <a:r>
              <a:rPr lang="en-US" sz="1600" b="1">
                <a:latin typeface="Consolas" panose="020B0609020204030204" pitchFamily="49" charset="0"/>
              </a:rPr>
              <a:t>” + p32(0xf7f5aa0b)</a:t>
            </a:r>
          </a:p>
        </p:txBody>
      </p:sp>
    </p:spTree>
    <p:extLst>
      <p:ext uri="{BB962C8B-B14F-4D97-AF65-F5344CB8AC3E}">
        <p14:creationId xmlns:p14="http://schemas.microsoft.com/office/powerpoint/2010/main" val="26393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DF41-2B56-C34D-970A-FE5599E1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</a:t>
            </a:r>
          </a:p>
        </p:txBody>
      </p:sp>
      <p:pic>
        <p:nvPicPr>
          <p:cNvPr id="5" name="Content Placeholder 4" descr="Screen of a cell phone&#10;&#10;Description automatically generated">
            <a:extLst>
              <a:ext uri="{FF2B5EF4-FFF2-40B4-BE49-F238E27FC236}">
                <a16:creationId xmlns:a16="http://schemas.microsoft.com/office/drawing/2014/main" id="{789E35B2-B9D4-CD4E-BD36-06C93CDE0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345" y="1336894"/>
            <a:ext cx="6687709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EE030D-B95B-E944-A961-B9AF25C344AD}"/>
              </a:ext>
            </a:extLst>
          </p:cNvPr>
          <p:cNvSpPr txBox="1"/>
          <p:nvPr/>
        </p:nvSpPr>
        <p:spPr>
          <a:xfrm>
            <a:off x="5659821" y="5903784"/>
            <a:ext cx="24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Buffer is at -0x88(%</a:t>
            </a:r>
            <a:r>
              <a:rPr lang="en-US" b="1" err="1">
                <a:solidFill>
                  <a:srgbClr val="000CFF"/>
                </a:solidFill>
              </a:rPr>
              <a:t>ebp</a:t>
            </a:r>
            <a:r>
              <a:rPr lang="en-US" b="1">
                <a:solidFill>
                  <a:srgbClr val="000CFF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A898B-9D7D-4C46-8DEF-B38924D8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0" y="1180168"/>
            <a:ext cx="5410925" cy="5677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A6EE41-545E-AC4C-BB68-66E826B6FFCB}"/>
              </a:ext>
            </a:extLst>
          </p:cNvPr>
          <p:cNvSpPr/>
          <p:nvPr/>
        </p:nvSpPr>
        <p:spPr>
          <a:xfrm>
            <a:off x="2643351" y="2232895"/>
            <a:ext cx="2758966" cy="268014"/>
          </a:xfrm>
          <a:prstGeom prst="rect">
            <a:avLst/>
          </a:prstGeom>
          <a:noFill/>
          <a:ln w="3175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1C9B56-ABA0-254B-893A-201CC2A293D6}"/>
              </a:ext>
            </a:extLst>
          </p:cNvPr>
          <p:cNvSpPr/>
          <p:nvPr/>
        </p:nvSpPr>
        <p:spPr>
          <a:xfrm>
            <a:off x="2643351" y="3987365"/>
            <a:ext cx="1566042" cy="268014"/>
          </a:xfrm>
          <a:prstGeom prst="rect">
            <a:avLst/>
          </a:prstGeom>
          <a:noFill/>
          <a:ln w="3175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45F0-62DF-1849-B5F5-070F70DA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755"/>
          </a:xfrm>
        </p:spPr>
        <p:txBody>
          <a:bodyPr/>
          <a:lstStyle/>
          <a:p>
            <a:r>
              <a:rPr lang="en-US"/>
              <a:t>Channeling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E79A9-ADAC-9A49-A69B-110D8173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4C53F20-D1A3-1A4C-B124-3AE6C6E1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007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/>
              <a:t>... arise when </a:t>
            </a:r>
            <a:r>
              <a:rPr lang="en-US" sz="2800" u="sng"/>
              <a:t>control</a:t>
            </a:r>
            <a:r>
              <a:rPr lang="en-US" sz="2800"/>
              <a:t> and </a:t>
            </a:r>
            <a:r>
              <a:rPr lang="en-US" sz="2800" u="sng"/>
              <a:t>data</a:t>
            </a:r>
            <a:br>
              <a:rPr lang="en-US" sz="2800"/>
            </a:br>
            <a:r>
              <a:rPr lang="en-US" sz="2800"/>
              <a:t>are mixed into one channel. </a:t>
            </a:r>
          </a:p>
          <a:p>
            <a:endParaRPr lang="en-US" sz="28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8DCFFC-5772-144F-A8A7-25032F6A5D3C}"/>
              </a:ext>
            </a:extLst>
          </p:cNvPr>
          <p:cNvGraphicFramePr>
            <a:graphicFrameLocks noGrp="1"/>
          </p:cNvGraphicFramePr>
          <p:nvPr/>
        </p:nvGraphicFramePr>
        <p:xfrm>
          <a:off x="558624" y="3161490"/>
          <a:ext cx="8750476" cy="2392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Data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Stack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Return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 hijack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15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Format</a:t>
                      </a:r>
                      <a:r>
                        <a:rPr lang="en-US" baseline="0"/>
                        <a:t> Strings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Output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Format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Disclose</a:t>
                      </a:r>
                      <a:r>
                        <a:rPr lang="en-US" baseline="0"/>
                        <a:t> or write to memory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>
                          <a:latin typeface="Consolas" panose="020B0609020204030204" pitchFamily="49" charset="0"/>
                        </a:rPr>
                        <a:t>malloc</a:t>
                      </a:r>
                      <a:r>
                        <a:rPr lang="en-US" baseline="0"/>
                        <a:t> buffers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atin typeface="Consolas" panose="020B0609020204030204" pitchFamily="49" charset="0"/>
                        </a:rPr>
                        <a:t>malloc</a:t>
                      </a:r>
                      <a:r>
                        <a:rPr lang="en-US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Heap metadata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 hijack/write to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Phreaking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Voice or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Operator 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Seize</a:t>
                      </a:r>
                      <a:r>
                        <a:rPr lang="en-US" baseline="0"/>
                        <a:t> line control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6328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C87F-AC69-3449-A9DB-3B4D086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9D6A6-D5C3-DA4B-9BE8-1C606850F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Constraints</a:t>
            </a:r>
          </a:p>
          <a:p>
            <a:pPr lvl="1"/>
            <a:r>
              <a:rPr lang="en-US"/>
              <a:t>Stack is </a:t>
            </a:r>
            <a:r>
              <a:rPr lang="en-US" i="1"/>
              <a:t>not executable</a:t>
            </a:r>
            <a:r>
              <a:rPr lang="en-US"/>
              <a:t>: you cannot use shellcode</a:t>
            </a:r>
          </a:p>
          <a:p>
            <a:pPr lvl="1"/>
            <a:r>
              <a:rPr lang="en-US"/>
              <a:t>Address is </a:t>
            </a:r>
            <a:r>
              <a:rPr lang="en-US" i="1"/>
              <a:t>fixed</a:t>
            </a:r>
            <a:r>
              <a:rPr lang="en-US"/>
              <a:t>: you can call library functions</a:t>
            </a:r>
          </a:p>
          <a:p>
            <a:pPr lvl="1"/>
            <a:r>
              <a:rPr lang="en-US"/>
              <a:t>Program </a:t>
            </a:r>
            <a:r>
              <a:rPr lang="en-US" b="1">
                <a:solidFill>
                  <a:srgbClr val="FF0000"/>
                </a:solidFill>
              </a:rPr>
              <a:t>does not </a:t>
            </a:r>
            <a:r>
              <a:rPr lang="en-US"/>
              <a:t>run </a:t>
            </a:r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setregid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getegid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getegid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for you</a:t>
            </a:r>
          </a:p>
          <a:p>
            <a:pPr lvl="1"/>
            <a:endParaRPr lang="en-US"/>
          </a:p>
          <a:p>
            <a:r>
              <a:rPr lang="en-US"/>
              <a:t>Objective</a:t>
            </a:r>
          </a:p>
          <a:p>
            <a:pPr lvl="1"/>
            <a:r>
              <a:rPr lang="en-US"/>
              <a:t>Open “flag” file (</a:t>
            </a:r>
            <a:r>
              <a:rPr lang="en-US" err="1"/>
              <a:t>fd</a:t>
            </a:r>
            <a:r>
              <a:rPr lang="en-US"/>
              <a:t> 3)</a:t>
            </a:r>
          </a:p>
          <a:p>
            <a:pPr lvl="1"/>
            <a:r>
              <a:rPr lang="en-US"/>
              <a:t>Read data from “flag” file (</a:t>
            </a:r>
            <a:r>
              <a:rPr lang="en-US" err="1"/>
              <a:t>fd</a:t>
            </a:r>
            <a:r>
              <a:rPr lang="en-US"/>
              <a:t> 3, stack)</a:t>
            </a:r>
          </a:p>
          <a:p>
            <a:pPr lvl="1"/>
            <a:r>
              <a:rPr lang="en-US"/>
              <a:t>Write the data read to the </a:t>
            </a:r>
            <a:r>
              <a:rPr lang="en-US" err="1"/>
              <a:t>stdout</a:t>
            </a:r>
            <a:r>
              <a:rPr lang="en-US"/>
              <a:t> (</a:t>
            </a:r>
            <a:r>
              <a:rPr lang="en-US" err="1"/>
              <a:t>fd</a:t>
            </a:r>
            <a:r>
              <a:rPr lang="en-US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40750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8B75-174B-BC42-A2E6-1B2BF22F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8CEC6-5B99-0B44-BE1F-9C4919C5D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Tasks</a:t>
            </a:r>
          </a:p>
          <a:p>
            <a:pPr marL="457200" lvl="1" indent="0">
              <a:buNone/>
            </a:pPr>
            <a:r>
              <a:rPr lang="en-US" sz="200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lvl="2"/>
            <a:r>
              <a:rPr lang="en-US"/>
              <a:t>This will open ‘</a:t>
            </a:r>
            <a:r>
              <a:rPr lang="en-US" err="1"/>
              <a:t>a.txt</a:t>
            </a:r>
            <a:r>
              <a:rPr lang="en-US"/>
              <a:t>’ as </a:t>
            </a:r>
            <a:r>
              <a:rPr lang="en-US" err="1"/>
              <a:t>fd</a:t>
            </a:r>
            <a:r>
              <a:rPr lang="en-US"/>
              <a:t> 3</a:t>
            </a:r>
          </a:p>
          <a:p>
            <a:pPr lvl="2"/>
            <a:r>
              <a:rPr lang="en-US"/>
              <a:t>Create a </a:t>
            </a:r>
            <a:r>
              <a:rPr lang="en-US" err="1"/>
              <a:t>symlink</a:t>
            </a:r>
            <a:endParaRPr lang="en-US"/>
          </a:p>
          <a:p>
            <a:pPr lvl="2"/>
            <a:r>
              <a:rPr lang="en-US"/>
              <a:t>ln -s flag </a:t>
            </a:r>
            <a:r>
              <a:rPr lang="en-US" err="1"/>
              <a:t>a.txt</a:t>
            </a:r>
            <a:endParaRPr lang="en-US"/>
          </a:p>
          <a:p>
            <a:pPr marL="457200" lvl="1" indent="0">
              <a:buNone/>
            </a:pPr>
            <a:endParaRPr lang="en-US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read(3, </a:t>
            </a:r>
            <a:r>
              <a:rPr lang="en-US" sz="2000" err="1">
                <a:latin typeface="Consolas" panose="020B0609020204030204" pitchFamily="49" charset="0"/>
                <a:cs typeface="Consolas" panose="020B0609020204030204" pitchFamily="49" charset="0"/>
              </a:rPr>
              <a:t>stack_buffer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, 100);</a:t>
            </a:r>
          </a:p>
          <a:p>
            <a:pPr lvl="2"/>
            <a:r>
              <a:rPr lang="en-US"/>
              <a:t>Read flag to </a:t>
            </a:r>
            <a:r>
              <a:rPr lang="en-US" err="1"/>
              <a:t>stack_buffer</a:t>
            </a:r>
            <a:r>
              <a:rPr lang="en-US"/>
              <a:t> area</a:t>
            </a:r>
          </a:p>
          <a:p>
            <a:pPr marL="457200" lvl="1" indent="0">
              <a:buNone/>
            </a:pPr>
            <a:endParaRPr lang="en-US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00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  <a:cs typeface="Consolas" panose="020B0609020204030204" pitchFamily="49" charset="0"/>
              </a:rPr>
              <a:t>stack_buffer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2"/>
            <a:r>
              <a:rPr lang="en-US"/>
              <a:t>Print the flag</a:t>
            </a:r>
          </a:p>
          <a:p>
            <a:pPr lvl="1"/>
            <a:endParaRPr lang="en-US"/>
          </a:p>
        </p:txBody>
      </p:sp>
      <p:pic>
        <p:nvPicPr>
          <p:cNvPr id="4" name="Content Placeholder 4" descr="Screen of a cell phone&#10;&#10;Description automatically generated">
            <a:extLst>
              <a:ext uri="{FF2B5EF4-FFF2-40B4-BE49-F238E27FC236}">
                <a16:creationId xmlns:a16="http://schemas.microsoft.com/office/drawing/2014/main" id="{1D6AAE31-A46B-104A-A6D6-2C264A8B2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00" y="1690688"/>
            <a:ext cx="6430254" cy="41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343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87BE-F361-FF41-89FD-525A443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22-DEP-1:High-level Idea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478B1-0A39-6945-84EE-A2B98B4299D3}"/>
              </a:ext>
            </a:extLst>
          </p:cNvPr>
          <p:cNvSpPr/>
          <p:nvPr/>
        </p:nvSpPr>
        <p:spPr>
          <a:xfrm>
            <a:off x="838202" y="5486400"/>
            <a:ext cx="2333297" cy="98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(0x88)</a:t>
            </a:r>
          </a:p>
          <a:p>
            <a:pPr algn="ctr"/>
            <a:r>
              <a:rPr lang="en-US"/>
              <a:t>Not Executable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F45EC-EBDD-4945-817E-F7F0D9EF86BC}"/>
              </a:ext>
            </a:extLst>
          </p:cNvPr>
          <p:cNvSpPr/>
          <p:nvPr/>
        </p:nvSpPr>
        <p:spPr>
          <a:xfrm>
            <a:off x="838199" y="4784834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4DDE0C-A1C6-AB45-A8A1-2D585E7A7911}"/>
              </a:ext>
            </a:extLst>
          </p:cNvPr>
          <p:cNvSpPr/>
          <p:nvPr/>
        </p:nvSpPr>
        <p:spPr>
          <a:xfrm>
            <a:off x="838199" y="408310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Return 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AC8D4-85FC-8144-A905-8268187EF5E3}"/>
              </a:ext>
            </a:extLst>
          </p:cNvPr>
          <p:cNvSpPr/>
          <p:nvPr/>
        </p:nvSpPr>
        <p:spPr>
          <a:xfrm>
            <a:off x="838200" y="3385481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8B025-B288-D544-AB2E-578EF03B3903}"/>
              </a:ext>
            </a:extLst>
          </p:cNvPr>
          <p:cNvSpPr/>
          <p:nvPr/>
        </p:nvSpPr>
        <p:spPr>
          <a:xfrm>
            <a:off x="7932681" y="204997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01D64-2C82-3C41-9FDB-5A2842543717}"/>
              </a:ext>
            </a:extLst>
          </p:cNvPr>
          <p:cNvSpPr/>
          <p:nvPr/>
        </p:nvSpPr>
        <p:spPr>
          <a:xfrm>
            <a:off x="7932681" y="4167215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5B4896-E323-2E4F-B00D-238C286A34B6}"/>
              </a:ext>
            </a:extLst>
          </p:cNvPr>
          <p:cNvCxnSpPr/>
          <p:nvPr/>
        </p:nvCxnSpPr>
        <p:spPr>
          <a:xfrm flipV="1">
            <a:off x="3563007" y="1690688"/>
            <a:ext cx="0" cy="47848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FD0CEB-2F39-3045-855C-2DD8FF54B927}"/>
              </a:ext>
            </a:extLst>
          </p:cNvPr>
          <p:cNvSpPr txBox="1"/>
          <p:nvPr/>
        </p:nvSpPr>
        <p:spPr>
          <a:xfrm>
            <a:off x="3752193" y="629044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Overwrite!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3143D-E327-5C47-8902-99939CBBF95E}"/>
              </a:ext>
            </a:extLst>
          </p:cNvPr>
          <p:cNvSpPr/>
          <p:nvPr/>
        </p:nvSpPr>
        <p:spPr>
          <a:xfrm>
            <a:off x="838198" y="2679341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29C2E-7FF8-6142-9E5D-9F06908F8932}"/>
              </a:ext>
            </a:extLst>
          </p:cNvPr>
          <p:cNvSpPr/>
          <p:nvPr/>
        </p:nvSpPr>
        <p:spPr>
          <a:xfrm>
            <a:off x="838198" y="1961376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F67034-8B5E-B140-A1C9-140D89333654}"/>
              </a:ext>
            </a:extLst>
          </p:cNvPr>
          <p:cNvSpPr/>
          <p:nvPr/>
        </p:nvSpPr>
        <p:spPr>
          <a:xfrm>
            <a:off x="838197" y="1251611"/>
            <a:ext cx="2333297" cy="7015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B3B375-A188-A640-A20F-EFDD1C2CD7AE}"/>
              </a:ext>
            </a:extLst>
          </p:cNvPr>
          <p:cNvSpPr/>
          <p:nvPr/>
        </p:nvSpPr>
        <p:spPr>
          <a:xfrm>
            <a:off x="7932681" y="345099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D390F-A693-2149-8FDF-EC874C82E55E}"/>
              </a:ext>
            </a:extLst>
          </p:cNvPr>
          <p:cNvSpPr/>
          <p:nvPr/>
        </p:nvSpPr>
        <p:spPr>
          <a:xfrm>
            <a:off x="7933631" y="275887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C339CF-E53B-EC40-A6B5-3CA8477B3AEC}"/>
              </a:ext>
            </a:extLst>
          </p:cNvPr>
          <p:cNvSpPr/>
          <p:nvPr/>
        </p:nvSpPr>
        <p:spPr>
          <a:xfrm>
            <a:off x="7932681" y="133513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FFED6A-CA82-8944-A82E-E6642CF9A6B2}"/>
              </a:ext>
            </a:extLst>
          </p:cNvPr>
          <p:cNvSpPr/>
          <p:nvPr/>
        </p:nvSpPr>
        <p:spPr>
          <a:xfrm>
            <a:off x="7932681" y="65043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54F45738-0A44-9643-A7F3-72A5BE897D5B}"/>
              </a:ext>
            </a:extLst>
          </p:cNvPr>
          <p:cNvCxnSpPr>
            <a:stCxn id="18" idx="1"/>
            <a:endCxn id="8" idx="1"/>
          </p:cNvCxnSpPr>
          <p:nvPr/>
        </p:nvCxnSpPr>
        <p:spPr>
          <a:xfrm rot="10800000">
            <a:off x="7932681" y="2400762"/>
            <a:ext cx="12700" cy="1401016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324137DB-03DE-AA4C-9CC9-D66D1AB1CD92}"/>
              </a:ext>
            </a:extLst>
          </p:cNvPr>
          <p:cNvCxnSpPr>
            <a:cxnSpLocks/>
            <a:stCxn id="18" idx="1"/>
            <a:endCxn id="21" idx="1"/>
          </p:cNvCxnSpPr>
          <p:nvPr/>
        </p:nvCxnSpPr>
        <p:spPr>
          <a:xfrm rot="10800000">
            <a:off x="7932681" y="1685922"/>
            <a:ext cx="12700" cy="2115857"/>
          </a:xfrm>
          <a:prstGeom prst="bentConnector3">
            <a:avLst>
              <a:gd name="adj1" fmla="val 3537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DEEBB57-D6F6-EC4C-9DAB-FFC042BB318F}"/>
              </a:ext>
            </a:extLst>
          </p:cNvPr>
          <p:cNvCxnSpPr>
            <a:cxnSpLocks/>
            <a:stCxn id="18" idx="1"/>
            <a:endCxn id="22" idx="1"/>
          </p:cNvCxnSpPr>
          <p:nvPr/>
        </p:nvCxnSpPr>
        <p:spPr>
          <a:xfrm rot="10800000">
            <a:off x="7932681" y="1001218"/>
            <a:ext cx="12700" cy="2800561"/>
          </a:xfrm>
          <a:prstGeom prst="bentConnector3">
            <a:avLst>
              <a:gd name="adj1" fmla="val 54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E5D731D-8A3E-A54B-A143-818B21AB44E5}"/>
              </a:ext>
            </a:extLst>
          </p:cNvPr>
          <p:cNvCxnSpPr>
            <a:cxnSpLocks/>
            <a:stCxn id="19" idx="3"/>
            <a:endCxn id="21" idx="3"/>
          </p:cNvCxnSpPr>
          <p:nvPr/>
        </p:nvCxnSpPr>
        <p:spPr>
          <a:xfrm flipH="1" flipV="1">
            <a:off x="10265978" y="1685921"/>
            <a:ext cx="950" cy="1415349"/>
          </a:xfrm>
          <a:prstGeom prst="bentConnector3">
            <a:avLst>
              <a:gd name="adj1" fmla="val -240631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8" grpId="0" animBg="1"/>
      <p:bldP spid="19" grpId="0" animBg="1"/>
      <p:bldP spid="21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87BE-F361-FF41-89FD-525A443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22-DEP-1: Chaining Calls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8B025-B288-D544-AB2E-578EF03B3903}"/>
              </a:ext>
            </a:extLst>
          </p:cNvPr>
          <p:cNvSpPr/>
          <p:nvPr/>
        </p:nvSpPr>
        <p:spPr>
          <a:xfrm>
            <a:off x="7932681" y="204997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01D64-2C82-3C41-9FDB-5A2842543717}"/>
              </a:ext>
            </a:extLst>
          </p:cNvPr>
          <p:cNvSpPr/>
          <p:nvPr/>
        </p:nvSpPr>
        <p:spPr>
          <a:xfrm>
            <a:off x="7932681" y="4167215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B3B375-A188-A640-A20F-EFDD1C2CD7AE}"/>
              </a:ext>
            </a:extLst>
          </p:cNvPr>
          <p:cNvSpPr/>
          <p:nvPr/>
        </p:nvSpPr>
        <p:spPr>
          <a:xfrm>
            <a:off x="7932681" y="345099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D390F-A693-2149-8FDF-EC874C82E55E}"/>
              </a:ext>
            </a:extLst>
          </p:cNvPr>
          <p:cNvSpPr/>
          <p:nvPr/>
        </p:nvSpPr>
        <p:spPr>
          <a:xfrm>
            <a:off x="7933631" y="275887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C339CF-E53B-EC40-A6B5-3CA8477B3AEC}"/>
              </a:ext>
            </a:extLst>
          </p:cNvPr>
          <p:cNvSpPr/>
          <p:nvPr/>
        </p:nvSpPr>
        <p:spPr>
          <a:xfrm>
            <a:off x="7932681" y="133513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FFED6A-CA82-8944-A82E-E6642CF9A6B2}"/>
              </a:ext>
            </a:extLst>
          </p:cNvPr>
          <p:cNvSpPr/>
          <p:nvPr/>
        </p:nvSpPr>
        <p:spPr>
          <a:xfrm>
            <a:off x="7932681" y="65043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B1ED6-DC38-A54A-AD7B-6F571568BBB8}"/>
              </a:ext>
            </a:extLst>
          </p:cNvPr>
          <p:cNvSpPr txBox="1"/>
          <p:nvPr/>
        </p:nvSpPr>
        <p:spPr>
          <a:xfrm>
            <a:off x="7031421" y="468411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C051-61F2-FF47-857B-CA4538BD2E47}"/>
              </a:ext>
            </a:extLst>
          </p:cNvPr>
          <p:cNvSpPr txBox="1"/>
          <p:nvPr/>
        </p:nvSpPr>
        <p:spPr>
          <a:xfrm>
            <a:off x="3280067" y="2679406"/>
            <a:ext cx="329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320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615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87BE-F361-FF41-89FD-525A443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22-DEP-1: Chaining Calls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8B025-B288-D544-AB2E-578EF03B3903}"/>
              </a:ext>
            </a:extLst>
          </p:cNvPr>
          <p:cNvSpPr/>
          <p:nvPr/>
        </p:nvSpPr>
        <p:spPr>
          <a:xfrm>
            <a:off x="7932681" y="204997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01D64-2C82-3C41-9FDB-5A2842543717}"/>
              </a:ext>
            </a:extLst>
          </p:cNvPr>
          <p:cNvSpPr/>
          <p:nvPr/>
        </p:nvSpPr>
        <p:spPr>
          <a:xfrm>
            <a:off x="7932681" y="4167215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B3B375-A188-A640-A20F-EFDD1C2CD7AE}"/>
              </a:ext>
            </a:extLst>
          </p:cNvPr>
          <p:cNvSpPr/>
          <p:nvPr/>
        </p:nvSpPr>
        <p:spPr>
          <a:xfrm>
            <a:off x="7932681" y="345099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D390F-A693-2149-8FDF-EC874C82E55E}"/>
              </a:ext>
            </a:extLst>
          </p:cNvPr>
          <p:cNvSpPr/>
          <p:nvPr/>
        </p:nvSpPr>
        <p:spPr>
          <a:xfrm>
            <a:off x="7933631" y="275887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C339CF-E53B-EC40-A6B5-3CA8477B3AEC}"/>
              </a:ext>
            </a:extLst>
          </p:cNvPr>
          <p:cNvSpPr/>
          <p:nvPr/>
        </p:nvSpPr>
        <p:spPr>
          <a:xfrm>
            <a:off x="7932681" y="133513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FFED6A-CA82-8944-A82E-E6642CF9A6B2}"/>
              </a:ext>
            </a:extLst>
          </p:cNvPr>
          <p:cNvSpPr/>
          <p:nvPr/>
        </p:nvSpPr>
        <p:spPr>
          <a:xfrm>
            <a:off x="7932681" y="65043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B1ED6-DC38-A54A-AD7B-6F571568BBB8}"/>
              </a:ext>
            </a:extLst>
          </p:cNvPr>
          <p:cNvSpPr txBox="1"/>
          <p:nvPr/>
        </p:nvSpPr>
        <p:spPr>
          <a:xfrm>
            <a:off x="7031421" y="396789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C051-61F2-FF47-857B-CA4538BD2E47}"/>
              </a:ext>
            </a:extLst>
          </p:cNvPr>
          <p:cNvSpPr txBox="1"/>
          <p:nvPr/>
        </p:nvSpPr>
        <p:spPr>
          <a:xfrm>
            <a:off x="3280067" y="2679406"/>
            <a:ext cx="329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320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250EA804-BEC7-EB4A-8B46-68992C76C26C}"/>
              </a:ext>
            </a:extLst>
          </p:cNvPr>
          <p:cNvCxnSpPr/>
          <p:nvPr/>
        </p:nvCxnSpPr>
        <p:spPr>
          <a:xfrm rot="10800000">
            <a:off x="7932681" y="2400762"/>
            <a:ext cx="12700" cy="1401016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A36B083-E0E3-1F42-8680-F5259C4780EE}"/>
              </a:ext>
            </a:extLst>
          </p:cNvPr>
          <p:cNvCxnSpPr>
            <a:cxnSpLocks/>
          </p:cNvCxnSpPr>
          <p:nvPr/>
        </p:nvCxnSpPr>
        <p:spPr>
          <a:xfrm rot="10800000">
            <a:off x="7932681" y="1685922"/>
            <a:ext cx="12700" cy="2115857"/>
          </a:xfrm>
          <a:prstGeom prst="bentConnector3">
            <a:avLst>
              <a:gd name="adj1" fmla="val 3537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1588F6F-584B-6242-B77A-2A7E033D71EA}"/>
              </a:ext>
            </a:extLst>
          </p:cNvPr>
          <p:cNvCxnSpPr>
            <a:cxnSpLocks/>
          </p:cNvCxnSpPr>
          <p:nvPr/>
        </p:nvCxnSpPr>
        <p:spPr>
          <a:xfrm rot="10800000">
            <a:off x="7932681" y="1001218"/>
            <a:ext cx="12700" cy="2800561"/>
          </a:xfrm>
          <a:prstGeom prst="bentConnector3">
            <a:avLst>
              <a:gd name="adj1" fmla="val 54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605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87BE-F361-FF41-89FD-525A443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22-DEP-1: Chaining Calls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8B025-B288-D544-AB2E-578EF03B3903}"/>
              </a:ext>
            </a:extLst>
          </p:cNvPr>
          <p:cNvSpPr/>
          <p:nvPr/>
        </p:nvSpPr>
        <p:spPr>
          <a:xfrm>
            <a:off x="7932681" y="204997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01D64-2C82-3C41-9FDB-5A2842543717}"/>
              </a:ext>
            </a:extLst>
          </p:cNvPr>
          <p:cNvSpPr/>
          <p:nvPr/>
        </p:nvSpPr>
        <p:spPr>
          <a:xfrm>
            <a:off x="7932681" y="4167215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B3B375-A188-A640-A20F-EFDD1C2CD7AE}"/>
              </a:ext>
            </a:extLst>
          </p:cNvPr>
          <p:cNvSpPr/>
          <p:nvPr/>
        </p:nvSpPr>
        <p:spPr>
          <a:xfrm>
            <a:off x="7932681" y="345099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D390F-A693-2149-8FDF-EC874C82E55E}"/>
              </a:ext>
            </a:extLst>
          </p:cNvPr>
          <p:cNvSpPr/>
          <p:nvPr/>
        </p:nvSpPr>
        <p:spPr>
          <a:xfrm>
            <a:off x="7933631" y="275887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C339CF-E53B-EC40-A6B5-3CA8477B3AEC}"/>
              </a:ext>
            </a:extLst>
          </p:cNvPr>
          <p:cNvSpPr/>
          <p:nvPr/>
        </p:nvSpPr>
        <p:spPr>
          <a:xfrm>
            <a:off x="7932681" y="133513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FFED6A-CA82-8944-A82E-E6642CF9A6B2}"/>
              </a:ext>
            </a:extLst>
          </p:cNvPr>
          <p:cNvSpPr/>
          <p:nvPr/>
        </p:nvSpPr>
        <p:spPr>
          <a:xfrm>
            <a:off x="7932681" y="65043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B1ED6-DC38-A54A-AD7B-6F571568BBB8}"/>
              </a:ext>
            </a:extLst>
          </p:cNvPr>
          <p:cNvSpPr txBox="1"/>
          <p:nvPr/>
        </p:nvSpPr>
        <p:spPr>
          <a:xfrm>
            <a:off x="6914582" y="324433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C051-61F2-FF47-857B-CA4538BD2E47}"/>
              </a:ext>
            </a:extLst>
          </p:cNvPr>
          <p:cNvSpPr txBox="1"/>
          <p:nvPr/>
        </p:nvSpPr>
        <p:spPr>
          <a:xfrm>
            <a:off x="3280067" y="2679406"/>
            <a:ext cx="329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320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789B804D-56B4-9644-AFB8-B9275DB2D168}"/>
              </a:ext>
            </a:extLst>
          </p:cNvPr>
          <p:cNvCxnSpPr>
            <a:cxnSpLocks/>
          </p:cNvCxnSpPr>
          <p:nvPr/>
        </p:nvCxnSpPr>
        <p:spPr>
          <a:xfrm flipH="1" flipV="1">
            <a:off x="10265978" y="1685921"/>
            <a:ext cx="950" cy="1415349"/>
          </a:xfrm>
          <a:prstGeom prst="bentConnector3">
            <a:avLst>
              <a:gd name="adj1" fmla="val -240631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681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4FB75D-AC64-6242-B66F-A2D434359761}"/>
              </a:ext>
            </a:extLst>
          </p:cNvPr>
          <p:cNvSpPr/>
          <p:nvPr/>
        </p:nvSpPr>
        <p:spPr>
          <a:xfrm>
            <a:off x="1326242" y="3581200"/>
            <a:ext cx="4227981" cy="13180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104D5-CD17-A74F-A31C-F89284DD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22-DEP-1: Exploit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8DB1-9ADE-2547-8F8B-531FF2EC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</a:t>
            </a:r>
            <a:r>
              <a:rPr lang="en-US" err="1"/>
              <a:t>symlink</a:t>
            </a:r>
            <a:r>
              <a:rPr lang="en-US"/>
              <a:t> to ‘flag’ as ‘</a:t>
            </a:r>
            <a:r>
              <a:rPr lang="en-US" err="1"/>
              <a:t>a.txt</a:t>
            </a:r>
            <a:r>
              <a:rPr lang="en-US"/>
              <a:t>’</a:t>
            </a:r>
          </a:p>
          <a:p>
            <a:pPr lvl="1"/>
            <a:r>
              <a:rPr lang="en-US"/>
              <a:t>ln -s flag </a:t>
            </a:r>
            <a:r>
              <a:rPr lang="en-US" err="1"/>
              <a:t>a.txt</a:t>
            </a:r>
            <a:endParaRPr lang="en-US"/>
          </a:p>
          <a:p>
            <a:pPr lvl="1"/>
            <a:endParaRPr lang="en-US"/>
          </a:p>
          <a:p>
            <a:r>
              <a:rPr lang="en-US"/>
              <a:t>Chain your function calls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some_function</a:t>
            </a:r>
            <a:r>
              <a:rPr lang="en-US">
                <a:latin typeface="Consolas" panose="020B060902020403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read(3, 0xffffd3b4, 100)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(0xffffd3b4)</a:t>
            </a:r>
          </a:p>
          <a:p>
            <a:pPr lvl="1"/>
            <a:endParaRPr lang="en-US"/>
          </a:p>
          <a:p>
            <a:r>
              <a:rPr lang="en-US"/>
              <a:t>Why 0xffffd3b4?</a:t>
            </a:r>
          </a:p>
          <a:p>
            <a:pPr lvl="1"/>
            <a:r>
              <a:rPr lang="en-US"/>
              <a:t>You can use any valid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6B2B3-0A03-2745-BC4F-78B0A42F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223" y="2270125"/>
            <a:ext cx="6637777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511125-61E2-704A-A8DE-13791E65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55A3A655-8169-8A46-826E-276E1C38E967}"/>
              </a:ext>
            </a:extLst>
          </p:cNvPr>
          <p:cNvSpPr txBox="1">
            <a:spLocks/>
          </p:cNvSpPr>
          <p:nvPr/>
        </p:nvSpPr>
        <p:spPr>
          <a:xfrm>
            <a:off x="2209800" y="2642598"/>
            <a:ext cx="7772400" cy="14700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spc="-50" normalizeH="0">
                <a:solidFill>
                  <a:schemeClr val="tx2"/>
                </a:solidFill>
                <a:latin typeface="+mj-lt"/>
                <a:ea typeface="+mj-ea"/>
                <a:cs typeface="Cambria"/>
              </a:defRPr>
            </a:lvl1pPr>
          </a:lstStyle>
          <a:p>
            <a:pPr algn="l"/>
            <a:r>
              <a:rPr lang="en-US" b="1"/>
              <a:t>Control Flow Hijack Defenses</a:t>
            </a:r>
            <a:br>
              <a:rPr lang="en-US" sz="3600" b="1"/>
            </a:br>
            <a:r>
              <a:rPr lang="en-US" sz="3600" b="1"/>
              <a:t>Canaries, DEP, and ASLR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4286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ED87-F61A-FD4D-8A95-164607B6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Control Flow Hijack: </a:t>
            </a:r>
            <a:br>
              <a:rPr lang="en-US"/>
            </a:br>
            <a:r>
              <a:rPr lang="en-US"/>
              <a:t>Always control +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109DE-D282-F847-A7B7-6678BA81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800F8-654E-D54D-AD90-C7AA4D8D73A1}"/>
              </a:ext>
            </a:extLst>
          </p:cNvPr>
          <p:cNvSpPr txBox="1">
            <a:spLocks/>
          </p:cNvSpPr>
          <p:nvPr/>
        </p:nvSpPr>
        <p:spPr>
          <a:xfrm>
            <a:off x="457200" y="3276600"/>
            <a:ext cx="8229600" cy="2849563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i="1">
                <a:solidFill>
                  <a:srgbClr val="000000"/>
                </a:solidFill>
              </a:rPr>
              <a:t>computation</a:t>
            </a:r>
            <a:r>
              <a:rPr lang="en-US" sz="2800">
                <a:solidFill>
                  <a:srgbClr val="000000"/>
                </a:solidFill>
              </a:rPr>
              <a:t>                     +                          </a:t>
            </a:r>
            <a:r>
              <a:rPr lang="en-US" sz="2800" b="1" i="1">
                <a:solidFill>
                  <a:srgbClr val="000000"/>
                </a:solidFill>
              </a:rPr>
              <a:t>control</a:t>
            </a:r>
          </a:p>
          <a:p>
            <a:pPr marL="0" indent="0">
              <a:buFont typeface="Arial"/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D393E8-32BE-B545-A73E-BC0BF4EE9DD3}"/>
              </a:ext>
            </a:extLst>
          </p:cNvPr>
          <p:cNvGraphicFramePr>
            <a:graphicFrameLocks noGrp="1"/>
          </p:cNvGraphicFramePr>
          <p:nvPr/>
        </p:nvGraphicFramePr>
        <p:xfrm>
          <a:off x="895350" y="2515059"/>
          <a:ext cx="73533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payload)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rc 5">
            <a:extLst>
              <a:ext uri="{FF2B5EF4-FFF2-40B4-BE49-F238E27FC236}">
                <a16:creationId xmlns:a16="http://schemas.microsoft.com/office/drawing/2014/main" id="{3BE77553-4805-3544-B398-2605E0D51DA2}"/>
              </a:ext>
            </a:extLst>
          </p:cNvPr>
          <p:cNvSpPr/>
          <p:nvPr/>
        </p:nvSpPr>
        <p:spPr>
          <a:xfrm flipV="1">
            <a:off x="11430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5F690B-11A0-5245-99EE-50CA74DA3683}"/>
              </a:ext>
            </a:extLst>
          </p:cNvPr>
          <p:cNvSpPr txBox="1">
            <a:spLocks/>
          </p:cNvSpPr>
          <p:nvPr/>
        </p:nvSpPr>
        <p:spPr>
          <a:xfrm>
            <a:off x="457200" y="4267199"/>
            <a:ext cx="8229600" cy="2454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code injection</a:t>
            </a:r>
          </a:p>
          <a:p>
            <a:r>
              <a:rPr lang="en-US"/>
              <a:t>return-to-</a:t>
            </a:r>
            <a:r>
              <a:rPr lang="en-US" err="1"/>
              <a:t>libc</a:t>
            </a:r>
            <a:endParaRPr lang="en-US"/>
          </a:p>
          <a:p>
            <a:r>
              <a:rPr lang="en-US"/>
              <a:t>Format string</a:t>
            </a:r>
          </a:p>
          <a:p>
            <a:r>
              <a:rPr lang="en-US"/>
              <a:t>Heap metadata overwrite</a:t>
            </a:r>
          </a:p>
          <a:p>
            <a:r>
              <a:rPr lang="en-US"/>
              <a:t>return-oriented programming</a:t>
            </a:r>
          </a:p>
          <a:p>
            <a:r>
              <a:rPr lang="en-US"/>
              <a:t>...</a:t>
            </a:r>
          </a:p>
          <a:p>
            <a:endParaRPr lang="en-US"/>
          </a:p>
          <a:p>
            <a:pPr marL="0" indent="0">
              <a:buFont typeface="Arial"/>
              <a:buNone/>
            </a:pPr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CEB642B-8F61-DD4A-AF08-AFE3D308320E}"/>
              </a:ext>
            </a:extLst>
          </p:cNvPr>
          <p:cNvSpPr/>
          <p:nvPr/>
        </p:nvSpPr>
        <p:spPr>
          <a:xfrm>
            <a:off x="5092700" y="4267199"/>
            <a:ext cx="241300" cy="2225675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42B87-9CA7-FB4B-BCC5-8B3F9B20A550}"/>
              </a:ext>
            </a:extLst>
          </p:cNvPr>
          <p:cNvSpPr/>
          <p:nvPr/>
        </p:nvSpPr>
        <p:spPr>
          <a:xfrm>
            <a:off x="5486400" y="4313237"/>
            <a:ext cx="3352800" cy="13255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Same principle,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different mechanism</a:t>
            </a:r>
          </a:p>
        </p:txBody>
      </p:sp>
    </p:spTree>
    <p:extLst>
      <p:ext uri="{BB962C8B-B14F-4D97-AF65-F5344CB8AC3E}">
        <p14:creationId xmlns:p14="http://schemas.microsoft.com/office/powerpoint/2010/main" val="19855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3741</Words>
  <Application>Microsoft Macintosh PowerPoint</Application>
  <PresentationFormat>Widescreen</PresentationFormat>
  <Paragraphs>1099</Paragraphs>
  <Slides>76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Aptos</vt:lpstr>
      <vt:lpstr>Aptos Display</vt:lpstr>
      <vt:lpstr>Arial</vt:lpstr>
      <vt:lpstr>Calibri</vt:lpstr>
      <vt:lpstr>Cambria</vt:lpstr>
      <vt:lpstr>Consolas</vt:lpstr>
      <vt:lpstr>Courier</vt:lpstr>
      <vt:lpstr>Courier New</vt:lpstr>
      <vt:lpstr>Fira Code</vt:lpstr>
      <vt:lpstr>Lucida Grande</vt:lpstr>
      <vt:lpstr>Wingdings</vt:lpstr>
      <vt:lpstr>Office Theme</vt:lpstr>
      <vt:lpstr>CS 6332.001: Systems Security and Binary Code Analysis Lecture 05</vt:lpstr>
      <vt:lpstr>Today’s Agenda</vt:lpstr>
      <vt:lpstr>Unit 2</vt:lpstr>
      <vt:lpstr>Binary Attack and Defenses</vt:lpstr>
      <vt:lpstr>PowerPoint Presentation</vt:lpstr>
      <vt:lpstr>PowerPoint Presentation</vt:lpstr>
      <vt:lpstr>Channeling Vulnerabilities</vt:lpstr>
      <vt:lpstr>PowerPoint Presentation</vt:lpstr>
      <vt:lpstr>Control Flow Hijack:  Always control + computation</vt:lpstr>
      <vt:lpstr>Control Flow Hijacks</vt:lpstr>
      <vt:lpstr>Control Flow Hijack Defenses</vt:lpstr>
      <vt:lpstr>Proposed Defense Scorecard</vt:lpstr>
      <vt:lpstr>Canary / Stack Cookies</vt:lpstr>
      <vt:lpstr>“A”x68 . “\xEF\xBE\xAD\xDE”</vt:lpstr>
      <vt:lpstr>“A”x68 . “\xEF\xBE\xAD\xDE”</vt:lpstr>
      <vt:lpstr>Stack Canary</vt:lpstr>
      <vt:lpstr>gcc Stack-Smashing Protector</vt:lpstr>
      <vt:lpstr>Canary should be HARD to Forge</vt:lpstr>
      <vt:lpstr>Canary Scorecard</vt:lpstr>
      <vt:lpstr>Bypass: Data Pointer Subterfuge</vt:lpstr>
      <vt:lpstr>Canary Weakness</vt:lpstr>
      <vt:lpstr>Data Execution Prevention (DEP) /  No eXecute (NX)</vt:lpstr>
      <vt:lpstr>How to defeat exploits?</vt:lpstr>
      <vt:lpstr>Data Execution Prevention</vt:lpstr>
      <vt:lpstr>W ^ X</vt:lpstr>
      <vt:lpstr>DEP Scorecard</vt:lpstr>
      <vt:lpstr>Code Re-Use Attack:  Return-to-libc</vt:lpstr>
      <vt:lpstr>Return-to-libc Attack</vt:lpstr>
      <vt:lpstr>Non-executable Stack</vt:lpstr>
      <vt:lpstr>Dynamically Linked Library</vt:lpstr>
      <vt:lpstr>How a Program is Loaded…</vt:lpstr>
      <vt:lpstr>Dynamically Linked Library: libc</vt:lpstr>
      <vt:lpstr>Finding libc Functions</vt:lpstr>
      <vt:lpstr>Finding libc Functions</vt:lpstr>
      <vt:lpstr>Stack Overflow Again</vt:lpstr>
      <vt:lpstr>Function Call and Stack</vt:lpstr>
      <vt:lpstr>Function Call and Stack</vt:lpstr>
      <vt:lpstr>Function Call and Stack</vt:lpstr>
      <vt:lpstr>Calling system(“/bin/sh”)</vt:lpstr>
      <vt:lpstr>Calling system(“/bin/sh”)</vt:lpstr>
      <vt:lpstr>Backup</vt:lpstr>
      <vt:lpstr>20-Stack-Cookie</vt:lpstr>
      <vt:lpstr>20-Stack-Cookie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20-Stack-Cookie: High-level Idea</vt:lpstr>
      <vt:lpstr>21-DEP-0</vt:lpstr>
      <vt:lpstr>21-DEP-0</vt:lpstr>
      <vt:lpstr>21-DEP-0: High-level Idea</vt:lpstr>
      <vt:lpstr>21-DEP-0: Gathering Address</vt:lpstr>
      <vt:lpstr>21-DEP-0: Gathering Address</vt:lpstr>
      <vt:lpstr>21-DEP-0: Gathering Address</vt:lpstr>
      <vt:lpstr>21-DEP-0: Exploit</vt:lpstr>
      <vt:lpstr>22-DEP-1</vt:lpstr>
      <vt:lpstr>22-DEP-1</vt:lpstr>
      <vt:lpstr>22-DEP-1</vt:lpstr>
      <vt:lpstr>22-DEP-1:High-level Idea</vt:lpstr>
      <vt:lpstr>22-DEP-1: Chaining Calls</vt:lpstr>
      <vt:lpstr>22-DEP-1: Chaining Calls</vt:lpstr>
      <vt:lpstr>22-DEP-1: Chaining Calls</vt:lpstr>
      <vt:lpstr>22-DEP-1: Exploit Sketch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Jee, Kangkook</dc:creator>
  <cp:lastModifiedBy>Jee, Kangkook</cp:lastModifiedBy>
  <cp:revision>40</cp:revision>
  <cp:lastPrinted>2025-09-30T15:13:15Z</cp:lastPrinted>
  <dcterms:created xsi:type="dcterms:W3CDTF">2024-09-17T16:28:18Z</dcterms:created>
  <dcterms:modified xsi:type="dcterms:W3CDTF">2025-09-30T17:15:21Z</dcterms:modified>
</cp:coreProperties>
</file>