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333" r:id="rId3"/>
    <p:sldId id="1601" r:id="rId4"/>
    <p:sldId id="343" r:id="rId5"/>
    <p:sldId id="611" r:id="rId6"/>
    <p:sldId id="612" r:id="rId7"/>
    <p:sldId id="601" r:id="rId8"/>
    <p:sldId id="1565" r:id="rId9"/>
    <p:sldId id="1564" r:id="rId10"/>
    <p:sldId id="1187" r:id="rId11"/>
    <p:sldId id="1220" r:id="rId12"/>
    <p:sldId id="1231" r:id="rId13"/>
    <p:sldId id="1581" r:id="rId14"/>
    <p:sldId id="1578" r:id="rId15"/>
    <p:sldId id="1571" r:id="rId16"/>
    <p:sldId id="1572" r:id="rId17"/>
    <p:sldId id="602" r:id="rId18"/>
    <p:sldId id="600" r:id="rId19"/>
    <p:sldId id="604" r:id="rId20"/>
    <p:sldId id="598" r:id="rId21"/>
    <p:sldId id="599" r:id="rId22"/>
    <p:sldId id="1579" r:id="rId23"/>
    <p:sldId id="570" r:id="rId24"/>
    <p:sldId id="575" r:id="rId25"/>
    <p:sldId id="576" r:id="rId26"/>
    <p:sldId id="577" r:id="rId27"/>
    <p:sldId id="578" r:id="rId28"/>
    <p:sldId id="579" r:id="rId29"/>
    <p:sldId id="1573" r:id="rId30"/>
    <p:sldId id="1574" r:id="rId31"/>
    <p:sldId id="582"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3E9074D-4ECD-1341-AF4F-A1F1130622F0}">
          <p14:sldIdLst>
            <p14:sldId id="256"/>
          </p14:sldIdLst>
        </p14:section>
        <p14:section name="How you build a program?" id="{DCB3AAF6-CCBC-EE4B-9D87-F168C3E4C8A3}">
          <p14:sldIdLst>
            <p14:sldId id="333"/>
            <p14:sldId id="1601"/>
          </p14:sldIdLst>
        </p14:section>
        <p14:section name="ELF Binaries" id="{B99BA230-A668-864D-ADDD-FB878E349831}">
          <p14:sldIdLst>
            <p14:sldId id="343"/>
            <p14:sldId id="611"/>
            <p14:sldId id="612"/>
            <p14:sldId id="601"/>
            <p14:sldId id="1565"/>
            <p14:sldId id="1564"/>
            <p14:sldId id="1187"/>
            <p14:sldId id="1220"/>
            <p14:sldId id="1231"/>
          </p14:sldIdLst>
        </p14:section>
        <p14:section name="How Linux Runs a Progam?" id="{C6723533-1213-6145-B92F-E714B3BB63A6}">
          <p14:sldIdLst>
            <p14:sldId id="1581"/>
            <p14:sldId id="1578"/>
            <p14:sldId id="1571"/>
            <p14:sldId id="1572"/>
            <p14:sldId id="602"/>
            <p14:sldId id="600"/>
            <p14:sldId id="604"/>
            <p14:sldId id="598"/>
            <p14:sldId id="599"/>
            <p14:sldId id="1579"/>
            <p14:sldId id="570"/>
            <p14:sldId id="575"/>
            <p14:sldId id="576"/>
            <p14:sldId id="577"/>
            <p14:sldId id="578"/>
            <p14:sldId id="579"/>
            <p14:sldId id="1573"/>
            <p14:sldId id="1574"/>
            <p14:sldId id="5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64"/>
    <p:restoredTop sz="94706"/>
  </p:normalViewPr>
  <p:slideViewPr>
    <p:cSldViewPr snapToGrid="0">
      <p:cViewPr varScale="1">
        <p:scale>
          <a:sx n="145" d="100"/>
          <a:sy n="145" d="100"/>
        </p:scale>
        <p:origin x="208" y="33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76786B-1C58-5445-96E6-67C4CDCD2285}" type="datetimeFigureOut">
              <a:rPr lang="en-US" smtClean="0"/>
              <a:t>10/22/25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B3DBC9-FB7B-5D4C-8A7D-9C17AC038AD1}" type="slidenum">
              <a:rPr lang="en-US" smtClean="0"/>
              <a:t>‹#›</a:t>
            </a:fld>
            <a:endParaRPr lang="en-US"/>
          </a:p>
        </p:txBody>
      </p:sp>
    </p:spTree>
    <p:extLst>
      <p:ext uri="{BB962C8B-B14F-4D97-AF65-F5344CB8AC3E}">
        <p14:creationId xmlns:p14="http://schemas.microsoft.com/office/powerpoint/2010/main" val="616785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www.sco.com/developers/gabi/latest/ch4.eheader.html" TargetMode="External"/><Relationship Id="rId3" Type="http://schemas.openxmlformats.org/officeDocument/2006/relationships/hyperlink" Target="http://en.wikipedia.org/wiki/Executable_and_Linkable_Format" TargetMode="External"/><Relationship Id="rId7" Type="http://schemas.openxmlformats.org/officeDocument/2006/relationships/hyperlink" Target="http://www.sco.com/developers/gabi/latest/ch5.pheader.html"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elixir.bootlin.com/linux/v3.18/source/fs/binfmt_aout.c" TargetMode="External"/><Relationship Id="rId11" Type="http://schemas.openxmlformats.org/officeDocument/2006/relationships/hyperlink" Target="http://man7.org/linux/man-pages/man1/objdump.1.html" TargetMode="External"/><Relationship Id="rId5" Type="http://schemas.openxmlformats.org/officeDocument/2006/relationships/hyperlink" Target="https://elixir.bootlin.com/linux/v3.18/source/fs/binfmt_elf.c#L571" TargetMode="External"/><Relationship Id="rId10" Type="http://schemas.openxmlformats.org/officeDocument/2006/relationships/hyperlink" Target="http://en.wikipedia.org/wiki/Executable_and_Linkable_Format#References" TargetMode="External"/><Relationship Id="rId4" Type="http://schemas.openxmlformats.org/officeDocument/2006/relationships/hyperlink" Target="https://elixir.bootlin.com/linux/v3.18/source/fs/binfmt_elf.c" TargetMode="External"/><Relationship Id="rId9" Type="http://schemas.openxmlformats.org/officeDocument/2006/relationships/hyperlink" Target="http://en.wikipedia.org/wiki/.bss"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to do AST instrumentation, IR instrumentation, and Binary instrumentation</a:t>
            </a:r>
          </a:p>
        </p:txBody>
      </p:sp>
      <p:sp>
        <p:nvSpPr>
          <p:cNvPr id="4" name="Slide Number Placeholder 3"/>
          <p:cNvSpPr>
            <a:spLocks noGrp="1"/>
          </p:cNvSpPr>
          <p:nvPr>
            <p:ph type="sldNum" sz="quarter" idx="5"/>
          </p:nvPr>
        </p:nvSpPr>
        <p:spPr/>
        <p:txBody>
          <a:bodyPr/>
          <a:lstStyle/>
          <a:p>
            <a:fld id="{2B1B9106-28DF-44D8-A3AF-43B712FBE4B9}" type="slidenum">
              <a:rPr lang="en-US" smtClean="0"/>
              <a:t>2</a:t>
            </a:fld>
            <a:endParaRPr lang="en-US"/>
          </a:p>
        </p:txBody>
      </p:sp>
    </p:spTree>
    <p:extLst>
      <p:ext uri="{BB962C8B-B14F-4D97-AF65-F5344CB8AC3E}">
        <p14:creationId xmlns:p14="http://schemas.microsoft.com/office/powerpoint/2010/main" val="3007345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[TODO] improve figure to have dynamic loading.</a:t>
            </a:r>
          </a:p>
        </p:txBody>
      </p:sp>
      <p:sp>
        <p:nvSpPr>
          <p:cNvPr id="4" name="Slide Number Placeholder 3"/>
          <p:cNvSpPr>
            <a:spLocks noGrp="1"/>
          </p:cNvSpPr>
          <p:nvPr>
            <p:ph type="sldNum" sz="quarter" idx="5"/>
          </p:nvPr>
        </p:nvSpPr>
        <p:spPr/>
        <p:txBody>
          <a:bodyPr/>
          <a:lstStyle/>
          <a:p>
            <a:fld id="{387FFA88-A4DB-5445-97A9-35337ED10AE9}" type="slidenum">
              <a:rPr lang="en-US" smtClean="0"/>
              <a:t>3</a:t>
            </a:fld>
            <a:endParaRPr lang="en-US"/>
          </a:p>
        </p:txBody>
      </p:sp>
    </p:spTree>
    <p:extLst>
      <p:ext uri="{BB962C8B-B14F-4D97-AF65-F5344CB8AC3E}">
        <p14:creationId xmlns:p14="http://schemas.microsoft.com/office/powerpoint/2010/main" val="3811339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Maybe</a:t>
            </a:r>
            <a:r>
              <a:rPr lang="en-US" baseline="0"/>
              <a:t> want to work through as </a:t>
            </a:r>
          </a:p>
          <a:p>
            <a:r>
              <a:rPr lang="en-US"/>
              <a:t>https://blog.k3170makan.com/2018/09/introduction-to-elf-format-elf-</a:t>
            </a:r>
            <a:r>
              <a:rPr lang="en-US" err="1"/>
              <a:t>header.html</a:t>
            </a:r>
            <a:endParaRPr lang="en-US"/>
          </a:p>
        </p:txBody>
      </p:sp>
      <p:sp>
        <p:nvSpPr>
          <p:cNvPr id="4" name="Slide Number Placeholder 3"/>
          <p:cNvSpPr>
            <a:spLocks noGrp="1"/>
          </p:cNvSpPr>
          <p:nvPr>
            <p:ph type="sldNum" sz="quarter" idx="5"/>
          </p:nvPr>
        </p:nvSpPr>
        <p:spPr/>
        <p:txBody>
          <a:bodyPr/>
          <a:lstStyle/>
          <a:p>
            <a:fld id="{2B1B9106-28DF-44D8-A3AF-43B712FBE4B9}" type="slidenum">
              <a:rPr lang="en-US" smtClean="0"/>
              <a:t>4</a:t>
            </a:fld>
            <a:endParaRPr lang="en-US"/>
          </a:p>
        </p:txBody>
      </p:sp>
    </p:spTree>
    <p:extLst>
      <p:ext uri="{BB962C8B-B14F-4D97-AF65-F5344CB8AC3E}">
        <p14:creationId xmlns:p14="http://schemas.microsoft.com/office/powerpoint/2010/main" val="3525833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B1B9106-28DF-44D8-A3AF-43B712FBE4B9}" type="slidenum">
              <a:rPr lang="en-US" smtClean="0"/>
              <a:t>7</a:t>
            </a:fld>
            <a:endParaRPr lang="en-US"/>
          </a:p>
        </p:txBody>
      </p:sp>
    </p:spTree>
    <p:extLst>
      <p:ext uri="{BB962C8B-B14F-4D97-AF65-F5344CB8AC3E}">
        <p14:creationId xmlns:p14="http://schemas.microsoft.com/office/powerpoint/2010/main" val="2543063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2705" name="Text Box 1"/>
          <p:cNvSpPr txBox="1">
            <a:spLocks noChangeArrowheads="1"/>
          </p:cNvSpPr>
          <p:nvPr/>
        </p:nvSpPr>
        <p:spPr bwMode="auto">
          <a:xfrm>
            <a:off x="2265128" y="726094"/>
            <a:ext cx="2772245" cy="3580528"/>
          </a:xfrm>
          <a:prstGeom prst="rect">
            <a:avLst/>
          </a:prstGeom>
          <a:solidFill>
            <a:srgbClr val="FFFFFF"/>
          </a:solidFill>
          <a:ln w="9525">
            <a:solidFill>
              <a:srgbClr val="000000"/>
            </a:solidFill>
            <a:miter lim="800000"/>
            <a:headEnd/>
            <a:tailEnd/>
          </a:ln>
          <a:effectLst/>
        </p:spPr>
        <p:txBody>
          <a:bodyPr wrap="none" anchor="ctr"/>
          <a:lstStyle/>
          <a:p>
            <a:endParaRPr lang="en-US"/>
          </a:p>
        </p:txBody>
      </p:sp>
      <p:sp>
        <p:nvSpPr>
          <p:cNvPr id="72706" name="Rectangle 2"/>
          <p:cNvSpPr txBox="1">
            <a:spLocks noGrp="1" noChangeArrowheads="1"/>
          </p:cNvSpPr>
          <p:nvPr>
            <p:ph type="body"/>
          </p:nvPr>
        </p:nvSpPr>
        <p:spPr bwMode="auto">
          <a:xfrm>
            <a:off x="973184" y="4554201"/>
            <a:ext cx="5356133" cy="4314943"/>
          </a:xfrm>
          <a:prstGeom prst="rect">
            <a:avLst/>
          </a:prstGeom>
          <a:noFill/>
          <a:ln>
            <a:round/>
            <a:headEnd/>
            <a:tailEnd/>
          </a:ln>
        </p:spPr>
        <p:txBody>
          <a:bodyPr wrap="none" anchor="ctr"/>
          <a:lstStyle/>
          <a:p>
            <a:r>
              <a:rPr lang="en-US"/>
              <a:t>…</a:t>
            </a:r>
          </a:p>
          <a:p>
            <a:r>
              <a:rPr lang="en-US"/>
              <a:t>Large heap in the high addresses (</a:t>
            </a:r>
            <a:r>
              <a:rPr lang="en-US" err="1"/>
              <a:t>mmap</a:t>
            </a:r>
            <a:r>
              <a:rPr lang="en-US"/>
              <a:t>)</a:t>
            </a:r>
          </a:p>
        </p:txBody>
      </p:sp>
    </p:spTree>
    <p:extLst>
      <p:ext uri="{BB962C8B-B14F-4D97-AF65-F5344CB8AC3E}">
        <p14:creationId xmlns:p14="http://schemas.microsoft.com/office/powerpoint/2010/main" val="3531122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t>
            </a:r>
            <a:r>
              <a:rPr lang="en-US" err="1"/>
              <a:t>www.tutorialspoint.com</a:t>
            </a:r>
            <a:r>
              <a:rPr lang="en-US"/>
              <a:t>/</a:t>
            </a:r>
            <a:r>
              <a:rPr lang="en-US" err="1"/>
              <a:t>gnu_debugger</a:t>
            </a:r>
            <a:r>
              <a:rPr lang="en-US"/>
              <a:t>/</a:t>
            </a:r>
            <a:r>
              <a:rPr lang="en-US" err="1"/>
              <a:t>gdb_debugging_symbols.htm</a:t>
            </a:r>
            <a:endParaRPr lang="en-US"/>
          </a:p>
          <a:p>
            <a:endParaRPr lang="en-US"/>
          </a:p>
          <a:p>
            <a:r>
              <a:rPr lang="en-US"/>
              <a:t>https://</a:t>
            </a:r>
            <a:r>
              <a:rPr lang="en-US" err="1"/>
              <a:t>gcc.gnu.org</a:t>
            </a:r>
            <a:r>
              <a:rPr lang="en-US"/>
              <a:t>/</a:t>
            </a:r>
            <a:r>
              <a:rPr lang="en-US" err="1"/>
              <a:t>onlinedocs</a:t>
            </a:r>
            <a:r>
              <a:rPr lang="en-US"/>
              <a:t>/</a:t>
            </a:r>
            <a:r>
              <a:rPr lang="en-US" err="1"/>
              <a:t>gcc</a:t>
            </a:r>
            <a:r>
              <a:rPr lang="en-US"/>
              <a:t>/Debugging-</a:t>
            </a:r>
            <a:r>
              <a:rPr lang="en-US" err="1"/>
              <a:t>Options.html</a:t>
            </a:r>
            <a:endParaRPr lang="en-US"/>
          </a:p>
          <a:p>
            <a:endParaRPr lang="en-US"/>
          </a:p>
          <a:p>
            <a:r>
              <a:rPr lang="en-US"/>
              <a:t>https://</a:t>
            </a:r>
            <a:r>
              <a:rPr lang="en-US" err="1"/>
              <a:t>www.rapidtables.com</a:t>
            </a:r>
            <a:r>
              <a:rPr lang="en-US"/>
              <a:t>/code/</a:t>
            </a:r>
            <a:r>
              <a:rPr lang="en-US" err="1"/>
              <a:t>linux</a:t>
            </a:r>
            <a:r>
              <a:rPr lang="en-US"/>
              <a:t>/</a:t>
            </a:r>
            <a:r>
              <a:rPr lang="en-US" err="1"/>
              <a:t>gcc</a:t>
            </a:r>
            <a:r>
              <a:rPr lang="en-US"/>
              <a:t>/</a:t>
            </a:r>
            <a:r>
              <a:rPr lang="en-US" err="1"/>
              <a:t>gcc-g.html</a:t>
            </a:r>
            <a:endParaRPr lang="en-US"/>
          </a:p>
          <a:p>
            <a:endParaRPr lang="en-US"/>
          </a:p>
          <a:p>
            <a:r>
              <a:rPr lang="en-US"/>
              <a:t>https://</a:t>
            </a:r>
            <a:r>
              <a:rPr lang="en-US" err="1"/>
              <a:t>blogs.oracle.com</a:t>
            </a:r>
            <a:r>
              <a:rPr lang="en-US"/>
              <a:t>/</a:t>
            </a:r>
            <a:r>
              <a:rPr lang="en-US" err="1"/>
              <a:t>solaris</a:t>
            </a:r>
            <a:r>
              <a:rPr lang="en-US"/>
              <a:t>/inside-elf-symbol-tables-v2</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err="1"/>
              <a:t>readelf</a:t>
            </a:r>
            <a:r>
              <a:rPr lang="en-US"/>
              <a:t> –S</a:t>
            </a:r>
          </a:p>
          <a:p>
            <a:endParaRPr lang="en-US"/>
          </a:p>
        </p:txBody>
      </p:sp>
      <p:sp>
        <p:nvSpPr>
          <p:cNvPr id="4" name="Slide Number Placeholder 3"/>
          <p:cNvSpPr>
            <a:spLocks noGrp="1"/>
          </p:cNvSpPr>
          <p:nvPr>
            <p:ph type="sldNum" sz="quarter" idx="5"/>
          </p:nvPr>
        </p:nvSpPr>
        <p:spPr/>
        <p:txBody>
          <a:bodyPr/>
          <a:lstStyle/>
          <a:p>
            <a:fld id="{387FFA88-A4DB-5445-97A9-35337ED10AE9}" type="slidenum">
              <a:rPr lang="en-US" smtClean="0"/>
              <a:t>11</a:t>
            </a:fld>
            <a:endParaRPr lang="en-US"/>
          </a:p>
        </p:txBody>
      </p:sp>
    </p:spTree>
    <p:extLst>
      <p:ext uri="{BB962C8B-B14F-4D97-AF65-F5344CB8AC3E}">
        <p14:creationId xmlns:p14="http://schemas.microsoft.com/office/powerpoint/2010/main" val="3601949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a:t>
            </a:r>
            <a:r>
              <a:rPr lang="en-US" err="1"/>
              <a:t>blogs.oracle.com</a:t>
            </a:r>
            <a:r>
              <a:rPr lang="en-US"/>
              <a:t>/</a:t>
            </a:r>
            <a:r>
              <a:rPr lang="en-US" err="1"/>
              <a:t>solaris</a:t>
            </a:r>
            <a:r>
              <a:rPr lang="en-US"/>
              <a:t>/inside-elf-symbol-tables-v2</a:t>
            </a:r>
          </a:p>
          <a:p>
            <a:endParaRPr lang="en-US"/>
          </a:p>
          <a:p>
            <a:r>
              <a:rPr lang="en-US"/>
              <a:t>https://greek0.net/</a:t>
            </a:r>
            <a:r>
              <a:rPr lang="en-US" err="1"/>
              <a:t>elf.html</a:t>
            </a:r>
            <a:endParaRPr lang="en-US"/>
          </a:p>
          <a:p>
            <a:endParaRPr lang="en-US"/>
          </a:p>
          <a:p>
            <a:r>
              <a:rPr lang="en-US"/>
              <a:t>https://</a:t>
            </a:r>
            <a:r>
              <a:rPr lang="en-US" err="1"/>
              <a:t>codimd.syssec.org</a:t>
            </a:r>
            <a:r>
              <a:rPr lang="en-US"/>
              <a:t>/N_9zSHtXQsSCoQIIfMrwwA#</a:t>
            </a:r>
          </a:p>
          <a:p>
            <a:endParaRPr lang="en-US"/>
          </a:p>
          <a:p>
            <a:r>
              <a:rPr lang="en-US"/>
              <a:t>http://</a:t>
            </a:r>
            <a:r>
              <a:rPr lang="en-US" err="1"/>
              <a:t>www.embeddedlinux.org.cn</a:t>
            </a:r>
            <a:r>
              <a:rPr lang="en-US"/>
              <a:t>/</a:t>
            </a:r>
            <a:r>
              <a:rPr lang="en-US" err="1"/>
              <a:t>rtconforembsys</a:t>
            </a:r>
            <a:r>
              <a:rPr lang="en-US"/>
              <a:t>/5107final/LiB0011.html</a:t>
            </a:r>
          </a:p>
        </p:txBody>
      </p:sp>
      <p:sp>
        <p:nvSpPr>
          <p:cNvPr id="4" name="Slide Number Placeholder 3"/>
          <p:cNvSpPr>
            <a:spLocks noGrp="1"/>
          </p:cNvSpPr>
          <p:nvPr>
            <p:ph type="sldNum" sz="quarter" idx="5"/>
          </p:nvPr>
        </p:nvSpPr>
        <p:spPr/>
        <p:txBody>
          <a:bodyPr/>
          <a:lstStyle/>
          <a:p>
            <a:fld id="{387FFA88-A4DB-5445-97A9-35337ED10AE9}" type="slidenum">
              <a:rPr lang="en-US" smtClean="0"/>
              <a:t>12</a:t>
            </a:fld>
            <a:endParaRPr lang="en-US"/>
          </a:p>
        </p:txBody>
      </p:sp>
    </p:spTree>
    <p:extLst>
      <p:ext uri="{BB962C8B-B14F-4D97-AF65-F5344CB8AC3E}">
        <p14:creationId xmlns:p14="http://schemas.microsoft.com/office/powerpoint/2010/main" val="4207600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pPr algn="l"/>
            <a:r>
              <a:rPr lang="en-US" b="1" i="0">
                <a:solidFill>
                  <a:srgbClr val="000000"/>
                </a:solidFill>
                <a:effectLst/>
                <a:latin typeface="Times" pitchFamily="2" charset="0"/>
              </a:rPr>
              <a:t>The ELF format</a:t>
            </a:r>
          </a:p>
          <a:p>
            <a:pPr algn="l"/>
            <a:r>
              <a:rPr lang="en-US" b="0" i="0">
                <a:solidFill>
                  <a:srgbClr val="000000"/>
                </a:solidFill>
                <a:effectLst/>
                <a:latin typeface="Times" pitchFamily="2" charset="0"/>
              </a:rPr>
              <a:t>The ELF (</a:t>
            </a:r>
            <a:r>
              <a:rPr lang="en-US" b="0" i="0" u="sng">
                <a:solidFill>
                  <a:srgbClr val="00008B"/>
                </a:solidFill>
                <a:effectLst/>
                <a:latin typeface="Times" pitchFamily="2" charset="0"/>
                <a:hlinkClick r:id="rId3"/>
              </a:rPr>
              <a:t>Executable and Linkable Format</a:t>
            </a:r>
            <a:r>
              <a:rPr lang="en-US" b="0" i="0">
                <a:solidFill>
                  <a:srgbClr val="000000"/>
                </a:solidFill>
                <a:effectLst/>
                <a:latin typeface="Times" pitchFamily="2" charset="0"/>
              </a:rPr>
              <a:t>) format is the main binary format in use on modern Linux systems, and support for it is implemented in the file </a:t>
            </a:r>
            <a:r>
              <a:rPr lang="en-US" b="0" i="0" u="sng">
                <a:solidFill>
                  <a:srgbClr val="00008B"/>
                </a:solidFill>
                <a:effectLst/>
                <a:latin typeface="Times" pitchFamily="2" charset="0"/>
                <a:hlinkClick r:id="rId4"/>
              </a:rPr>
              <a:t>fs/binfmt_elf.c</a:t>
            </a:r>
            <a:r>
              <a:rPr lang="en-US" b="0" i="0">
                <a:solidFill>
                  <a:srgbClr val="000000"/>
                </a:solidFill>
                <a:effectLst/>
                <a:latin typeface="Times" pitchFamily="2" charset="0"/>
              </a:rPr>
              <a:t>. It's also a slightly complicated format for the kernel to handle; the main </a:t>
            </a:r>
            <a:r>
              <a:rPr lang="en-US" b="0" i="0" u="sng">
                <a:solidFill>
                  <a:srgbClr val="00008B"/>
                </a:solidFill>
                <a:effectLst/>
                <a:latin typeface="Times" pitchFamily="2" charset="0"/>
                <a:hlinkClick r:id="rId5"/>
              </a:rPr>
              <a:t>load_elf_binary()</a:t>
            </a:r>
            <a:r>
              <a:rPr lang="en-US" b="0" i="0">
                <a:solidFill>
                  <a:srgbClr val="000000"/>
                </a:solidFill>
                <a:effectLst/>
                <a:latin typeface="Times" pitchFamily="2" charset="0"/>
              </a:rPr>
              <a:t> function spans over 400 lines, and the ELF support code is more than four times as big as the </a:t>
            </a:r>
            <a:r>
              <a:rPr lang="en-US" b="0" i="0" u="sng">
                <a:solidFill>
                  <a:srgbClr val="00008B"/>
                </a:solidFill>
                <a:effectLst/>
                <a:latin typeface="Times" pitchFamily="2" charset="0"/>
                <a:hlinkClick r:id="rId6"/>
              </a:rPr>
              <a:t>code that supports the old a.out format</a:t>
            </a:r>
            <a:r>
              <a:rPr lang="en-US" b="0" i="0">
                <a:solidFill>
                  <a:srgbClr val="000000"/>
                </a:solidFill>
                <a:effectLst/>
                <a:latin typeface="Times" pitchFamily="2" charset="0"/>
              </a:rPr>
              <a:t>.</a:t>
            </a:r>
          </a:p>
          <a:p>
            <a:pPr algn="l"/>
            <a:r>
              <a:rPr lang="en-US" b="0" i="0">
                <a:solidFill>
                  <a:srgbClr val="000000"/>
                </a:solidFill>
                <a:effectLst/>
                <a:latin typeface="Times" pitchFamily="2" charset="0"/>
              </a:rPr>
              <a:t>An ELF file for an executable program (rather than a shared library or an object file) must always contain a </a:t>
            </a:r>
            <a:r>
              <a:rPr lang="en-US" b="0" i="0" u="sng">
                <a:solidFill>
                  <a:srgbClr val="00008B"/>
                </a:solidFill>
                <a:effectLst/>
                <a:latin typeface="Times" pitchFamily="2" charset="0"/>
                <a:hlinkClick r:id="rId7"/>
              </a:rPr>
              <a:t>program header table</a:t>
            </a:r>
            <a:r>
              <a:rPr lang="en-US" b="0" i="0">
                <a:solidFill>
                  <a:srgbClr val="000000"/>
                </a:solidFill>
                <a:effectLst/>
                <a:latin typeface="Times" pitchFamily="2" charset="0"/>
              </a:rPr>
              <a:t> near the start of the file, after the </a:t>
            </a:r>
            <a:r>
              <a:rPr lang="en-US" b="0" i="0" u="sng">
                <a:solidFill>
                  <a:srgbClr val="00008B"/>
                </a:solidFill>
                <a:effectLst/>
                <a:latin typeface="Times" pitchFamily="2" charset="0"/>
                <a:hlinkClick r:id="rId8"/>
              </a:rPr>
              <a:t>ELF header</a:t>
            </a:r>
            <a:r>
              <a:rPr lang="en-US" b="0" i="0">
                <a:solidFill>
                  <a:srgbClr val="000000"/>
                </a:solidFill>
                <a:effectLst/>
                <a:latin typeface="Times" pitchFamily="2" charset="0"/>
              </a:rPr>
              <a:t>; each entry in this table provides information that is needed to run the program.</a:t>
            </a:r>
          </a:p>
          <a:p>
            <a:pPr algn="l"/>
            <a:r>
              <a:rPr lang="en-US" b="0" i="0">
                <a:solidFill>
                  <a:srgbClr val="000000"/>
                </a:solidFill>
                <a:effectLst/>
                <a:latin typeface="Times" pitchFamily="2" charset="0"/>
              </a:rPr>
              <a:t>The kernel only really cares about three types of program header entries. The first type is the PT_LOAD segment, which describes areas of the new program's running memory. This includes code and data sections that come from the executable file, together with the size of a </a:t>
            </a:r>
            <a:r>
              <a:rPr lang="en-US" b="0" i="0" u="sng">
                <a:solidFill>
                  <a:srgbClr val="00008B"/>
                </a:solidFill>
                <a:effectLst/>
                <a:latin typeface="Times" pitchFamily="2" charset="0"/>
                <a:hlinkClick r:id="rId9"/>
              </a:rPr>
              <a:t>BSS</a:t>
            </a:r>
            <a:r>
              <a:rPr lang="en-US" b="0" i="0">
                <a:solidFill>
                  <a:srgbClr val="000000"/>
                </a:solidFill>
                <a:effectLst/>
                <a:latin typeface="Times" pitchFamily="2" charset="0"/>
              </a:rPr>
              <a:t> section. The BSS will be filled with zeroes (thus only its length needs to be stored in the executable file). The second entry of interest is a PT_INTERP entry, which identifies the run-time linker needed to assemble the complete program; for the time being, we'll assume a statically linked ELF binary and return to dynamic linking later. Finally, the kernel also gets a single bit of information from a PT_GNU_STACK entry, if present, which indicates whether the program's stack should be made executable or not.</a:t>
            </a:r>
          </a:p>
          <a:p>
            <a:pPr algn="l"/>
            <a:r>
              <a:rPr lang="en-US" b="0" i="0">
                <a:solidFill>
                  <a:srgbClr val="000000"/>
                </a:solidFill>
                <a:effectLst/>
                <a:latin typeface="Times" pitchFamily="2" charset="0"/>
              </a:rPr>
              <a:t>(This article only focuses on what's needed to load an ELF program, rather than exploring all of the details of the format. The interested reader can find much more information via the </a:t>
            </a:r>
            <a:r>
              <a:rPr lang="en-US" b="0" i="0" u="sng">
                <a:solidFill>
                  <a:srgbClr val="00008B"/>
                </a:solidFill>
                <a:effectLst/>
                <a:latin typeface="Times" pitchFamily="2" charset="0"/>
                <a:hlinkClick r:id="rId10"/>
              </a:rPr>
              <a:t>references</a:t>
            </a:r>
            <a:r>
              <a:rPr lang="en-US" b="0" i="0">
                <a:solidFill>
                  <a:srgbClr val="000000"/>
                </a:solidFill>
                <a:effectLst/>
                <a:latin typeface="Times" pitchFamily="2" charset="0"/>
              </a:rPr>
              <a:t> linked from Wikipedia's ELF article or by exploring real binaries with the </a:t>
            </a:r>
            <a:r>
              <a:rPr lang="en-US" b="0" i="0" u="sng">
                <a:solidFill>
                  <a:srgbClr val="00008B"/>
                </a:solidFill>
                <a:effectLst/>
                <a:latin typeface="Times" pitchFamily="2" charset="0"/>
                <a:hlinkClick r:id="rId11"/>
              </a:rPr>
              <a:t>objdump</a:t>
            </a:r>
            <a:r>
              <a:rPr lang="en-US" b="0" i="0">
                <a:solidFill>
                  <a:srgbClr val="000000"/>
                </a:solidFill>
                <a:effectLst/>
                <a:latin typeface="Times" pitchFamily="2" charset="0"/>
              </a:rPr>
              <a:t> tool.)</a:t>
            </a:r>
          </a:p>
          <a:p>
            <a:endParaRPr lang="en-US"/>
          </a:p>
        </p:txBody>
      </p:sp>
      <p:sp>
        <p:nvSpPr>
          <p:cNvPr id="4" name="Slide Number Placeholder 3"/>
          <p:cNvSpPr>
            <a:spLocks noGrp="1"/>
          </p:cNvSpPr>
          <p:nvPr>
            <p:ph type="sldNum" sz="quarter" idx="5"/>
          </p:nvPr>
        </p:nvSpPr>
        <p:spPr/>
        <p:txBody>
          <a:bodyPr/>
          <a:lstStyle/>
          <a:p>
            <a:fld id="{852CDBD7-6B05-C04B-8887-50A24092650E}" type="slidenum">
              <a:rPr lang="en-US" smtClean="0"/>
              <a:t>14</a:t>
            </a:fld>
            <a:endParaRPr lang="en-US"/>
          </a:p>
        </p:txBody>
      </p:sp>
    </p:spTree>
    <p:extLst>
      <p:ext uri="{BB962C8B-B14F-4D97-AF65-F5344CB8AC3E}">
        <p14:creationId xmlns:p14="http://schemas.microsoft.com/office/powerpoint/2010/main" val="3037257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238E6B6-B72D-A840-AC94-EEBC286167C4}" type="slidenum">
              <a:rPr lang="en-US" smtClean="0"/>
              <a:t>16</a:t>
            </a:fld>
            <a:endParaRPr lang="en-US"/>
          </a:p>
        </p:txBody>
      </p:sp>
    </p:spTree>
    <p:extLst>
      <p:ext uri="{BB962C8B-B14F-4D97-AF65-F5344CB8AC3E}">
        <p14:creationId xmlns:p14="http://schemas.microsoft.com/office/powerpoint/2010/main" val="3227707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2CDBD7-6B05-C04B-8887-50A24092650E}" type="slidenum">
              <a:rPr lang="en-US" smtClean="0"/>
              <a:t>19</a:t>
            </a:fld>
            <a:endParaRPr lang="en-US"/>
          </a:p>
        </p:txBody>
      </p:sp>
    </p:spTree>
    <p:extLst>
      <p:ext uri="{BB962C8B-B14F-4D97-AF65-F5344CB8AC3E}">
        <p14:creationId xmlns:p14="http://schemas.microsoft.com/office/powerpoint/2010/main" val="1749539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lwn.net</a:t>
            </a:r>
            <a:r>
              <a:rPr lang="en-US" dirty="0"/>
              <a:t>/Articles/631631/</a:t>
            </a:r>
          </a:p>
        </p:txBody>
      </p:sp>
      <p:sp>
        <p:nvSpPr>
          <p:cNvPr id="4" name="Slide Number Placeholder 3"/>
          <p:cNvSpPr>
            <a:spLocks noGrp="1"/>
          </p:cNvSpPr>
          <p:nvPr>
            <p:ph type="sldNum" sz="quarter" idx="5"/>
          </p:nvPr>
        </p:nvSpPr>
        <p:spPr/>
        <p:txBody>
          <a:bodyPr/>
          <a:lstStyle/>
          <a:p>
            <a:fld id="{6238E6B6-B72D-A840-AC94-EEBC286167C4}" type="slidenum">
              <a:rPr lang="en-US" smtClean="0"/>
              <a:t>20</a:t>
            </a:fld>
            <a:endParaRPr lang="en-US"/>
          </a:p>
        </p:txBody>
      </p:sp>
    </p:spTree>
    <p:extLst>
      <p:ext uri="{BB962C8B-B14F-4D97-AF65-F5344CB8AC3E}">
        <p14:creationId xmlns:p14="http://schemas.microsoft.com/office/powerpoint/2010/main" val="2105294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fasterthanli.me</a:t>
            </a:r>
            <a:r>
              <a:rPr lang="en-US" dirty="0"/>
              <a:t>/series/making-our-own-executable-packer/part-12</a:t>
            </a:r>
          </a:p>
          <a:p>
            <a:endParaRPr lang="en-US" dirty="0"/>
          </a:p>
        </p:txBody>
      </p:sp>
      <p:sp>
        <p:nvSpPr>
          <p:cNvPr id="4" name="Slide Number Placeholder 3"/>
          <p:cNvSpPr>
            <a:spLocks noGrp="1"/>
          </p:cNvSpPr>
          <p:nvPr>
            <p:ph type="sldNum" sz="quarter" idx="5"/>
          </p:nvPr>
        </p:nvSpPr>
        <p:spPr/>
        <p:txBody>
          <a:bodyPr/>
          <a:lstStyle/>
          <a:p>
            <a:fld id="{6238E6B6-B72D-A840-AC94-EEBC286167C4}" type="slidenum">
              <a:rPr lang="en-US" smtClean="0"/>
              <a:t>21</a:t>
            </a:fld>
            <a:endParaRPr lang="en-US"/>
          </a:p>
        </p:txBody>
      </p:sp>
    </p:spTree>
    <p:extLst>
      <p:ext uri="{BB962C8B-B14F-4D97-AF65-F5344CB8AC3E}">
        <p14:creationId xmlns:p14="http://schemas.microsoft.com/office/powerpoint/2010/main" val="1621083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36A9D-AE10-B271-36DA-0B5884C801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DC84BC-F91E-A79F-ED2A-1B7930A603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8DB708-998E-4EEC-03FE-26B0742EC107}"/>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5" name="Footer Placeholder 4">
            <a:extLst>
              <a:ext uri="{FF2B5EF4-FFF2-40B4-BE49-F238E27FC236}">
                <a16:creationId xmlns:a16="http://schemas.microsoft.com/office/drawing/2014/main" id="{9FAE7295-0DEF-849A-E2F5-DC91823AFA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8114C5-B88B-1CE0-97BC-E39EE66003FD}"/>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890230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C86FE-D448-A43F-94BB-5DFDF249E4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886C81-4DF0-0DFC-7A20-2BA53C4401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87F0B5-3FE8-F282-7384-2BC11B76D674}"/>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5" name="Footer Placeholder 4">
            <a:extLst>
              <a:ext uri="{FF2B5EF4-FFF2-40B4-BE49-F238E27FC236}">
                <a16:creationId xmlns:a16="http://schemas.microsoft.com/office/drawing/2014/main" id="{35C4B0C9-9D77-6F75-BC5E-DCD7FFBF35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82D9E2-5EF1-9522-8554-30CA2434A1AE}"/>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3934853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8AA46-4845-7C66-1DF0-80C1A59872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9DE0E7-1101-5D94-DF74-0861C54184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38A423-C7B9-9ADC-A585-195E7875CE28}"/>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5" name="Footer Placeholder 4">
            <a:extLst>
              <a:ext uri="{FF2B5EF4-FFF2-40B4-BE49-F238E27FC236}">
                <a16:creationId xmlns:a16="http://schemas.microsoft.com/office/drawing/2014/main" id="{56185BA2-7D14-2DFA-D096-113B8E3C7A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EC456C-A495-79A0-945A-3D68A025112D}"/>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18502413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BF12F-E086-212D-40B1-3F81D23942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7A64EF-8CA1-9225-37D6-95ACF7C6EED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4D090A-1F6C-8C08-ADF6-F93868470D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47A2CC-A54E-D39C-726F-FEBE5261DFD6}"/>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6" name="Footer Placeholder 5">
            <a:extLst>
              <a:ext uri="{FF2B5EF4-FFF2-40B4-BE49-F238E27FC236}">
                <a16:creationId xmlns:a16="http://schemas.microsoft.com/office/drawing/2014/main" id="{056A5511-CD16-6BDC-09AE-4B1A6191EF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D9D1B4-1823-B701-DAF4-831A9BEFB17C}"/>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1418026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8DFD1-B5EE-B0E3-B6BD-4E7E122022F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3AF87E-026C-72A5-52F5-949937C439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16F90F-91DE-F2F7-328E-9850E9FF8AC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C03F8F-484A-BAA1-A49F-83F32B3678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27E53B-FE74-6524-1712-069BD9DB111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86E9A8-7BFD-BB58-B8A8-8EBB549EAE61}"/>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8" name="Footer Placeholder 7">
            <a:extLst>
              <a:ext uri="{FF2B5EF4-FFF2-40B4-BE49-F238E27FC236}">
                <a16:creationId xmlns:a16="http://schemas.microsoft.com/office/drawing/2014/main" id="{A89DF032-7DB4-93F0-94D1-F05D4B4DF6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E0EE1D-19CC-F5EB-804D-ADEE2675E68C}"/>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335024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BF908-0D21-803A-7919-C8C68F3E804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1FC9CC-970F-302F-7B51-63BC8995962D}"/>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4" name="Footer Placeholder 3">
            <a:extLst>
              <a:ext uri="{FF2B5EF4-FFF2-40B4-BE49-F238E27FC236}">
                <a16:creationId xmlns:a16="http://schemas.microsoft.com/office/drawing/2014/main" id="{EC6B6F09-5766-D7A2-5FC8-84A910D43A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F6FC27-89F3-BC90-3F57-80945C888F52}"/>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3714824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D9C2F7-C155-0701-98B6-529276F7550D}"/>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3" name="Footer Placeholder 2">
            <a:extLst>
              <a:ext uri="{FF2B5EF4-FFF2-40B4-BE49-F238E27FC236}">
                <a16:creationId xmlns:a16="http://schemas.microsoft.com/office/drawing/2014/main" id="{0750C25B-C1F3-3EB6-4904-2F57A98AB7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7EAAEB-7006-7E3D-34DB-97E1B3AF6090}"/>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319573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A03A-FECC-6EEB-4240-A30E7D5EE2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6E916C-E85D-D191-801C-BB36102DAD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9CFEB59-54E0-CE8B-42A4-C792DFDAEF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4677332-388B-E3B1-E806-095DD152DB8C}"/>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6" name="Footer Placeholder 5">
            <a:extLst>
              <a:ext uri="{FF2B5EF4-FFF2-40B4-BE49-F238E27FC236}">
                <a16:creationId xmlns:a16="http://schemas.microsoft.com/office/drawing/2014/main" id="{2104C99B-CDFC-9193-43AE-5897D501A7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0DB56E-101E-2CA2-B18D-16B70D9FF8E9}"/>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10325475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1E2C0-1740-6257-0A48-E5ECAA9230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F7DCE4F-C408-197F-7621-5654AA8AE3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BA5D80A-9D35-595A-48AD-158AF98001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EF34F2-F545-5ABF-2E6C-6C52802591C3}"/>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6" name="Footer Placeholder 5">
            <a:extLst>
              <a:ext uri="{FF2B5EF4-FFF2-40B4-BE49-F238E27FC236}">
                <a16:creationId xmlns:a16="http://schemas.microsoft.com/office/drawing/2014/main" id="{410AD8E2-4AC0-49A9-350A-9B56EFB962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43B525-8BDB-4267-D1E6-84F4BB2CE801}"/>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2830140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9BF26-13B4-A6ED-3A28-94B4CAB8EB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75EB77-3B47-6222-F603-EF088AFF9F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4730A8-7651-3F30-2004-C28E7E9BA666}"/>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5" name="Footer Placeholder 4">
            <a:extLst>
              <a:ext uri="{FF2B5EF4-FFF2-40B4-BE49-F238E27FC236}">
                <a16:creationId xmlns:a16="http://schemas.microsoft.com/office/drawing/2014/main" id="{A328E722-8FF7-B519-B51E-9FAD3C3623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0E3B92-5168-D727-09EC-70FBB7E8812F}"/>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35017599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DE510D-3F6F-E99C-7D05-5F886CD462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333CDE6-EF92-E740-A91F-D7E86D3B3A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A66C06-D500-BE0F-745B-F27C136647B0}"/>
              </a:ext>
            </a:extLst>
          </p:cNvPr>
          <p:cNvSpPr>
            <a:spLocks noGrp="1"/>
          </p:cNvSpPr>
          <p:nvPr>
            <p:ph type="dt" sz="half" idx="10"/>
          </p:nvPr>
        </p:nvSpPr>
        <p:spPr/>
        <p:txBody>
          <a:bodyPr/>
          <a:lstStyle/>
          <a:p>
            <a:fld id="{D899FA15-B784-4B47-B4F2-88F5D913D423}" type="datetimeFigureOut">
              <a:rPr lang="en-US" smtClean="0"/>
              <a:t>10/22/25</a:t>
            </a:fld>
            <a:endParaRPr lang="en-US"/>
          </a:p>
        </p:txBody>
      </p:sp>
      <p:sp>
        <p:nvSpPr>
          <p:cNvPr id="5" name="Footer Placeholder 4">
            <a:extLst>
              <a:ext uri="{FF2B5EF4-FFF2-40B4-BE49-F238E27FC236}">
                <a16:creationId xmlns:a16="http://schemas.microsoft.com/office/drawing/2014/main" id="{7DB3D02B-EEDD-9C01-5299-3C31419AE9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778AA6-DF59-2566-B2CC-D340DA289ABA}"/>
              </a:ext>
            </a:extLst>
          </p:cNvPr>
          <p:cNvSpPr>
            <a:spLocks noGrp="1"/>
          </p:cNvSpPr>
          <p:nvPr>
            <p:ph type="sldNum" sz="quarter" idx="12"/>
          </p:nvPr>
        </p:nvSpPr>
        <p:spPr/>
        <p:txBody>
          <a:bodyPr/>
          <a:lstStyle/>
          <a:p>
            <a:fld id="{6B7BA470-2FAC-8F4B-87EA-2449134D31A0}" type="slidenum">
              <a:rPr lang="en-US" smtClean="0"/>
              <a:t>‹#›</a:t>
            </a:fld>
            <a:endParaRPr lang="en-US"/>
          </a:p>
        </p:txBody>
      </p:sp>
    </p:spTree>
    <p:extLst>
      <p:ext uri="{BB962C8B-B14F-4D97-AF65-F5344CB8AC3E}">
        <p14:creationId xmlns:p14="http://schemas.microsoft.com/office/powerpoint/2010/main" val="10844315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3E8B2B-8939-9DAF-EC4C-BD96FB6DDB9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3F0F7E-7E32-F3DB-1615-98F08A1487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A78A4A-3793-AB9E-CCCC-76EA8F29CF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899FA15-B784-4B47-B4F2-88F5D913D423}" type="datetimeFigureOut">
              <a:rPr lang="en-US" smtClean="0"/>
              <a:t>10/22/25</a:t>
            </a:fld>
            <a:endParaRPr lang="en-US"/>
          </a:p>
        </p:txBody>
      </p:sp>
      <p:sp>
        <p:nvSpPr>
          <p:cNvPr id="5" name="Footer Placeholder 4">
            <a:extLst>
              <a:ext uri="{FF2B5EF4-FFF2-40B4-BE49-F238E27FC236}">
                <a16:creationId xmlns:a16="http://schemas.microsoft.com/office/drawing/2014/main" id="{F7F62C95-0160-98E0-9CE4-5CFA79DECE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009E64-6EF7-AE09-EFDC-9295BD0FA5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7BA470-2FAC-8F4B-87EA-2449134D31A0}" type="slidenum">
              <a:rPr lang="en-US" smtClean="0"/>
              <a:t>‹#›</a:t>
            </a:fld>
            <a:endParaRPr lang="en-US"/>
          </a:p>
        </p:txBody>
      </p:sp>
    </p:spTree>
    <p:extLst>
      <p:ext uri="{BB962C8B-B14F-4D97-AF65-F5344CB8AC3E}">
        <p14:creationId xmlns:p14="http://schemas.microsoft.com/office/powerpoint/2010/main" val="33722408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s://elixir.bootlin.com/linux/v3.18/source/fs/binfmt_elf.c"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elixir.bootlin.com/linux/v3.18/source/fs/binfmt_elf.c#L571"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lwn.net/Articles/631631/"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sv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7726E-5A20-C183-D3A9-B3615E878D7F}"/>
              </a:ext>
            </a:extLst>
          </p:cNvPr>
          <p:cNvSpPr>
            <a:spLocks noGrp="1"/>
          </p:cNvSpPr>
          <p:nvPr>
            <p:ph type="ctrTitle"/>
          </p:nvPr>
        </p:nvSpPr>
        <p:spPr/>
        <p:txBody>
          <a:bodyPr>
            <a:noAutofit/>
          </a:bodyPr>
          <a:lstStyle/>
          <a:p>
            <a:r>
              <a:rPr lang="en-US" sz="4800" dirty="0"/>
              <a:t>CS 6332.001: How Process Starts?</a:t>
            </a:r>
            <a:br>
              <a:rPr lang="en-US" sz="4800" dirty="0"/>
            </a:br>
            <a:r>
              <a:rPr lang="en-US" sz="4800" dirty="0"/>
              <a:t>- </a:t>
            </a:r>
            <a:r>
              <a:rPr lang="en-US" sz="4400" dirty="0"/>
              <a:t>How a Process Communicate to Outside?</a:t>
            </a:r>
            <a:endParaRPr lang="en-US" sz="4800" dirty="0"/>
          </a:p>
        </p:txBody>
      </p:sp>
      <p:sp>
        <p:nvSpPr>
          <p:cNvPr id="3" name="Subtitle 2">
            <a:extLst>
              <a:ext uri="{FF2B5EF4-FFF2-40B4-BE49-F238E27FC236}">
                <a16:creationId xmlns:a16="http://schemas.microsoft.com/office/drawing/2014/main" id="{90C03A1D-BFFF-5316-0D96-180B59DC8AA1}"/>
              </a:ext>
            </a:extLst>
          </p:cNvPr>
          <p:cNvSpPr>
            <a:spLocks noGrp="1"/>
          </p:cNvSpPr>
          <p:nvPr>
            <p:ph type="subTitle" idx="1"/>
          </p:nvPr>
        </p:nvSpPr>
        <p:spPr/>
        <p:txBody>
          <a:bodyPr/>
          <a:lstStyle/>
          <a:p>
            <a:r>
              <a:rPr lang="en-US" dirty="0"/>
              <a:t>Kangkook Jee</a:t>
            </a:r>
          </a:p>
          <a:p>
            <a:r>
              <a:rPr lang="en-US" dirty="0"/>
              <a:t>Sep 23, 2025</a:t>
            </a:r>
          </a:p>
          <a:p>
            <a:endParaRPr lang="en-US" dirty="0"/>
          </a:p>
        </p:txBody>
      </p:sp>
    </p:spTree>
    <p:extLst>
      <p:ext uri="{BB962C8B-B14F-4D97-AF65-F5344CB8AC3E}">
        <p14:creationId xmlns:p14="http://schemas.microsoft.com/office/powerpoint/2010/main" val="2151187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2D746-74D6-A44B-967F-6444E8184962}"/>
              </a:ext>
            </a:extLst>
          </p:cNvPr>
          <p:cNvSpPr>
            <a:spLocks noGrp="1"/>
          </p:cNvSpPr>
          <p:nvPr>
            <p:ph type="title"/>
          </p:nvPr>
        </p:nvSpPr>
        <p:spPr>
          <a:xfrm>
            <a:off x="838200" y="365125"/>
            <a:ext cx="10515600" cy="477939"/>
          </a:xfrm>
        </p:spPr>
        <p:txBody>
          <a:bodyPr>
            <a:normAutofit fontScale="90000"/>
          </a:bodyPr>
          <a:lstStyle/>
          <a:p>
            <a:r>
              <a:rPr lang="en-US" dirty="0"/>
              <a:t>Compilation Process: Source to Code Object</a:t>
            </a:r>
          </a:p>
        </p:txBody>
      </p:sp>
      <p:sp>
        <p:nvSpPr>
          <p:cNvPr id="9" name="Content Placeholder 2">
            <a:extLst>
              <a:ext uri="{FF2B5EF4-FFF2-40B4-BE49-F238E27FC236}">
                <a16:creationId xmlns:a16="http://schemas.microsoft.com/office/drawing/2014/main" id="{D2071695-D519-694E-BF67-68DE011C4DFC}"/>
              </a:ext>
            </a:extLst>
          </p:cNvPr>
          <p:cNvSpPr>
            <a:spLocks noGrp="1"/>
          </p:cNvSpPr>
          <p:nvPr>
            <p:ph idx="1"/>
          </p:nvPr>
        </p:nvSpPr>
        <p:spPr>
          <a:xfrm>
            <a:off x="232946" y="4728754"/>
            <a:ext cx="11726107" cy="1754893"/>
          </a:xfrm>
        </p:spPr>
        <p:txBody>
          <a:bodyPr>
            <a:normAutofit lnSpcReduction="10000"/>
          </a:bodyPr>
          <a:lstStyle/>
          <a:p>
            <a:r>
              <a:rPr lang="en-US" dirty="0"/>
              <a:t>Source to Object file</a:t>
            </a:r>
          </a:p>
          <a:p>
            <a:pPr lvl="1"/>
            <a:r>
              <a:rPr lang="en-US" dirty="0"/>
              <a:t>Before linking</a:t>
            </a:r>
          </a:p>
          <a:p>
            <a:r>
              <a:rPr lang="en-US" dirty="0"/>
              <a:t>The most of code optimizations and analyses</a:t>
            </a:r>
          </a:p>
          <a:p>
            <a:pPr lvl="1"/>
            <a:r>
              <a:rPr lang="en-US" dirty="0"/>
              <a:t>Except Link-Time-Optimization (LTO)</a:t>
            </a:r>
          </a:p>
          <a:p>
            <a:pPr marL="457200" lvl="1" indent="0">
              <a:buNone/>
            </a:pPr>
            <a:endParaRPr lang="en-US" dirty="0"/>
          </a:p>
        </p:txBody>
      </p:sp>
      <p:sp>
        <p:nvSpPr>
          <p:cNvPr id="3" name="AutoShape 6" descr="Incremental Compilation | Rust Blog">
            <a:extLst>
              <a:ext uri="{FF2B5EF4-FFF2-40B4-BE49-F238E27FC236}">
                <a16:creationId xmlns:a16="http://schemas.microsoft.com/office/drawing/2014/main" id="{04E6ED41-01EC-3E41-BD1F-A18E72F1235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Compiler Phases and their By-Products">
            <a:extLst>
              <a:ext uri="{FF2B5EF4-FFF2-40B4-BE49-F238E27FC236}">
                <a16:creationId xmlns:a16="http://schemas.microsoft.com/office/drawing/2014/main" id="{47FCCA5A-B9C6-BB47-ABC1-5CF2EBECF358}"/>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Compiler Phases and their By-Products">
            <a:extLst>
              <a:ext uri="{FF2B5EF4-FFF2-40B4-BE49-F238E27FC236}">
                <a16:creationId xmlns:a16="http://schemas.microsoft.com/office/drawing/2014/main" id="{864B16ED-D926-0943-AFC9-EFFF89BDAD7A}"/>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 name="Picture 8">
            <a:extLst>
              <a:ext uri="{FF2B5EF4-FFF2-40B4-BE49-F238E27FC236}">
                <a16:creationId xmlns:a16="http://schemas.microsoft.com/office/drawing/2014/main" id="{E788571A-F270-D24C-86D6-CB8CE37B79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368" y="903927"/>
            <a:ext cx="10386318" cy="331604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833C88C-C817-D742-8A39-54A258AE7D36}"/>
              </a:ext>
            </a:extLst>
          </p:cNvPr>
          <p:cNvSpPr txBox="1"/>
          <p:nvPr/>
        </p:nvSpPr>
        <p:spPr>
          <a:xfrm>
            <a:off x="6400800" y="4072181"/>
            <a:ext cx="1521570" cy="369332"/>
          </a:xfrm>
          <a:prstGeom prst="rect">
            <a:avLst/>
          </a:prstGeom>
          <a:noFill/>
        </p:spPr>
        <p:txBody>
          <a:bodyPr wrap="none" rtlCol="0">
            <a:spAutoFit/>
          </a:bodyPr>
          <a:lstStyle/>
          <a:p>
            <a:r>
              <a:rPr lang="en-US" dirty="0"/>
              <a:t>Object file (.o)</a:t>
            </a:r>
          </a:p>
        </p:txBody>
      </p:sp>
    </p:spTree>
    <p:extLst>
      <p:ext uri="{BB962C8B-B14F-4D97-AF65-F5344CB8AC3E}">
        <p14:creationId xmlns:p14="http://schemas.microsoft.com/office/powerpoint/2010/main" val="3539990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dissolve">
                                      <p:cBhvr>
                                        <p:cTn id="7" dur="500"/>
                                        <p:tgtEl>
                                          <p:spTgt spid="9">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dissolve">
                                      <p:cBhvr>
                                        <p:cTn id="10" dur="500"/>
                                        <p:tgtEl>
                                          <p:spTgt spid="9">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dissolve">
                                      <p:cBhvr>
                                        <p:cTn id="13" dur="500"/>
                                        <p:tgtEl>
                                          <p:spTgt spid="9">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9">
                                            <p:txEl>
                                              <p:pRg st="3" end="3"/>
                                            </p:txEl>
                                          </p:spTgt>
                                        </p:tgtEl>
                                        <p:attrNameLst>
                                          <p:attrName>style.visibility</p:attrName>
                                        </p:attrNameLst>
                                      </p:cBhvr>
                                      <p:to>
                                        <p:strVal val="visible"/>
                                      </p:to>
                                    </p:set>
                                    <p:animEffect transition="in" filter="dissolve">
                                      <p:cBhvr>
                                        <p:cTn id="16"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4E44C-D245-EB4C-A0F9-778BA4CA8701}"/>
              </a:ext>
            </a:extLst>
          </p:cNvPr>
          <p:cNvSpPr>
            <a:spLocks noGrp="1"/>
          </p:cNvSpPr>
          <p:nvPr>
            <p:ph type="title"/>
          </p:nvPr>
        </p:nvSpPr>
        <p:spPr>
          <a:xfrm>
            <a:off x="838200" y="271993"/>
            <a:ext cx="6087533" cy="1122478"/>
          </a:xfrm>
        </p:spPr>
        <p:txBody>
          <a:bodyPr/>
          <a:lstStyle/>
          <a:p>
            <a:r>
              <a:rPr lang="en-US" dirty="0"/>
              <a:t>Linking + Loading</a:t>
            </a:r>
          </a:p>
        </p:txBody>
      </p:sp>
      <p:sp>
        <p:nvSpPr>
          <p:cNvPr id="4" name="Slide Number Placeholder 3">
            <a:extLst>
              <a:ext uri="{FF2B5EF4-FFF2-40B4-BE49-F238E27FC236}">
                <a16:creationId xmlns:a16="http://schemas.microsoft.com/office/drawing/2014/main" id="{EAA2609D-FEB1-D64F-B0BD-B2452594EBC7}"/>
              </a:ext>
            </a:extLst>
          </p:cNvPr>
          <p:cNvSpPr>
            <a:spLocks noGrp="1"/>
          </p:cNvSpPr>
          <p:nvPr>
            <p:ph type="sldNum" sz="quarter" idx="12"/>
          </p:nvPr>
        </p:nvSpPr>
        <p:spPr/>
        <p:txBody>
          <a:bodyPr/>
          <a:lstStyle/>
          <a:p>
            <a:fld id="{D18A8667-E97A-D14D-8462-D784FD87328E}" type="slidenum">
              <a:rPr lang="en-US" smtClean="0"/>
              <a:t>3</a:t>
            </a:fld>
            <a:endParaRPr lang="en-US"/>
          </a:p>
        </p:txBody>
      </p:sp>
      <p:sp>
        <p:nvSpPr>
          <p:cNvPr id="13" name="Content Placeholder 2">
            <a:extLst>
              <a:ext uri="{FF2B5EF4-FFF2-40B4-BE49-F238E27FC236}">
                <a16:creationId xmlns:a16="http://schemas.microsoft.com/office/drawing/2014/main" id="{086FBAD6-7AFA-A04B-9E5B-8CC82F81A86E}"/>
              </a:ext>
            </a:extLst>
          </p:cNvPr>
          <p:cNvSpPr>
            <a:spLocks noGrp="1"/>
          </p:cNvSpPr>
          <p:nvPr>
            <p:ph idx="1"/>
          </p:nvPr>
        </p:nvSpPr>
        <p:spPr>
          <a:xfrm>
            <a:off x="598715" y="1844669"/>
            <a:ext cx="5712286" cy="4088045"/>
          </a:xfrm>
        </p:spPr>
        <p:txBody>
          <a:bodyPr>
            <a:normAutofit lnSpcReduction="10000"/>
          </a:bodyPr>
          <a:lstStyle/>
          <a:p>
            <a:r>
              <a:rPr lang="en-US" i="1" dirty="0"/>
              <a:t>Linker</a:t>
            </a:r>
            <a:r>
              <a:rPr lang="en-US" dirty="0"/>
              <a:t> for linking object files </a:t>
            </a:r>
          </a:p>
          <a:p>
            <a:pPr lvl="1"/>
            <a:r>
              <a:rPr lang="en-US" dirty="0"/>
              <a:t>Part of the compilation process</a:t>
            </a:r>
          </a:p>
          <a:p>
            <a:pPr lvl="1"/>
            <a:r>
              <a:rPr lang="en-US" dirty="0"/>
              <a:t>Q: How functions from different objects can interact?</a:t>
            </a:r>
          </a:p>
          <a:p>
            <a:endParaRPr lang="en-US" i="1" dirty="0"/>
          </a:p>
          <a:p>
            <a:r>
              <a:rPr lang="en-US" i="1" dirty="0"/>
              <a:t>Loader</a:t>
            </a:r>
            <a:r>
              <a:rPr lang="en-US" dirty="0"/>
              <a:t> for </a:t>
            </a:r>
          </a:p>
          <a:p>
            <a:pPr lvl="1"/>
            <a:r>
              <a:rPr lang="en-US" dirty="0"/>
              <a:t>Loading executable</a:t>
            </a:r>
          </a:p>
          <a:p>
            <a:pPr lvl="1"/>
            <a:r>
              <a:rPr lang="en-US" dirty="0"/>
              <a:t>Binding shared libraries</a:t>
            </a:r>
          </a:p>
          <a:p>
            <a:pPr lvl="2"/>
            <a:r>
              <a:rPr lang="en-US" dirty="0"/>
              <a:t>Load-time binding/relocation</a:t>
            </a:r>
          </a:p>
          <a:p>
            <a:pPr lvl="2"/>
            <a:r>
              <a:rPr lang="en-US" dirty="0"/>
              <a:t>Lazy binding</a:t>
            </a:r>
          </a:p>
          <a:p>
            <a:pPr lvl="2"/>
            <a:r>
              <a:rPr lang="en-US" dirty="0"/>
              <a:t>Dynamic Loading</a:t>
            </a:r>
          </a:p>
          <a:p>
            <a:pPr lvl="2"/>
            <a:endParaRPr lang="en-US" dirty="0"/>
          </a:p>
          <a:p>
            <a:pPr marL="457200" lvl="1" indent="0">
              <a:buNone/>
            </a:pPr>
            <a:endParaRPr lang="en-US" dirty="0"/>
          </a:p>
        </p:txBody>
      </p:sp>
      <p:grpSp>
        <p:nvGrpSpPr>
          <p:cNvPr id="8" name="Group 7">
            <a:extLst>
              <a:ext uri="{FF2B5EF4-FFF2-40B4-BE49-F238E27FC236}">
                <a16:creationId xmlns:a16="http://schemas.microsoft.com/office/drawing/2014/main" id="{E67B6483-35D9-2844-AA52-8387F0E13EAD}"/>
              </a:ext>
            </a:extLst>
          </p:cNvPr>
          <p:cNvGrpSpPr/>
          <p:nvPr/>
        </p:nvGrpSpPr>
        <p:grpSpPr>
          <a:xfrm>
            <a:off x="6418804" y="500742"/>
            <a:ext cx="5174481" cy="5681436"/>
            <a:chOff x="6527662" y="864012"/>
            <a:chExt cx="4826138" cy="5492338"/>
          </a:xfrm>
        </p:grpSpPr>
        <p:pic>
          <p:nvPicPr>
            <p:cNvPr id="1026" name="Picture 2">
              <a:extLst>
                <a:ext uri="{FF2B5EF4-FFF2-40B4-BE49-F238E27FC236}">
                  <a16:creationId xmlns:a16="http://schemas.microsoft.com/office/drawing/2014/main" id="{37CAAAFE-8D83-1E44-B929-F66EB1FD9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27662" y="864012"/>
              <a:ext cx="4826138" cy="549233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29305BD-D63C-B94A-800B-EDEAC507F28D}"/>
                </a:ext>
              </a:extLst>
            </p:cNvPr>
            <p:cNvSpPr txBox="1"/>
            <p:nvPr/>
          </p:nvSpPr>
          <p:spPr>
            <a:xfrm>
              <a:off x="6697131" y="3523755"/>
              <a:ext cx="685801" cy="307777"/>
            </a:xfrm>
            <a:prstGeom prst="rect">
              <a:avLst/>
            </a:prstGeom>
            <a:solidFill>
              <a:schemeClr val="bg1"/>
            </a:solidFill>
          </p:spPr>
          <p:txBody>
            <a:bodyPr wrap="square" rtlCol="0">
              <a:spAutoFit/>
            </a:bodyPr>
            <a:lstStyle/>
            <a:p>
              <a:r>
                <a:rPr lang="en-US" sz="1400" dirty="0"/>
                <a:t>C/C++</a:t>
              </a:r>
            </a:p>
          </p:txBody>
        </p:sp>
        <p:sp>
          <p:nvSpPr>
            <p:cNvPr id="6" name="TextBox 5">
              <a:extLst>
                <a:ext uri="{FF2B5EF4-FFF2-40B4-BE49-F238E27FC236}">
                  <a16:creationId xmlns:a16="http://schemas.microsoft.com/office/drawing/2014/main" id="{73F21C73-9212-CC4A-AF63-3269F25BD13B}"/>
                </a:ext>
              </a:extLst>
            </p:cNvPr>
            <p:cNvSpPr txBox="1"/>
            <p:nvPr/>
          </p:nvSpPr>
          <p:spPr>
            <a:xfrm>
              <a:off x="6697130" y="2320613"/>
              <a:ext cx="685801" cy="276999"/>
            </a:xfrm>
            <a:prstGeom prst="rect">
              <a:avLst/>
            </a:prstGeom>
            <a:solidFill>
              <a:schemeClr val="bg1"/>
            </a:solidFill>
          </p:spPr>
          <p:txBody>
            <a:bodyPr wrap="square" rtlCol="0">
              <a:spAutoFit/>
            </a:bodyPr>
            <a:lstStyle/>
            <a:p>
              <a:r>
                <a:rPr lang="en-US" sz="1200" dirty="0"/>
                <a:t>Fortran</a:t>
              </a:r>
            </a:p>
          </p:txBody>
        </p:sp>
        <p:sp>
          <p:nvSpPr>
            <p:cNvPr id="5" name="TextBox 4">
              <a:extLst>
                <a:ext uri="{FF2B5EF4-FFF2-40B4-BE49-F238E27FC236}">
                  <a16:creationId xmlns:a16="http://schemas.microsoft.com/office/drawing/2014/main" id="{0FF5BE01-7280-EE43-B8C5-B39372E7D64A}"/>
                </a:ext>
              </a:extLst>
            </p:cNvPr>
            <p:cNvSpPr txBox="1"/>
            <p:nvPr/>
          </p:nvSpPr>
          <p:spPr>
            <a:xfrm>
              <a:off x="10397064" y="4997346"/>
              <a:ext cx="728133" cy="461665"/>
            </a:xfrm>
            <a:prstGeom prst="rect">
              <a:avLst/>
            </a:prstGeom>
            <a:noFill/>
            <a:ln>
              <a:solidFill>
                <a:schemeClr val="accent1">
                  <a:shade val="50000"/>
                </a:schemeClr>
              </a:solidFill>
            </a:ln>
          </p:spPr>
          <p:txBody>
            <a:bodyPr wrap="square" rtlCol="0">
              <a:spAutoFit/>
            </a:bodyPr>
            <a:lstStyle/>
            <a:p>
              <a:pPr algn="ctr"/>
              <a:r>
                <a:rPr lang="en-US" sz="1200" dirty="0"/>
                <a:t>Shared Library</a:t>
              </a:r>
            </a:p>
          </p:txBody>
        </p:sp>
        <p:sp>
          <p:nvSpPr>
            <p:cNvPr id="7" name="Right Arrow 6">
              <a:extLst>
                <a:ext uri="{FF2B5EF4-FFF2-40B4-BE49-F238E27FC236}">
                  <a16:creationId xmlns:a16="http://schemas.microsoft.com/office/drawing/2014/main" id="{F7490B55-C12B-2D4C-B6B8-A4AC0653956C}"/>
                </a:ext>
              </a:extLst>
            </p:cNvPr>
            <p:cNvSpPr/>
            <p:nvPr/>
          </p:nvSpPr>
          <p:spPr>
            <a:xfrm rot="10800000">
              <a:off x="9948333" y="5074289"/>
              <a:ext cx="397934" cy="30777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CBF1738-53BC-264E-B31F-59C5E58CDA25}"/>
                </a:ext>
              </a:extLst>
            </p:cNvPr>
            <p:cNvSpPr txBox="1"/>
            <p:nvPr/>
          </p:nvSpPr>
          <p:spPr>
            <a:xfrm>
              <a:off x="7556432" y="4536950"/>
              <a:ext cx="728133" cy="461665"/>
            </a:xfrm>
            <a:prstGeom prst="rect">
              <a:avLst/>
            </a:prstGeom>
            <a:noFill/>
            <a:ln>
              <a:solidFill>
                <a:schemeClr val="accent1">
                  <a:shade val="50000"/>
                </a:schemeClr>
              </a:solidFill>
            </a:ln>
          </p:spPr>
          <p:txBody>
            <a:bodyPr wrap="square" rtlCol="0">
              <a:spAutoFit/>
            </a:bodyPr>
            <a:lstStyle/>
            <a:p>
              <a:pPr algn="ctr"/>
              <a:r>
                <a:rPr lang="en-US" sz="1200" dirty="0"/>
                <a:t>Shared Library</a:t>
              </a:r>
            </a:p>
          </p:txBody>
        </p:sp>
        <p:sp>
          <p:nvSpPr>
            <p:cNvPr id="10" name="Right Arrow 9">
              <a:extLst>
                <a:ext uri="{FF2B5EF4-FFF2-40B4-BE49-F238E27FC236}">
                  <a16:creationId xmlns:a16="http://schemas.microsoft.com/office/drawing/2014/main" id="{900823DB-F14A-B445-802C-DFE34E7C6B89}"/>
                </a:ext>
              </a:extLst>
            </p:cNvPr>
            <p:cNvSpPr/>
            <p:nvPr/>
          </p:nvSpPr>
          <p:spPr>
            <a:xfrm>
              <a:off x="8411633" y="4612625"/>
              <a:ext cx="397934" cy="30777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27F9591-1F26-5D4E-A90D-26A9530A57CE}"/>
                </a:ext>
              </a:extLst>
            </p:cNvPr>
            <p:cNvSpPr txBox="1"/>
            <p:nvPr/>
          </p:nvSpPr>
          <p:spPr>
            <a:xfrm>
              <a:off x="7600812" y="5514960"/>
              <a:ext cx="728133" cy="461665"/>
            </a:xfrm>
            <a:prstGeom prst="rect">
              <a:avLst/>
            </a:prstGeom>
            <a:noFill/>
            <a:ln>
              <a:solidFill>
                <a:schemeClr val="accent1">
                  <a:shade val="50000"/>
                </a:schemeClr>
              </a:solidFill>
            </a:ln>
          </p:spPr>
          <p:txBody>
            <a:bodyPr wrap="square" rtlCol="0">
              <a:spAutoFit/>
            </a:bodyPr>
            <a:lstStyle/>
            <a:p>
              <a:pPr algn="ctr"/>
              <a:r>
                <a:rPr lang="en-US" sz="1200" dirty="0"/>
                <a:t>Shared Library</a:t>
              </a:r>
            </a:p>
          </p:txBody>
        </p:sp>
        <p:sp>
          <p:nvSpPr>
            <p:cNvPr id="12" name="Right Arrow 11">
              <a:extLst>
                <a:ext uri="{FF2B5EF4-FFF2-40B4-BE49-F238E27FC236}">
                  <a16:creationId xmlns:a16="http://schemas.microsoft.com/office/drawing/2014/main" id="{18497D3E-9E4C-6140-8C89-36A71992A08C}"/>
                </a:ext>
              </a:extLst>
            </p:cNvPr>
            <p:cNvSpPr/>
            <p:nvPr/>
          </p:nvSpPr>
          <p:spPr>
            <a:xfrm>
              <a:off x="8456013" y="5590635"/>
              <a:ext cx="397934" cy="30777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D93A2BEB-2B96-6C43-8022-F64B008D32F1}"/>
                </a:ext>
              </a:extLst>
            </p:cNvPr>
            <p:cNvSpPr/>
            <p:nvPr/>
          </p:nvSpPr>
          <p:spPr>
            <a:xfrm>
              <a:off x="9126013" y="2869406"/>
              <a:ext cx="881587" cy="466461"/>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B918313C-6552-D347-B68E-00DA7591D311}"/>
                </a:ext>
              </a:extLst>
            </p:cNvPr>
            <p:cNvSpPr/>
            <p:nvPr/>
          </p:nvSpPr>
          <p:spPr>
            <a:xfrm>
              <a:off x="10371667" y="3810513"/>
              <a:ext cx="881587" cy="466461"/>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59021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F18D3-EF1F-B947-B88D-ED64937C0608}"/>
              </a:ext>
            </a:extLst>
          </p:cNvPr>
          <p:cNvSpPr>
            <a:spLocks noGrp="1"/>
          </p:cNvSpPr>
          <p:nvPr>
            <p:ph type="title"/>
          </p:nvPr>
        </p:nvSpPr>
        <p:spPr>
          <a:xfrm>
            <a:off x="838200" y="365126"/>
            <a:ext cx="10515600" cy="902566"/>
          </a:xfrm>
        </p:spPr>
        <p:txBody>
          <a:bodyPr>
            <a:normAutofit/>
          </a:bodyPr>
          <a:lstStyle/>
          <a:p>
            <a:pPr lvl="0"/>
            <a:r>
              <a:rPr lang="en-GB"/>
              <a:t>ELF Object File Format: Code + Data</a:t>
            </a:r>
            <a:endParaRPr lang="en-US"/>
          </a:p>
        </p:txBody>
      </p:sp>
      <p:sp>
        <p:nvSpPr>
          <p:cNvPr id="3" name="Content Placeholder 2">
            <a:extLst>
              <a:ext uri="{FF2B5EF4-FFF2-40B4-BE49-F238E27FC236}">
                <a16:creationId xmlns:a16="http://schemas.microsoft.com/office/drawing/2014/main" id="{3F2E7AD8-D5EA-7C41-875F-6A531C368700}"/>
              </a:ext>
            </a:extLst>
          </p:cNvPr>
          <p:cNvSpPr>
            <a:spLocks noGrp="1"/>
          </p:cNvSpPr>
          <p:nvPr>
            <p:ph idx="1"/>
          </p:nvPr>
        </p:nvSpPr>
        <p:spPr>
          <a:xfrm>
            <a:off x="403150" y="1482395"/>
            <a:ext cx="7244559" cy="5239080"/>
          </a:xfrm>
        </p:spPr>
        <p:txBody>
          <a:bodyPr>
            <a:normAutofit fontScale="85000" lnSpcReduction="20000"/>
          </a:bodyPr>
          <a:lstStyle/>
          <a:p>
            <a:r>
              <a:rPr lang="en-US" sz="2400" dirty="0"/>
              <a:t>How code (and data)</a:t>
            </a:r>
            <a:r>
              <a:rPr lang="en-US" sz="2400" baseline="0" dirty="0"/>
              <a:t> stored as a file?</a:t>
            </a:r>
          </a:p>
          <a:p>
            <a:pPr lvl="1"/>
            <a:r>
              <a:rPr lang="en-US" sz="2000" baseline="0" dirty="0"/>
              <a:t>ELF (Executable and Linkable Format) </a:t>
            </a:r>
            <a:r>
              <a:rPr lang="en-US" sz="2000" dirty="0"/>
              <a:t>for Linux</a:t>
            </a:r>
          </a:p>
          <a:p>
            <a:pPr lvl="2"/>
            <a:r>
              <a:rPr lang="en-US" sz="1800" dirty="0"/>
              <a:t>Use ‘</a:t>
            </a:r>
            <a:r>
              <a:rPr lang="en-US" sz="1800" dirty="0" err="1">
                <a:latin typeface="Consolas" panose="020B0609020204030204" pitchFamily="49" charset="0"/>
              </a:rPr>
              <a:t>readelf</a:t>
            </a:r>
            <a:r>
              <a:rPr lang="en-US" sz="1800" dirty="0"/>
              <a:t>’ command!</a:t>
            </a:r>
          </a:p>
          <a:p>
            <a:r>
              <a:rPr lang="en-US" sz="2400" dirty="0"/>
              <a:t>Segments and sections</a:t>
            </a:r>
          </a:p>
          <a:p>
            <a:pPr lvl="1"/>
            <a:r>
              <a:rPr lang="en-US" sz="2000" dirty="0"/>
              <a:t>K</a:t>
            </a:r>
            <a:r>
              <a:rPr lang="en-US" sz="2000" baseline="0" dirty="0"/>
              <a:t>ernel sees segments, maps them into virtual address space using </a:t>
            </a:r>
            <a:r>
              <a:rPr lang="en-US" sz="2000" baseline="0" dirty="0" err="1"/>
              <a:t>mmap</a:t>
            </a:r>
            <a:endParaRPr lang="en-US" sz="2000" baseline="0" dirty="0"/>
          </a:p>
          <a:p>
            <a:pPr lvl="1"/>
            <a:r>
              <a:rPr lang="en-US" sz="2000" dirty="0"/>
              <a:t>Linker sees section, combines them into a executable or shared library</a:t>
            </a:r>
            <a:endParaRPr lang="en-US" sz="2000" baseline="0" dirty="0"/>
          </a:p>
          <a:p>
            <a:r>
              <a:rPr lang="en-US" sz="2400" baseline="0" dirty="0"/>
              <a:t>One unified format for </a:t>
            </a:r>
          </a:p>
          <a:p>
            <a:pPr lvl="1"/>
            <a:r>
              <a:rPr lang="en-US" sz="2000" dirty="0"/>
              <a:t>Executables </a:t>
            </a:r>
            <a:r>
              <a:rPr lang="en-US" sz="2000" dirty="0">
                <a:latin typeface="Consolas" panose="020B0609020204030204" pitchFamily="49" charset="0"/>
              </a:rPr>
              <a:t>(ET_EXEC</a:t>
            </a:r>
            <a:r>
              <a:rPr lang="en-US" sz="2000" dirty="0"/>
              <a:t>)</a:t>
            </a:r>
          </a:p>
          <a:p>
            <a:pPr lvl="2"/>
            <a:r>
              <a:rPr lang="en-US" sz="1900" dirty="0"/>
              <a:t>Contains </a:t>
            </a:r>
            <a:r>
              <a:rPr lang="en-US" sz="1900" i="1" dirty="0"/>
              <a:t>code</a:t>
            </a:r>
            <a:r>
              <a:rPr lang="en-US" sz="1900" dirty="0"/>
              <a:t> and </a:t>
            </a:r>
            <a:r>
              <a:rPr lang="en-US" sz="1900" i="1" dirty="0"/>
              <a:t>data</a:t>
            </a:r>
            <a:r>
              <a:rPr lang="en-US" sz="1900" dirty="0"/>
              <a:t> in a form that can be copied directly into memory and then executed</a:t>
            </a:r>
          </a:p>
          <a:p>
            <a:pPr lvl="2"/>
            <a:r>
              <a:rPr lang="en-US" sz="1900" dirty="0"/>
              <a:t>Must have segments</a:t>
            </a:r>
          </a:p>
          <a:p>
            <a:pPr lvl="1"/>
            <a:r>
              <a:rPr lang="en-US" sz="2000" dirty="0"/>
              <a:t>Relocatable object file (</a:t>
            </a:r>
            <a:r>
              <a:rPr lang="en-US" sz="2000" dirty="0">
                <a:latin typeface="Consolas" panose="020B0609020204030204" pitchFamily="49" charset="0"/>
              </a:rPr>
              <a:t>ET_REL</a:t>
            </a:r>
            <a:r>
              <a:rPr lang="en-US" sz="2000" dirty="0"/>
              <a:t>, *.o)</a:t>
            </a:r>
          </a:p>
          <a:p>
            <a:pPr lvl="2"/>
            <a:r>
              <a:rPr lang="en-US" sz="1900" dirty="0"/>
              <a:t>Contains </a:t>
            </a:r>
            <a:r>
              <a:rPr lang="en-US" sz="1900" i="1" dirty="0"/>
              <a:t>code</a:t>
            </a:r>
            <a:r>
              <a:rPr lang="en-US" sz="1900" dirty="0"/>
              <a:t> and </a:t>
            </a:r>
            <a:r>
              <a:rPr lang="en-US" sz="1900" i="1" dirty="0"/>
              <a:t>data</a:t>
            </a:r>
            <a:r>
              <a:rPr lang="en-US" sz="1900" dirty="0"/>
              <a:t> in a form that can be combined with other relocatable object files to form executable object file</a:t>
            </a:r>
          </a:p>
          <a:p>
            <a:pPr lvl="2"/>
            <a:r>
              <a:rPr lang="en-US" sz="1900" dirty="0"/>
              <a:t>Must have sections</a:t>
            </a:r>
          </a:p>
          <a:p>
            <a:pPr lvl="1"/>
            <a:r>
              <a:rPr lang="en-US" sz="2000" dirty="0"/>
              <a:t>Shared dynamic libraries (</a:t>
            </a:r>
            <a:r>
              <a:rPr lang="en-US" sz="2000" dirty="0">
                <a:latin typeface="Consolas" panose="020B0609020204030204" pitchFamily="49" charset="0"/>
              </a:rPr>
              <a:t>ET_DYN</a:t>
            </a:r>
            <a:r>
              <a:rPr lang="en-US" sz="2000" dirty="0"/>
              <a:t>, *.so)</a:t>
            </a:r>
          </a:p>
          <a:p>
            <a:pPr lvl="2"/>
            <a:r>
              <a:rPr lang="en-US" sz="1900" dirty="0"/>
              <a:t>Special type of relocatable object file that can be loaded into memory and linked </a:t>
            </a:r>
            <a:r>
              <a:rPr lang="en-US" sz="1900" i="1" dirty="0"/>
              <a:t>dynamically</a:t>
            </a:r>
            <a:r>
              <a:rPr lang="en-US" sz="1900" dirty="0"/>
              <a:t>, at either load-time or run-time</a:t>
            </a:r>
          </a:p>
          <a:p>
            <a:pPr lvl="2"/>
            <a:r>
              <a:rPr lang="en-US" sz="1900" dirty="0"/>
              <a:t>Both section and segments</a:t>
            </a:r>
          </a:p>
          <a:p>
            <a:pPr lvl="1"/>
            <a:r>
              <a:rPr lang="en-US" sz="2000" i="1" dirty="0" err="1"/>
              <a:t>Coredump</a:t>
            </a:r>
            <a:r>
              <a:rPr lang="en-US" sz="2000" i="1" dirty="0"/>
              <a:t> </a:t>
            </a:r>
            <a:r>
              <a:rPr lang="en-US" sz="2000" dirty="0"/>
              <a:t>file</a:t>
            </a:r>
          </a:p>
        </p:txBody>
      </p:sp>
      <p:pic>
        <p:nvPicPr>
          <p:cNvPr id="4" name="Picture 3">
            <a:extLst>
              <a:ext uri="{FF2B5EF4-FFF2-40B4-BE49-F238E27FC236}">
                <a16:creationId xmlns:a16="http://schemas.microsoft.com/office/drawing/2014/main" id="{3118CFCD-1845-2E42-84F8-D34C6021FB3D}"/>
              </a:ext>
            </a:extLst>
          </p:cNvPr>
          <p:cNvPicPr>
            <a:picLocks noChangeAspect="1"/>
          </p:cNvPicPr>
          <p:nvPr/>
        </p:nvPicPr>
        <p:blipFill>
          <a:blip r:embed="rId3"/>
          <a:stretch>
            <a:fillRect/>
          </a:stretch>
        </p:blipFill>
        <p:spPr>
          <a:xfrm>
            <a:off x="8043706" y="1690688"/>
            <a:ext cx="4148294" cy="4595033"/>
          </a:xfrm>
          <a:prstGeom prst="rect">
            <a:avLst/>
          </a:prstGeom>
        </p:spPr>
      </p:pic>
      <p:sp>
        <p:nvSpPr>
          <p:cNvPr id="5" name="Slide Number Placeholder 4">
            <a:extLst>
              <a:ext uri="{FF2B5EF4-FFF2-40B4-BE49-F238E27FC236}">
                <a16:creationId xmlns:a16="http://schemas.microsoft.com/office/drawing/2014/main" id="{23D43D40-0A15-C64A-89E0-438CCF4F0ED8}"/>
              </a:ext>
            </a:extLst>
          </p:cNvPr>
          <p:cNvSpPr>
            <a:spLocks noGrp="1"/>
          </p:cNvSpPr>
          <p:nvPr>
            <p:ph type="sldNum" sz="quarter" idx="12"/>
          </p:nvPr>
        </p:nvSpPr>
        <p:spPr/>
        <p:txBody>
          <a:bodyPr/>
          <a:lstStyle/>
          <a:p>
            <a:fld id="{FBF729FF-03AA-4E9E-A079-183B0BB68762}" type="slidenum">
              <a:rPr lang="en-US" smtClean="0"/>
              <a:t>4</a:t>
            </a:fld>
            <a:endParaRPr lang="en-US"/>
          </a:p>
        </p:txBody>
      </p:sp>
    </p:spTree>
    <p:extLst>
      <p:ext uri="{BB962C8B-B14F-4D97-AF65-F5344CB8AC3E}">
        <p14:creationId xmlns:p14="http://schemas.microsoft.com/office/powerpoint/2010/main" val="307305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dissolve">
                                      <p:cBhvr>
                                        <p:cTn id="29" dur="500"/>
                                        <p:tgtEl>
                                          <p:spTgt spid="3">
                                            <p:txEl>
                                              <p:pRg st="6" end="6"/>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dissolve">
                                      <p:cBhvr>
                                        <p:cTn id="35" dur="500"/>
                                        <p:tgtEl>
                                          <p:spTgt spid="3">
                                            <p:txEl>
                                              <p:pRg st="8" end="8"/>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dissolve">
                                      <p:cBhvr>
                                        <p:cTn id="38" dur="500"/>
                                        <p:tgtEl>
                                          <p:spTgt spid="3">
                                            <p:txEl>
                                              <p:pRg st="9" end="9"/>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dissolve">
                                      <p:cBhvr>
                                        <p:cTn id="43" dur="500"/>
                                        <p:tgtEl>
                                          <p:spTgt spid="3">
                                            <p:txEl>
                                              <p:pRg st="10" end="10"/>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dissolve">
                                      <p:cBhvr>
                                        <p:cTn id="46" dur="500"/>
                                        <p:tgtEl>
                                          <p:spTgt spid="3">
                                            <p:txEl>
                                              <p:pRg st="11" end="11"/>
                                            </p:txEl>
                                          </p:spTgt>
                                        </p:tgtEl>
                                      </p:cBhvr>
                                    </p:animEffect>
                                  </p:childTnLst>
                                </p:cTn>
                              </p:par>
                              <p:par>
                                <p:cTn id="47" presetID="9" presetClass="entr" presetSubtype="0" fill="hold"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dissolve">
                                      <p:cBhvr>
                                        <p:cTn id="49" dur="500"/>
                                        <p:tgtEl>
                                          <p:spTgt spid="3">
                                            <p:txEl>
                                              <p:pRg st="12" end="1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3">
                                            <p:txEl>
                                              <p:pRg st="13" end="13"/>
                                            </p:txEl>
                                          </p:spTgt>
                                        </p:tgtEl>
                                        <p:attrNameLst>
                                          <p:attrName>style.visibility</p:attrName>
                                        </p:attrNameLst>
                                      </p:cBhvr>
                                      <p:to>
                                        <p:strVal val="visible"/>
                                      </p:to>
                                    </p:set>
                                    <p:animEffect transition="in" filter="dissolve">
                                      <p:cBhvr>
                                        <p:cTn id="54" dur="500"/>
                                        <p:tgtEl>
                                          <p:spTgt spid="3">
                                            <p:txEl>
                                              <p:pRg st="13" end="13"/>
                                            </p:txEl>
                                          </p:spTgt>
                                        </p:tgtEl>
                                      </p:cBhvr>
                                    </p:animEffect>
                                  </p:childTnLst>
                                </p:cTn>
                              </p:par>
                              <p:par>
                                <p:cTn id="55" presetID="9" presetClass="entr" presetSubtype="0" fill="hold" nodeType="withEffect">
                                  <p:stCondLst>
                                    <p:cond delay="0"/>
                                  </p:stCondLst>
                                  <p:childTnLst>
                                    <p:set>
                                      <p:cBhvr>
                                        <p:cTn id="56" dur="1" fill="hold">
                                          <p:stCondLst>
                                            <p:cond delay="0"/>
                                          </p:stCondLst>
                                        </p:cTn>
                                        <p:tgtEl>
                                          <p:spTgt spid="3">
                                            <p:txEl>
                                              <p:pRg st="14" end="14"/>
                                            </p:txEl>
                                          </p:spTgt>
                                        </p:tgtEl>
                                        <p:attrNameLst>
                                          <p:attrName>style.visibility</p:attrName>
                                        </p:attrNameLst>
                                      </p:cBhvr>
                                      <p:to>
                                        <p:strVal val="visible"/>
                                      </p:to>
                                    </p:set>
                                    <p:animEffect transition="in" filter="dissolve">
                                      <p:cBhvr>
                                        <p:cTn id="57" dur="500"/>
                                        <p:tgtEl>
                                          <p:spTgt spid="3">
                                            <p:txEl>
                                              <p:pRg st="14" end="14"/>
                                            </p:txEl>
                                          </p:spTgt>
                                        </p:tgtEl>
                                      </p:cBhvr>
                                    </p:animEffect>
                                  </p:childTnLst>
                                </p:cTn>
                              </p:par>
                              <p:par>
                                <p:cTn id="58" presetID="9" presetClass="entr" presetSubtype="0" fill="hold" nodeType="withEffect">
                                  <p:stCondLst>
                                    <p:cond delay="0"/>
                                  </p:stCondLst>
                                  <p:childTnLst>
                                    <p:set>
                                      <p:cBhvr>
                                        <p:cTn id="59" dur="1" fill="hold">
                                          <p:stCondLst>
                                            <p:cond delay="0"/>
                                          </p:stCondLst>
                                        </p:cTn>
                                        <p:tgtEl>
                                          <p:spTgt spid="3">
                                            <p:txEl>
                                              <p:pRg st="15" end="15"/>
                                            </p:txEl>
                                          </p:spTgt>
                                        </p:tgtEl>
                                        <p:attrNameLst>
                                          <p:attrName>style.visibility</p:attrName>
                                        </p:attrNameLst>
                                      </p:cBhvr>
                                      <p:to>
                                        <p:strVal val="visible"/>
                                      </p:to>
                                    </p:set>
                                    <p:animEffect transition="in" filter="dissolve">
                                      <p:cBhvr>
                                        <p:cTn id="60" dur="500"/>
                                        <p:tgtEl>
                                          <p:spTgt spid="3">
                                            <p:txEl>
                                              <p:pRg st="15" end="15"/>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3">
                                            <p:txEl>
                                              <p:pRg st="16" end="16"/>
                                            </p:txEl>
                                          </p:spTgt>
                                        </p:tgtEl>
                                        <p:attrNameLst>
                                          <p:attrName>style.visibility</p:attrName>
                                        </p:attrNameLst>
                                      </p:cBhvr>
                                      <p:to>
                                        <p:strVal val="visible"/>
                                      </p:to>
                                    </p:set>
                                    <p:animEffect transition="in" filter="dissolve">
                                      <p:cBhvr>
                                        <p:cTn id="65" dur="500"/>
                                        <p:tgtEl>
                                          <p:spTgt spid="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A1B89409-4311-BD47-8B75-A6B8E5ACF52E}"/>
              </a:ext>
            </a:extLst>
          </p:cNvPr>
          <p:cNvSpPr>
            <a:spLocks noGrp="1" noChangeArrowheads="1"/>
          </p:cNvSpPr>
          <p:nvPr>
            <p:ph idx="1"/>
          </p:nvPr>
        </p:nvSpPr>
        <p:spPr>
          <a:xfrm>
            <a:off x="267419" y="1268083"/>
            <a:ext cx="6376269" cy="4908880"/>
          </a:xfrm>
          <a:ln/>
        </p:spPr>
        <p:txBody>
          <a:bodyPr>
            <a:normAutofit fontScale="92500" lnSpcReduction="20000"/>
          </a:bodyPr>
          <a:lstStyle/>
          <a:p>
            <a:pPr>
              <a:lnSpc>
                <a:spcPct val="83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t>Elf header</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Word size, byte ordering, file type (.o, exec, .so), machine type, etc.</a:t>
            </a:r>
          </a:p>
          <a:p>
            <a:pPr>
              <a:lnSpc>
                <a:spcPct val="83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t>Segment header table</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Page size, virtual addresses memory segments (sections), segment sizes.</a:t>
            </a:r>
          </a:p>
          <a:p>
            <a:pPr>
              <a:lnSpc>
                <a:spcPct val="80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latin typeface="Courier New" pitchFamily="49" charset="0"/>
              </a:rPr>
              <a:t>.</a:t>
            </a:r>
            <a:r>
              <a:rPr lang="en-GB" sz="2000">
                <a:latin typeface="Consolas" panose="020B0609020204030204" pitchFamily="49" charset="0"/>
              </a:rPr>
              <a:t>text</a:t>
            </a:r>
            <a:r>
              <a:rPr lang="en-GB" sz="2000"/>
              <a:t> section</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Code</a:t>
            </a:r>
          </a:p>
          <a:p>
            <a:pPr>
              <a:lnSpc>
                <a:spcPct val="80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latin typeface="Consolas" panose="020B0609020204030204" pitchFamily="49" charset="0"/>
              </a:rPr>
              <a:t>.</a:t>
            </a:r>
            <a:r>
              <a:rPr lang="en-GB" sz="2000" err="1">
                <a:latin typeface="Consolas" panose="020B0609020204030204" pitchFamily="49" charset="0"/>
              </a:rPr>
              <a:t>rodata</a:t>
            </a:r>
            <a:r>
              <a:rPr lang="en-GB" sz="2000">
                <a:latin typeface="Consolas" panose="020B0609020204030204" pitchFamily="49" charset="0"/>
              </a:rPr>
              <a:t> </a:t>
            </a:r>
            <a:r>
              <a:rPr lang="en-GB" sz="2000"/>
              <a:t>section</a:t>
            </a:r>
          </a:p>
          <a:p>
            <a:pPr lvl="1">
              <a:lnSpc>
                <a:spcPct val="80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Read only data: jump tables, string constants, ...</a:t>
            </a:r>
          </a:p>
          <a:p>
            <a:pPr>
              <a:lnSpc>
                <a:spcPct val="80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latin typeface="Consolas" panose="020B0609020204030204" pitchFamily="49" charset="0"/>
              </a:rPr>
              <a:t>.data </a:t>
            </a:r>
            <a:r>
              <a:rPr lang="en-GB" sz="2000"/>
              <a:t>section</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Initialized global variables</a:t>
            </a:r>
          </a:p>
          <a:p>
            <a:pPr>
              <a:lnSpc>
                <a:spcPct val="80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latin typeface="Consolas" panose="020B0609020204030204" pitchFamily="49" charset="0"/>
              </a:rPr>
              <a:t>.</a:t>
            </a:r>
            <a:r>
              <a:rPr lang="en-GB" sz="2000" err="1">
                <a:latin typeface="Consolas" panose="020B0609020204030204" pitchFamily="49" charset="0"/>
              </a:rPr>
              <a:t>bss</a:t>
            </a:r>
            <a:r>
              <a:rPr lang="en-GB" sz="2000">
                <a:latin typeface="Consolas" panose="020B0609020204030204" pitchFamily="49" charset="0"/>
              </a:rPr>
              <a:t> </a:t>
            </a:r>
            <a:r>
              <a:rPr lang="en-GB" sz="2000"/>
              <a:t>section</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Uninitialized global variables</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“Block Started by Symbol”</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solidFill>
                  <a:srgbClr val="C00000"/>
                </a:solidFill>
              </a:rPr>
              <a:t>“Better Save Space”</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Has section header but occupies no space</a:t>
            </a:r>
          </a:p>
          <a:p>
            <a:pPr lvl="1">
              <a:lnSpc>
                <a:spcPct val="88000"/>
              </a:lnSpc>
              <a:spcBef>
                <a:spcPts val="563"/>
              </a:spcBef>
              <a:buFont typeface="Wingdings" charset="2"/>
              <a:buNone/>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endParaRPr lang="en-GB" sz="1800"/>
          </a:p>
        </p:txBody>
      </p:sp>
      <p:sp>
        <p:nvSpPr>
          <p:cNvPr id="5" name="Rectangle 3">
            <a:extLst>
              <a:ext uri="{FF2B5EF4-FFF2-40B4-BE49-F238E27FC236}">
                <a16:creationId xmlns:a16="http://schemas.microsoft.com/office/drawing/2014/main" id="{0912CBDC-C7F6-2544-B5ED-2A24DBAF10ED}"/>
              </a:ext>
            </a:extLst>
          </p:cNvPr>
          <p:cNvSpPr>
            <a:spLocks noChangeArrowheads="1"/>
          </p:cNvSpPr>
          <p:nvPr/>
        </p:nvSpPr>
        <p:spPr bwMode="auto">
          <a:xfrm>
            <a:off x="7546181" y="1420483"/>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ELF header</a:t>
            </a:r>
          </a:p>
        </p:txBody>
      </p:sp>
      <p:sp>
        <p:nvSpPr>
          <p:cNvPr id="6" name="Rectangle 4">
            <a:extLst>
              <a:ext uri="{FF2B5EF4-FFF2-40B4-BE49-F238E27FC236}">
                <a16:creationId xmlns:a16="http://schemas.microsoft.com/office/drawing/2014/main" id="{96BF6524-5F2B-9B4C-9D6A-2BB70B6F4B42}"/>
              </a:ext>
            </a:extLst>
          </p:cNvPr>
          <p:cNvSpPr>
            <a:spLocks noChangeArrowheads="1"/>
          </p:cNvSpPr>
          <p:nvPr/>
        </p:nvSpPr>
        <p:spPr bwMode="auto">
          <a:xfrm>
            <a:off x="7546181" y="1801483"/>
            <a:ext cx="2971800" cy="6096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Segment header table</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(required for executables)</a:t>
            </a:r>
          </a:p>
        </p:txBody>
      </p:sp>
      <p:sp>
        <p:nvSpPr>
          <p:cNvPr id="7" name="Rectangle 5">
            <a:extLst>
              <a:ext uri="{FF2B5EF4-FFF2-40B4-BE49-F238E27FC236}">
                <a16:creationId xmlns:a16="http://schemas.microsoft.com/office/drawing/2014/main" id="{AE88A491-1836-194C-BB17-2F3D245EF4D5}"/>
              </a:ext>
            </a:extLst>
          </p:cNvPr>
          <p:cNvSpPr>
            <a:spLocks noChangeArrowheads="1"/>
          </p:cNvSpPr>
          <p:nvPr/>
        </p:nvSpPr>
        <p:spPr bwMode="auto">
          <a:xfrm>
            <a:off x="7546181" y="2411083"/>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.text</a:t>
            </a:r>
            <a:r>
              <a:rPr lang="en-GB" sz="1600" b="1">
                <a:latin typeface="Calibri" pitchFamily="34" charset="0"/>
                <a:ea typeface="msgothic" charset="0"/>
                <a:cs typeface="msgothic" charset="0"/>
              </a:rPr>
              <a:t> section</a:t>
            </a:r>
          </a:p>
        </p:txBody>
      </p:sp>
      <p:sp>
        <p:nvSpPr>
          <p:cNvPr id="8" name="Rectangle 6">
            <a:extLst>
              <a:ext uri="{FF2B5EF4-FFF2-40B4-BE49-F238E27FC236}">
                <a16:creationId xmlns:a16="http://schemas.microsoft.com/office/drawing/2014/main" id="{6C67734C-6020-0D45-B005-67289068B941}"/>
              </a:ext>
            </a:extLst>
          </p:cNvPr>
          <p:cNvSpPr>
            <a:spLocks noChangeArrowheads="1"/>
          </p:cNvSpPr>
          <p:nvPr/>
        </p:nvSpPr>
        <p:spPr bwMode="auto">
          <a:xfrm>
            <a:off x="7546181" y="2792083"/>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rodata</a:t>
            </a:r>
            <a:r>
              <a:rPr lang="en-GB" sz="1600" b="1">
                <a:latin typeface="Calibri" pitchFamily="34" charset="0"/>
                <a:ea typeface="msgothic" charset="0"/>
                <a:cs typeface="msgothic" charset="0"/>
              </a:rPr>
              <a:t> section</a:t>
            </a:r>
          </a:p>
        </p:txBody>
      </p:sp>
      <p:sp>
        <p:nvSpPr>
          <p:cNvPr id="9" name="Rectangle 7">
            <a:extLst>
              <a:ext uri="{FF2B5EF4-FFF2-40B4-BE49-F238E27FC236}">
                <a16:creationId xmlns:a16="http://schemas.microsoft.com/office/drawing/2014/main" id="{C90C7914-F8AB-0045-BCEA-FB9B16DCE8D3}"/>
              </a:ext>
            </a:extLst>
          </p:cNvPr>
          <p:cNvSpPr>
            <a:spLocks noChangeArrowheads="1"/>
          </p:cNvSpPr>
          <p:nvPr/>
        </p:nvSpPr>
        <p:spPr bwMode="auto">
          <a:xfrm>
            <a:off x="7546181" y="3554083"/>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bss</a:t>
            </a:r>
            <a:r>
              <a:rPr lang="en-GB" sz="1600" b="1">
                <a:latin typeface="Calibri" pitchFamily="34" charset="0"/>
                <a:ea typeface="msgothic" charset="0"/>
                <a:cs typeface="msgothic" charset="0"/>
              </a:rPr>
              <a:t> section</a:t>
            </a:r>
          </a:p>
        </p:txBody>
      </p:sp>
      <p:sp>
        <p:nvSpPr>
          <p:cNvPr id="15" name="Text Box 13">
            <a:extLst>
              <a:ext uri="{FF2B5EF4-FFF2-40B4-BE49-F238E27FC236}">
                <a16:creationId xmlns:a16="http://schemas.microsoft.com/office/drawing/2014/main" id="{8AD8654C-1EC5-C04F-89B5-1E22C3B5A995}"/>
              </a:ext>
            </a:extLst>
          </p:cNvPr>
          <p:cNvSpPr txBox="1">
            <a:spLocks noChangeArrowheads="1"/>
          </p:cNvSpPr>
          <p:nvPr/>
        </p:nvSpPr>
        <p:spPr bwMode="auto">
          <a:xfrm>
            <a:off x="10517981" y="1268083"/>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solidFill>
                  <a:srgbClr val="000066"/>
                </a:solidFill>
                <a:latin typeface="Calibri" pitchFamily="34" charset="0"/>
                <a:ea typeface="msgothic" charset="0"/>
                <a:cs typeface="msgothic" charset="0"/>
              </a:rPr>
              <a:t>0</a:t>
            </a:r>
          </a:p>
        </p:txBody>
      </p:sp>
      <p:sp>
        <p:nvSpPr>
          <p:cNvPr id="16" name="Rectangle 6">
            <a:extLst>
              <a:ext uri="{FF2B5EF4-FFF2-40B4-BE49-F238E27FC236}">
                <a16:creationId xmlns:a16="http://schemas.microsoft.com/office/drawing/2014/main" id="{99166CA5-8173-C345-B80F-59CBA393D94B}"/>
              </a:ext>
            </a:extLst>
          </p:cNvPr>
          <p:cNvSpPr>
            <a:spLocks noChangeArrowheads="1"/>
          </p:cNvSpPr>
          <p:nvPr/>
        </p:nvSpPr>
        <p:spPr bwMode="auto">
          <a:xfrm>
            <a:off x="7546181" y="3173083"/>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.data</a:t>
            </a:r>
            <a:r>
              <a:rPr lang="en-GB" sz="1600" b="1">
                <a:latin typeface="Calibri" pitchFamily="34" charset="0"/>
                <a:ea typeface="msgothic" charset="0"/>
                <a:cs typeface="msgothic" charset="0"/>
              </a:rPr>
              <a:t> section</a:t>
            </a:r>
          </a:p>
        </p:txBody>
      </p:sp>
      <p:sp>
        <p:nvSpPr>
          <p:cNvPr id="3" name="Slide Number Placeholder 2">
            <a:extLst>
              <a:ext uri="{FF2B5EF4-FFF2-40B4-BE49-F238E27FC236}">
                <a16:creationId xmlns:a16="http://schemas.microsoft.com/office/drawing/2014/main" id="{34D53450-FCEA-4645-958C-9048EFEAFB53}"/>
              </a:ext>
            </a:extLst>
          </p:cNvPr>
          <p:cNvSpPr>
            <a:spLocks noGrp="1"/>
          </p:cNvSpPr>
          <p:nvPr>
            <p:ph type="sldNum" sz="quarter" idx="12"/>
          </p:nvPr>
        </p:nvSpPr>
        <p:spPr/>
        <p:txBody>
          <a:bodyPr/>
          <a:lstStyle/>
          <a:p>
            <a:fld id="{FBF729FF-03AA-4E9E-A079-183B0BB68762}" type="slidenum">
              <a:rPr lang="en-US" smtClean="0"/>
              <a:t>5</a:t>
            </a:fld>
            <a:endParaRPr lang="en-US"/>
          </a:p>
        </p:txBody>
      </p:sp>
      <p:sp>
        <p:nvSpPr>
          <p:cNvPr id="14" name="Title 1">
            <a:extLst>
              <a:ext uri="{FF2B5EF4-FFF2-40B4-BE49-F238E27FC236}">
                <a16:creationId xmlns:a16="http://schemas.microsoft.com/office/drawing/2014/main" id="{F5E02C06-D829-9147-B603-680A56AE9E10}"/>
              </a:ext>
            </a:extLst>
          </p:cNvPr>
          <p:cNvSpPr txBox="1">
            <a:spLocks/>
          </p:cNvSpPr>
          <p:nvPr/>
        </p:nvSpPr>
        <p:spPr>
          <a:xfrm>
            <a:off x="762563" y="1890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ELF Object File Format (cont.)</a:t>
            </a:r>
            <a:endParaRPr lang="en-US"/>
          </a:p>
        </p:txBody>
      </p:sp>
    </p:spTree>
    <p:extLst>
      <p:ext uri="{BB962C8B-B14F-4D97-AF65-F5344CB8AC3E}">
        <p14:creationId xmlns:p14="http://schemas.microsoft.com/office/powerpoint/2010/main" val="133859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dissolve">
                                      <p:cBhvr>
                                        <p:cTn id="10" dur="500"/>
                                        <p:tgtEl>
                                          <p:spTgt spid="4">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dissolve">
                                      <p:cBhvr>
                                        <p:cTn id="13" dur="500"/>
                                        <p:tgtEl>
                                          <p:spTgt spid="4">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dissolve">
                                      <p:cBhvr>
                                        <p:cTn id="16" dur="500"/>
                                        <p:tgtEl>
                                          <p:spTgt spid="4">
                                            <p:txEl>
                                              <p:pRg st="3" end="3"/>
                                            </p:txEl>
                                          </p:spTgt>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Effect transition="in" filter="dissolve">
                                      <p:cBhvr>
                                        <p:cTn id="28" dur="500"/>
                                        <p:tgtEl>
                                          <p:spTgt spid="4">
                                            <p:txEl>
                                              <p:pRg st="4" end="4"/>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dissolve">
                                      <p:cBhvr>
                                        <p:cTn id="31" dur="500"/>
                                        <p:tgtEl>
                                          <p:spTgt spid="4">
                                            <p:txEl>
                                              <p:pRg st="5" end="5"/>
                                            </p:txEl>
                                          </p:spTgt>
                                        </p:tgtEl>
                                      </p:cBhvr>
                                    </p:animEffect>
                                  </p:childTnLst>
                                </p:cTn>
                              </p:par>
                            </p:childTnLst>
                          </p:cTn>
                        </p:par>
                        <p:par>
                          <p:cTn id="32" fill="hold">
                            <p:stCondLst>
                              <p:cond delay="500"/>
                            </p:stCondLst>
                            <p:childTnLst>
                              <p:par>
                                <p:cTn id="33" presetID="9"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dissolv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Effect transition="in" filter="dissolve">
                                      <p:cBhvr>
                                        <p:cTn id="40" dur="500"/>
                                        <p:tgtEl>
                                          <p:spTgt spid="4">
                                            <p:txEl>
                                              <p:pRg st="6" end="6"/>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Effect transition="in" filter="dissolve">
                                      <p:cBhvr>
                                        <p:cTn id="43" dur="500"/>
                                        <p:tgtEl>
                                          <p:spTgt spid="4">
                                            <p:txEl>
                                              <p:pRg st="7" end="7"/>
                                            </p:txEl>
                                          </p:spTgt>
                                        </p:tgtEl>
                                      </p:cBhvr>
                                    </p:animEffect>
                                  </p:childTnLst>
                                </p:cTn>
                              </p:par>
                              <p:par>
                                <p:cTn id="44" presetID="9" presetClass="entr" presetSubtype="0" fill="hold" nodeType="withEffect">
                                  <p:stCondLst>
                                    <p:cond delay="0"/>
                                  </p:stCondLst>
                                  <p:childTnLst>
                                    <p:set>
                                      <p:cBhvr>
                                        <p:cTn id="45" dur="1" fill="hold">
                                          <p:stCondLst>
                                            <p:cond delay="0"/>
                                          </p:stCondLst>
                                        </p:cTn>
                                        <p:tgtEl>
                                          <p:spTgt spid="4">
                                            <p:txEl>
                                              <p:pRg st="8" end="8"/>
                                            </p:txEl>
                                          </p:spTgt>
                                        </p:tgtEl>
                                        <p:attrNameLst>
                                          <p:attrName>style.visibility</p:attrName>
                                        </p:attrNameLst>
                                      </p:cBhvr>
                                      <p:to>
                                        <p:strVal val="visible"/>
                                      </p:to>
                                    </p:set>
                                    <p:animEffect transition="in" filter="dissolve">
                                      <p:cBhvr>
                                        <p:cTn id="46" dur="500"/>
                                        <p:tgtEl>
                                          <p:spTgt spid="4">
                                            <p:txEl>
                                              <p:pRg st="8" end="8"/>
                                            </p:txEl>
                                          </p:spTgt>
                                        </p:tgtEl>
                                      </p:cBhvr>
                                    </p:animEffect>
                                  </p:childTnLst>
                                </p:cTn>
                              </p:par>
                              <p:par>
                                <p:cTn id="47" presetID="9" presetClass="entr" presetSubtype="0" fill="hold" nodeType="withEffect">
                                  <p:stCondLst>
                                    <p:cond delay="0"/>
                                  </p:stCondLst>
                                  <p:childTnLst>
                                    <p:set>
                                      <p:cBhvr>
                                        <p:cTn id="48" dur="1" fill="hold">
                                          <p:stCondLst>
                                            <p:cond delay="0"/>
                                          </p:stCondLst>
                                        </p:cTn>
                                        <p:tgtEl>
                                          <p:spTgt spid="4">
                                            <p:txEl>
                                              <p:pRg st="9" end="9"/>
                                            </p:txEl>
                                          </p:spTgt>
                                        </p:tgtEl>
                                        <p:attrNameLst>
                                          <p:attrName>style.visibility</p:attrName>
                                        </p:attrNameLst>
                                      </p:cBhvr>
                                      <p:to>
                                        <p:strVal val="visible"/>
                                      </p:to>
                                    </p:set>
                                    <p:animEffect transition="in" filter="dissolve">
                                      <p:cBhvr>
                                        <p:cTn id="49" dur="500"/>
                                        <p:tgtEl>
                                          <p:spTgt spid="4">
                                            <p:txEl>
                                              <p:pRg st="9" end="9"/>
                                            </p:txEl>
                                          </p:spTgt>
                                        </p:tgtEl>
                                      </p:cBhvr>
                                    </p:animEffect>
                                  </p:childTnLst>
                                </p:cTn>
                              </p:par>
                            </p:childTnLst>
                          </p:cTn>
                        </p:par>
                        <p:par>
                          <p:cTn id="50" fill="hold">
                            <p:stCondLst>
                              <p:cond delay="500"/>
                            </p:stCondLst>
                            <p:childTnLst>
                              <p:par>
                                <p:cTn id="51" presetID="9" presetClass="entr" presetSubtype="0"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dissolve">
                                      <p:cBhvr>
                                        <p:cTn id="53" dur="500"/>
                                        <p:tgtEl>
                                          <p:spTgt spid="8"/>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dissolve">
                                      <p:cBhvr>
                                        <p:cTn id="56" dur="500"/>
                                        <p:tgtEl>
                                          <p:spTgt spid="16"/>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nodeType="clickEffect">
                                  <p:stCondLst>
                                    <p:cond delay="0"/>
                                  </p:stCondLst>
                                  <p:childTnLst>
                                    <p:set>
                                      <p:cBhvr>
                                        <p:cTn id="60" dur="1" fill="hold">
                                          <p:stCondLst>
                                            <p:cond delay="0"/>
                                          </p:stCondLst>
                                        </p:cTn>
                                        <p:tgtEl>
                                          <p:spTgt spid="4">
                                            <p:txEl>
                                              <p:pRg st="10" end="10"/>
                                            </p:txEl>
                                          </p:spTgt>
                                        </p:tgtEl>
                                        <p:attrNameLst>
                                          <p:attrName>style.visibility</p:attrName>
                                        </p:attrNameLst>
                                      </p:cBhvr>
                                      <p:to>
                                        <p:strVal val="visible"/>
                                      </p:to>
                                    </p:set>
                                    <p:animEffect transition="in" filter="dissolve">
                                      <p:cBhvr>
                                        <p:cTn id="61" dur="500"/>
                                        <p:tgtEl>
                                          <p:spTgt spid="4">
                                            <p:txEl>
                                              <p:pRg st="10" end="10"/>
                                            </p:txEl>
                                          </p:spTgt>
                                        </p:tgtEl>
                                      </p:cBhvr>
                                    </p:animEffect>
                                  </p:childTnLst>
                                </p:cTn>
                              </p:par>
                              <p:par>
                                <p:cTn id="62" presetID="9" presetClass="entr" presetSubtype="0" fill="hold" nodeType="withEffect">
                                  <p:stCondLst>
                                    <p:cond delay="0"/>
                                  </p:stCondLst>
                                  <p:childTnLst>
                                    <p:set>
                                      <p:cBhvr>
                                        <p:cTn id="63" dur="1" fill="hold">
                                          <p:stCondLst>
                                            <p:cond delay="0"/>
                                          </p:stCondLst>
                                        </p:cTn>
                                        <p:tgtEl>
                                          <p:spTgt spid="4">
                                            <p:txEl>
                                              <p:pRg st="11" end="11"/>
                                            </p:txEl>
                                          </p:spTgt>
                                        </p:tgtEl>
                                        <p:attrNameLst>
                                          <p:attrName>style.visibility</p:attrName>
                                        </p:attrNameLst>
                                      </p:cBhvr>
                                      <p:to>
                                        <p:strVal val="visible"/>
                                      </p:to>
                                    </p:set>
                                    <p:animEffect transition="in" filter="dissolve">
                                      <p:cBhvr>
                                        <p:cTn id="64" dur="500"/>
                                        <p:tgtEl>
                                          <p:spTgt spid="4">
                                            <p:txEl>
                                              <p:pRg st="11" end="11"/>
                                            </p:txEl>
                                          </p:spTgt>
                                        </p:tgtEl>
                                      </p:cBhvr>
                                    </p:animEffect>
                                  </p:childTnLst>
                                </p:cTn>
                              </p:par>
                              <p:par>
                                <p:cTn id="65" presetID="9" presetClass="entr" presetSubtype="0" fill="hold" nodeType="withEffect">
                                  <p:stCondLst>
                                    <p:cond delay="0"/>
                                  </p:stCondLst>
                                  <p:childTnLst>
                                    <p:set>
                                      <p:cBhvr>
                                        <p:cTn id="66" dur="1" fill="hold">
                                          <p:stCondLst>
                                            <p:cond delay="0"/>
                                          </p:stCondLst>
                                        </p:cTn>
                                        <p:tgtEl>
                                          <p:spTgt spid="4">
                                            <p:txEl>
                                              <p:pRg st="12" end="12"/>
                                            </p:txEl>
                                          </p:spTgt>
                                        </p:tgtEl>
                                        <p:attrNameLst>
                                          <p:attrName>style.visibility</p:attrName>
                                        </p:attrNameLst>
                                      </p:cBhvr>
                                      <p:to>
                                        <p:strVal val="visible"/>
                                      </p:to>
                                    </p:set>
                                    <p:animEffect transition="in" filter="dissolve">
                                      <p:cBhvr>
                                        <p:cTn id="67" dur="500"/>
                                        <p:tgtEl>
                                          <p:spTgt spid="4">
                                            <p:txEl>
                                              <p:pRg st="12" end="12"/>
                                            </p:txEl>
                                          </p:spTgt>
                                        </p:tgtEl>
                                      </p:cBhvr>
                                    </p:animEffect>
                                  </p:childTnLst>
                                </p:cTn>
                              </p:par>
                              <p:par>
                                <p:cTn id="68" presetID="9" presetClass="entr" presetSubtype="0" fill="hold" nodeType="withEffect">
                                  <p:stCondLst>
                                    <p:cond delay="0"/>
                                  </p:stCondLst>
                                  <p:childTnLst>
                                    <p:set>
                                      <p:cBhvr>
                                        <p:cTn id="69" dur="1" fill="hold">
                                          <p:stCondLst>
                                            <p:cond delay="0"/>
                                          </p:stCondLst>
                                        </p:cTn>
                                        <p:tgtEl>
                                          <p:spTgt spid="4">
                                            <p:txEl>
                                              <p:pRg st="13" end="13"/>
                                            </p:txEl>
                                          </p:spTgt>
                                        </p:tgtEl>
                                        <p:attrNameLst>
                                          <p:attrName>style.visibility</p:attrName>
                                        </p:attrNameLst>
                                      </p:cBhvr>
                                      <p:to>
                                        <p:strVal val="visible"/>
                                      </p:to>
                                    </p:set>
                                    <p:animEffect transition="in" filter="dissolve">
                                      <p:cBhvr>
                                        <p:cTn id="70" dur="500"/>
                                        <p:tgtEl>
                                          <p:spTgt spid="4">
                                            <p:txEl>
                                              <p:pRg st="13" end="13"/>
                                            </p:txEl>
                                          </p:spTgt>
                                        </p:tgtEl>
                                      </p:cBhvr>
                                    </p:animEffect>
                                  </p:childTnLst>
                                </p:cTn>
                              </p:par>
                              <p:par>
                                <p:cTn id="71" presetID="9" presetClass="entr" presetSubtype="0" fill="hold" nodeType="withEffect">
                                  <p:stCondLst>
                                    <p:cond delay="0"/>
                                  </p:stCondLst>
                                  <p:childTnLst>
                                    <p:set>
                                      <p:cBhvr>
                                        <p:cTn id="72" dur="1" fill="hold">
                                          <p:stCondLst>
                                            <p:cond delay="0"/>
                                          </p:stCondLst>
                                        </p:cTn>
                                        <p:tgtEl>
                                          <p:spTgt spid="4">
                                            <p:txEl>
                                              <p:pRg st="14" end="14"/>
                                            </p:txEl>
                                          </p:spTgt>
                                        </p:tgtEl>
                                        <p:attrNameLst>
                                          <p:attrName>style.visibility</p:attrName>
                                        </p:attrNameLst>
                                      </p:cBhvr>
                                      <p:to>
                                        <p:strVal val="visible"/>
                                      </p:to>
                                    </p:set>
                                    <p:animEffect transition="in" filter="dissolve">
                                      <p:cBhvr>
                                        <p:cTn id="73" dur="500"/>
                                        <p:tgtEl>
                                          <p:spTgt spid="4">
                                            <p:txEl>
                                              <p:pRg st="14" end="14"/>
                                            </p:txEl>
                                          </p:spTgt>
                                        </p:tgtEl>
                                      </p:cBhvr>
                                    </p:animEffect>
                                  </p:childTnLst>
                                </p:cTn>
                              </p:par>
                            </p:childTnLst>
                          </p:cTn>
                        </p:par>
                        <p:par>
                          <p:cTn id="74" fill="hold">
                            <p:stCondLst>
                              <p:cond delay="500"/>
                            </p:stCondLst>
                            <p:childTnLst>
                              <p:par>
                                <p:cTn id="75" presetID="9" presetClass="entr" presetSubtype="0" fill="hold" grpId="0" nodeType="after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dissolve">
                                      <p:cBhvr>
                                        <p:cTn id="7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F9137-4481-F443-AD21-24CBD4D54116}"/>
              </a:ext>
            </a:extLst>
          </p:cNvPr>
          <p:cNvSpPr>
            <a:spLocks noGrp="1"/>
          </p:cNvSpPr>
          <p:nvPr>
            <p:ph type="title"/>
          </p:nvPr>
        </p:nvSpPr>
        <p:spPr>
          <a:xfrm>
            <a:off x="762563" y="18902"/>
            <a:ext cx="10515600" cy="1325563"/>
          </a:xfrm>
        </p:spPr>
        <p:txBody>
          <a:bodyPr/>
          <a:lstStyle/>
          <a:p>
            <a:r>
              <a:rPr lang="en-GB"/>
              <a:t>ELF Object File Format (cont.)</a:t>
            </a:r>
            <a:endParaRPr lang="en-US"/>
          </a:p>
        </p:txBody>
      </p:sp>
      <p:sp>
        <p:nvSpPr>
          <p:cNvPr id="3" name="Content Placeholder 2">
            <a:extLst>
              <a:ext uri="{FF2B5EF4-FFF2-40B4-BE49-F238E27FC236}">
                <a16:creationId xmlns:a16="http://schemas.microsoft.com/office/drawing/2014/main" id="{74D23780-78CE-8F48-AA0A-FC1C43CD09BC}"/>
              </a:ext>
            </a:extLst>
          </p:cNvPr>
          <p:cNvSpPr>
            <a:spLocks noGrp="1"/>
          </p:cNvSpPr>
          <p:nvPr>
            <p:ph idx="1"/>
          </p:nvPr>
        </p:nvSpPr>
        <p:spPr>
          <a:xfrm>
            <a:off x="267419" y="1268083"/>
            <a:ext cx="6940625" cy="4908880"/>
          </a:xfrm>
        </p:spPr>
        <p:txBody>
          <a:bodyPr>
            <a:normAutofit lnSpcReduction="10000"/>
          </a:bodyPr>
          <a:lstStyle/>
          <a:p>
            <a:pPr>
              <a:lnSpc>
                <a:spcPct val="71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latin typeface="Consolas" panose="020B0609020204030204" pitchFamily="49" charset="0"/>
              </a:rPr>
              <a:t>.</a:t>
            </a:r>
            <a:r>
              <a:rPr lang="en-GB" sz="2000" err="1">
                <a:latin typeface="Consolas" panose="020B0609020204030204" pitchFamily="49" charset="0"/>
              </a:rPr>
              <a:t>symtab</a:t>
            </a:r>
            <a:r>
              <a:rPr lang="en-GB" sz="2000">
                <a:latin typeface="Consolas" panose="020B0609020204030204" pitchFamily="49" charset="0"/>
              </a:rPr>
              <a:t> </a:t>
            </a:r>
            <a:r>
              <a:rPr lang="en-GB" sz="2000"/>
              <a:t>section</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Symbol table</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Procedure (function) and static variable names</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Section names and locations</a:t>
            </a:r>
          </a:p>
          <a:p>
            <a:pPr>
              <a:lnSpc>
                <a:spcPct val="71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latin typeface="Consolas" panose="020B0609020204030204" pitchFamily="49" charset="0"/>
              </a:rPr>
              <a:t>.</a:t>
            </a:r>
            <a:r>
              <a:rPr lang="en-GB" sz="2000" err="1">
                <a:latin typeface="Consolas" panose="020B0609020204030204" pitchFamily="49" charset="0"/>
              </a:rPr>
              <a:t>rel.text</a:t>
            </a:r>
            <a:r>
              <a:rPr lang="en-GB" sz="2000">
                <a:latin typeface="Consolas" panose="020B0609020204030204" pitchFamily="49" charset="0"/>
              </a:rPr>
              <a:t> </a:t>
            </a:r>
            <a:r>
              <a:rPr lang="en-GB" sz="2000"/>
              <a:t>section</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Relocation info for </a:t>
            </a:r>
            <a:r>
              <a:rPr lang="en-GB" sz="1800" b="1">
                <a:latin typeface="Courier New" pitchFamily="49" charset="0"/>
              </a:rPr>
              <a:t>.text</a:t>
            </a:r>
            <a:r>
              <a:rPr lang="en-GB" sz="1800" b="1"/>
              <a:t> </a:t>
            </a:r>
            <a:r>
              <a:rPr lang="en-GB" sz="1800"/>
              <a:t>section</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Addresses of instructions that will need to be modified in the executable</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Instructions for modifying.</a:t>
            </a:r>
          </a:p>
          <a:p>
            <a:pPr>
              <a:lnSpc>
                <a:spcPct val="71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latin typeface="Consolas" panose="020B0609020204030204" pitchFamily="49" charset="0"/>
              </a:rPr>
              <a:t>.</a:t>
            </a:r>
            <a:r>
              <a:rPr lang="en-GB" sz="2000" err="1">
                <a:latin typeface="Consolas" panose="020B0609020204030204" pitchFamily="49" charset="0"/>
              </a:rPr>
              <a:t>rel.data</a:t>
            </a:r>
            <a:r>
              <a:rPr lang="en-GB" sz="2000">
                <a:latin typeface="Consolas" panose="020B0609020204030204" pitchFamily="49" charset="0"/>
              </a:rPr>
              <a:t> </a:t>
            </a:r>
            <a:r>
              <a:rPr lang="en-GB" sz="2000"/>
              <a:t>section</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Relocation info for </a:t>
            </a:r>
            <a:r>
              <a:rPr lang="en-GB" sz="1800" b="1">
                <a:latin typeface="Courier New" pitchFamily="49" charset="0"/>
              </a:rPr>
              <a:t>.data</a:t>
            </a:r>
            <a:r>
              <a:rPr lang="en-GB" sz="1800" b="1"/>
              <a:t> </a:t>
            </a:r>
            <a:r>
              <a:rPr lang="en-GB" sz="1800"/>
              <a:t>section</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Addresses of pointer data that will need to be modified in the merged executable</a:t>
            </a:r>
          </a:p>
          <a:p>
            <a:pPr>
              <a:lnSpc>
                <a:spcPct val="71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latin typeface="Consolas" panose="020B0609020204030204" pitchFamily="49" charset="0"/>
              </a:rPr>
              <a:t>.debug </a:t>
            </a:r>
            <a:r>
              <a:rPr lang="en-GB" sz="2000"/>
              <a:t>section</a:t>
            </a:r>
          </a:p>
          <a:p>
            <a:pPr lvl="1">
              <a:lnSpc>
                <a:spcPct val="7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Info for symbolic debugging (</a:t>
            </a:r>
            <a:r>
              <a:rPr lang="en-GB" sz="1800" b="1" err="1">
                <a:latin typeface="Courier New" pitchFamily="49" charset="0"/>
              </a:rPr>
              <a:t>gcc</a:t>
            </a:r>
            <a:r>
              <a:rPr lang="en-GB" sz="1800" b="1">
                <a:latin typeface="Courier New" pitchFamily="49" charset="0"/>
              </a:rPr>
              <a:t> -g</a:t>
            </a:r>
            <a:r>
              <a:rPr lang="en-GB" sz="1800"/>
              <a:t>)</a:t>
            </a:r>
          </a:p>
          <a:p>
            <a:pPr>
              <a:lnSpc>
                <a:spcPct val="88000"/>
              </a:lnSpc>
              <a:spcBef>
                <a:spcPts val="1250"/>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2000"/>
              <a:t>Section header table</a:t>
            </a:r>
          </a:p>
          <a:p>
            <a:pPr lvl="1">
              <a:lnSpc>
                <a:spcPct val="88000"/>
              </a:lnSpc>
              <a:spcBef>
                <a:spcPts val="563"/>
              </a:spcBef>
              <a:tabLst>
                <a:tab pos="319088" algn="l"/>
                <a:tab pos="846138" algn="l"/>
                <a:tab pos="1760538" algn="l"/>
                <a:tab pos="2674938" algn="l"/>
                <a:tab pos="3589338" algn="l"/>
                <a:tab pos="4503738" algn="l"/>
                <a:tab pos="5418138" algn="l"/>
                <a:tab pos="6332538" algn="l"/>
                <a:tab pos="7246938" algn="l"/>
                <a:tab pos="8161338" algn="l"/>
                <a:tab pos="9075738" algn="l"/>
                <a:tab pos="9990138" algn="l"/>
              </a:tabLst>
            </a:pPr>
            <a:r>
              <a:rPr lang="en-GB" sz="1800"/>
              <a:t>Offsets and sizes of each section</a:t>
            </a:r>
            <a:endParaRPr lang="en-US"/>
          </a:p>
        </p:txBody>
      </p:sp>
      <p:sp>
        <p:nvSpPr>
          <p:cNvPr id="4" name="Rectangle 3">
            <a:extLst>
              <a:ext uri="{FF2B5EF4-FFF2-40B4-BE49-F238E27FC236}">
                <a16:creationId xmlns:a16="http://schemas.microsoft.com/office/drawing/2014/main" id="{0616978F-FA69-204C-B048-549809D87B07}"/>
              </a:ext>
            </a:extLst>
          </p:cNvPr>
          <p:cNvSpPr>
            <a:spLocks noChangeArrowheads="1"/>
          </p:cNvSpPr>
          <p:nvPr/>
        </p:nvSpPr>
        <p:spPr bwMode="auto">
          <a:xfrm>
            <a:off x="8020409" y="1621632"/>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ELF header</a:t>
            </a:r>
          </a:p>
        </p:txBody>
      </p:sp>
      <p:sp>
        <p:nvSpPr>
          <p:cNvPr id="5" name="Rectangle 4">
            <a:extLst>
              <a:ext uri="{FF2B5EF4-FFF2-40B4-BE49-F238E27FC236}">
                <a16:creationId xmlns:a16="http://schemas.microsoft.com/office/drawing/2014/main" id="{229EC235-F25A-9E42-BB82-81B7E214FD55}"/>
              </a:ext>
            </a:extLst>
          </p:cNvPr>
          <p:cNvSpPr>
            <a:spLocks noChangeArrowheads="1"/>
          </p:cNvSpPr>
          <p:nvPr/>
        </p:nvSpPr>
        <p:spPr bwMode="auto">
          <a:xfrm>
            <a:off x="8020409" y="2002632"/>
            <a:ext cx="2971800" cy="6096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Segment header table</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(required for executables)</a:t>
            </a:r>
          </a:p>
        </p:txBody>
      </p:sp>
      <p:sp>
        <p:nvSpPr>
          <p:cNvPr id="6" name="Rectangle 5">
            <a:extLst>
              <a:ext uri="{FF2B5EF4-FFF2-40B4-BE49-F238E27FC236}">
                <a16:creationId xmlns:a16="http://schemas.microsoft.com/office/drawing/2014/main" id="{9CE4A340-5452-D14F-9251-FBCD50133BBC}"/>
              </a:ext>
            </a:extLst>
          </p:cNvPr>
          <p:cNvSpPr>
            <a:spLocks noChangeArrowheads="1"/>
          </p:cNvSpPr>
          <p:nvPr/>
        </p:nvSpPr>
        <p:spPr bwMode="auto">
          <a:xfrm>
            <a:off x="8020409" y="2612232"/>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.text</a:t>
            </a:r>
            <a:r>
              <a:rPr lang="en-GB" sz="1600" b="1">
                <a:latin typeface="Calibri" pitchFamily="34" charset="0"/>
                <a:ea typeface="msgothic" charset="0"/>
                <a:cs typeface="msgothic" charset="0"/>
              </a:rPr>
              <a:t> section</a:t>
            </a:r>
          </a:p>
        </p:txBody>
      </p:sp>
      <p:sp>
        <p:nvSpPr>
          <p:cNvPr id="7" name="Rectangle 6">
            <a:extLst>
              <a:ext uri="{FF2B5EF4-FFF2-40B4-BE49-F238E27FC236}">
                <a16:creationId xmlns:a16="http://schemas.microsoft.com/office/drawing/2014/main" id="{CDDFCC5F-541D-4F43-AC9D-000906A68124}"/>
              </a:ext>
            </a:extLst>
          </p:cNvPr>
          <p:cNvSpPr>
            <a:spLocks noChangeArrowheads="1"/>
          </p:cNvSpPr>
          <p:nvPr/>
        </p:nvSpPr>
        <p:spPr bwMode="auto">
          <a:xfrm>
            <a:off x="8020409" y="2993232"/>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rodata</a:t>
            </a:r>
            <a:r>
              <a:rPr lang="en-GB" sz="1600" b="1">
                <a:latin typeface="Calibri" pitchFamily="34" charset="0"/>
                <a:ea typeface="msgothic" charset="0"/>
                <a:cs typeface="msgothic" charset="0"/>
              </a:rPr>
              <a:t> section</a:t>
            </a:r>
          </a:p>
        </p:txBody>
      </p:sp>
      <p:sp>
        <p:nvSpPr>
          <p:cNvPr id="8" name="Rectangle 7">
            <a:extLst>
              <a:ext uri="{FF2B5EF4-FFF2-40B4-BE49-F238E27FC236}">
                <a16:creationId xmlns:a16="http://schemas.microsoft.com/office/drawing/2014/main" id="{3128DA97-9F7F-1948-9B76-C0D33657BAF0}"/>
              </a:ext>
            </a:extLst>
          </p:cNvPr>
          <p:cNvSpPr>
            <a:spLocks noChangeArrowheads="1"/>
          </p:cNvSpPr>
          <p:nvPr/>
        </p:nvSpPr>
        <p:spPr bwMode="auto">
          <a:xfrm>
            <a:off x="8020409" y="3755232"/>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bss</a:t>
            </a:r>
            <a:r>
              <a:rPr lang="en-GB" sz="1600" b="1">
                <a:latin typeface="Calibri" pitchFamily="34" charset="0"/>
                <a:ea typeface="msgothic" charset="0"/>
                <a:cs typeface="msgothic" charset="0"/>
              </a:rPr>
              <a:t> section</a:t>
            </a:r>
          </a:p>
        </p:txBody>
      </p:sp>
      <p:sp>
        <p:nvSpPr>
          <p:cNvPr id="9" name="Rectangle 8">
            <a:extLst>
              <a:ext uri="{FF2B5EF4-FFF2-40B4-BE49-F238E27FC236}">
                <a16:creationId xmlns:a16="http://schemas.microsoft.com/office/drawing/2014/main" id="{427819F4-7E2D-0344-99F3-57E652514A44}"/>
              </a:ext>
            </a:extLst>
          </p:cNvPr>
          <p:cNvSpPr>
            <a:spLocks noChangeArrowheads="1"/>
          </p:cNvSpPr>
          <p:nvPr/>
        </p:nvSpPr>
        <p:spPr bwMode="auto">
          <a:xfrm>
            <a:off x="8020409" y="4136232"/>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symtab</a:t>
            </a:r>
            <a:r>
              <a:rPr lang="en-GB" sz="1600" b="1">
                <a:latin typeface="Courier New" pitchFamily="49" charset="0"/>
                <a:ea typeface="msgothic" charset="0"/>
                <a:cs typeface="msgothic" charset="0"/>
              </a:rPr>
              <a:t> </a:t>
            </a:r>
            <a:r>
              <a:rPr lang="en-GB" sz="1600">
                <a:latin typeface="Calibri" pitchFamily="34" charset="0"/>
                <a:ea typeface="msgothic" charset="0"/>
                <a:cs typeface="msgothic" charset="0"/>
              </a:rPr>
              <a:t>section</a:t>
            </a:r>
          </a:p>
        </p:txBody>
      </p:sp>
      <p:sp>
        <p:nvSpPr>
          <p:cNvPr id="10" name="Rectangle 9">
            <a:extLst>
              <a:ext uri="{FF2B5EF4-FFF2-40B4-BE49-F238E27FC236}">
                <a16:creationId xmlns:a16="http://schemas.microsoft.com/office/drawing/2014/main" id="{DD8AEA3C-BF23-4F4C-A9C4-B188744793AB}"/>
              </a:ext>
            </a:extLst>
          </p:cNvPr>
          <p:cNvSpPr>
            <a:spLocks noChangeArrowheads="1"/>
          </p:cNvSpPr>
          <p:nvPr/>
        </p:nvSpPr>
        <p:spPr bwMode="auto">
          <a:xfrm>
            <a:off x="8020409" y="4517232"/>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rel.txt</a:t>
            </a:r>
            <a:r>
              <a:rPr lang="en-GB" sz="1600" b="1">
                <a:latin typeface="Courier New" pitchFamily="49" charset="0"/>
                <a:ea typeface="msgothic" charset="0"/>
                <a:cs typeface="msgothic" charset="0"/>
              </a:rPr>
              <a:t> </a:t>
            </a:r>
            <a:r>
              <a:rPr lang="en-GB" sz="1600">
                <a:latin typeface="Calibri" pitchFamily="34" charset="0"/>
                <a:ea typeface="msgothic" charset="0"/>
                <a:cs typeface="msgothic" charset="0"/>
              </a:rPr>
              <a:t>section</a:t>
            </a:r>
          </a:p>
        </p:txBody>
      </p:sp>
      <p:sp>
        <p:nvSpPr>
          <p:cNvPr id="11" name="Rectangle 10">
            <a:extLst>
              <a:ext uri="{FF2B5EF4-FFF2-40B4-BE49-F238E27FC236}">
                <a16:creationId xmlns:a16="http://schemas.microsoft.com/office/drawing/2014/main" id="{00FB13F0-E404-3A4F-BB29-B6A0C4C56288}"/>
              </a:ext>
            </a:extLst>
          </p:cNvPr>
          <p:cNvSpPr>
            <a:spLocks noChangeArrowheads="1"/>
          </p:cNvSpPr>
          <p:nvPr/>
        </p:nvSpPr>
        <p:spPr bwMode="auto">
          <a:xfrm>
            <a:off x="8020409" y="4898232"/>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rel.data</a:t>
            </a:r>
            <a:r>
              <a:rPr lang="en-GB" sz="1600" b="1">
                <a:latin typeface="Courier New" pitchFamily="49" charset="0"/>
                <a:ea typeface="msgothic" charset="0"/>
                <a:cs typeface="msgothic" charset="0"/>
              </a:rPr>
              <a:t> </a:t>
            </a:r>
            <a:r>
              <a:rPr lang="en-GB" sz="1600">
                <a:latin typeface="Calibri" pitchFamily="34" charset="0"/>
                <a:ea typeface="msgothic" charset="0"/>
                <a:cs typeface="msgothic" charset="0"/>
              </a:rPr>
              <a:t>section</a:t>
            </a:r>
          </a:p>
        </p:txBody>
      </p:sp>
      <p:sp>
        <p:nvSpPr>
          <p:cNvPr id="12" name="Rectangle 11">
            <a:extLst>
              <a:ext uri="{FF2B5EF4-FFF2-40B4-BE49-F238E27FC236}">
                <a16:creationId xmlns:a16="http://schemas.microsoft.com/office/drawing/2014/main" id="{A1124BD9-B3AE-C64D-9360-A68FF14088E6}"/>
              </a:ext>
            </a:extLst>
          </p:cNvPr>
          <p:cNvSpPr>
            <a:spLocks noChangeArrowheads="1"/>
          </p:cNvSpPr>
          <p:nvPr/>
        </p:nvSpPr>
        <p:spPr bwMode="auto">
          <a:xfrm>
            <a:off x="8020409" y="5279232"/>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.debug </a:t>
            </a:r>
            <a:r>
              <a:rPr lang="en-GB" sz="1600">
                <a:latin typeface="Calibri" pitchFamily="34" charset="0"/>
                <a:ea typeface="msgothic" charset="0"/>
                <a:cs typeface="msgothic" charset="0"/>
              </a:rPr>
              <a:t>section</a:t>
            </a:r>
          </a:p>
        </p:txBody>
      </p:sp>
      <p:sp>
        <p:nvSpPr>
          <p:cNvPr id="13" name="Rectangle 12">
            <a:extLst>
              <a:ext uri="{FF2B5EF4-FFF2-40B4-BE49-F238E27FC236}">
                <a16:creationId xmlns:a16="http://schemas.microsoft.com/office/drawing/2014/main" id="{ADA6FAE4-42E9-C54D-BC04-AAE237537924}"/>
              </a:ext>
            </a:extLst>
          </p:cNvPr>
          <p:cNvSpPr>
            <a:spLocks noChangeArrowheads="1"/>
          </p:cNvSpPr>
          <p:nvPr/>
        </p:nvSpPr>
        <p:spPr bwMode="auto">
          <a:xfrm>
            <a:off x="8020409" y="5660232"/>
            <a:ext cx="2971800" cy="6096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Section header table</a:t>
            </a:r>
          </a:p>
        </p:txBody>
      </p:sp>
      <p:sp>
        <p:nvSpPr>
          <p:cNvPr id="14" name="Text Box 13">
            <a:extLst>
              <a:ext uri="{FF2B5EF4-FFF2-40B4-BE49-F238E27FC236}">
                <a16:creationId xmlns:a16="http://schemas.microsoft.com/office/drawing/2014/main" id="{57093343-5839-1F46-9B21-9A7E28906750}"/>
              </a:ext>
            </a:extLst>
          </p:cNvPr>
          <p:cNvSpPr txBox="1">
            <a:spLocks noChangeArrowheads="1"/>
          </p:cNvSpPr>
          <p:nvPr/>
        </p:nvSpPr>
        <p:spPr bwMode="auto">
          <a:xfrm>
            <a:off x="10992209" y="1469232"/>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solidFill>
                  <a:srgbClr val="000066"/>
                </a:solidFill>
                <a:latin typeface="Calibri" pitchFamily="34" charset="0"/>
                <a:ea typeface="msgothic" charset="0"/>
                <a:cs typeface="msgothic" charset="0"/>
              </a:rPr>
              <a:t>0</a:t>
            </a:r>
          </a:p>
        </p:txBody>
      </p:sp>
      <p:sp>
        <p:nvSpPr>
          <p:cNvPr id="15" name="Rectangle 6">
            <a:extLst>
              <a:ext uri="{FF2B5EF4-FFF2-40B4-BE49-F238E27FC236}">
                <a16:creationId xmlns:a16="http://schemas.microsoft.com/office/drawing/2014/main" id="{9FA25B88-E674-114A-9560-E9F3750CDE23}"/>
              </a:ext>
            </a:extLst>
          </p:cNvPr>
          <p:cNvSpPr>
            <a:spLocks noChangeArrowheads="1"/>
          </p:cNvSpPr>
          <p:nvPr/>
        </p:nvSpPr>
        <p:spPr bwMode="auto">
          <a:xfrm>
            <a:off x="8020409" y="3374232"/>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.data</a:t>
            </a:r>
            <a:r>
              <a:rPr lang="en-GB" sz="1600" b="1">
                <a:latin typeface="Calibri" pitchFamily="34" charset="0"/>
                <a:ea typeface="msgothic" charset="0"/>
                <a:cs typeface="msgothic" charset="0"/>
              </a:rPr>
              <a:t> section</a:t>
            </a:r>
          </a:p>
        </p:txBody>
      </p:sp>
      <p:sp>
        <p:nvSpPr>
          <p:cNvPr id="16" name="Slide Number Placeholder 15">
            <a:extLst>
              <a:ext uri="{FF2B5EF4-FFF2-40B4-BE49-F238E27FC236}">
                <a16:creationId xmlns:a16="http://schemas.microsoft.com/office/drawing/2014/main" id="{C4F1CE42-3F7C-4045-94B4-B3CC57143C78}"/>
              </a:ext>
            </a:extLst>
          </p:cNvPr>
          <p:cNvSpPr>
            <a:spLocks noGrp="1"/>
          </p:cNvSpPr>
          <p:nvPr>
            <p:ph type="sldNum" sz="quarter" idx="12"/>
          </p:nvPr>
        </p:nvSpPr>
        <p:spPr/>
        <p:txBody>
          <a:bodyPr/>
          <a:lstStyle/>
          <a:p>
            <a:fld id="{FBF729FF-03AA-4E9E-A079-183B0BB68762}" type="slidenum">
              <a:rPr lang="en-US" smtClean="0"/>
              <a:t>6</a:t>
            </a:fld>
            <a:endParaRPr lang="en-US"/>
          </a:p>
        </p:txBody>
      </p:sp>
    </p:spTree>
    <p:extLst>
      <p:ext uri="{BB962C8B-B14F-4D97-AF65-F5344CB8AC3E}">
        <p14:creationId xmlns:p14="http://schemas.microsoft.com/office/powerpoint/2010/main" val="739066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childTnLst>
                          </p:cTn>
                        </p:par>
                        <p:par>
                          <p:cTn id="17" fill="hold">
                            <p:stCondLst>
                              <p:cond delay="500"/>
                            </p:stCondLst>
                            <p:childTnLst>
                              <p:par>
                                <p:cTn id="18" presetID="9"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dissolv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dissolve">
                                      <p:cBhvr>
                                        <p:cTn id="25" dur="500"/>
                                        <p:tgtEl>
                                          <p:spTgt spid="3">
                                            <p:txEl>
                                              <p:pRg st="4" end="4"/>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dissolve">
                                      <p:cBhvr>
                                        <p:cTn id="28" dur="500"/>
                                        <p:tgtEl>
                                          <p:spTgt spid="3">
                                            <p:txEl>
                                              <p:pRg st="5" end="5"/>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dissolve">
                                      <p:cBhvr>
                                        <p:cTn id="31" dur="500"/>
                                        <p:tgtEl>
                                          <p:spTgt spid="3">
                                            <p:txEl>
                                              <p:pRg st="6" end="6"/>
                                            </p:txEl>
                                          </p:spTgt>
                                        </p:tgtEl>
                                      </p:cBhvr>
                                    </p:animEffect>
                                  </p:childTnLst>
                                </p:cTn>
                              </p:par>
                              <p:par>
                                <p:cTn id="32" presetID="9" presetClass="entr" presetSubtype="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dissolve">
                                      <p:cBhvr>
                                        <p:cTn id="34" dur="500"/>
                                        <p:tgtEl>
                                          <p:spTgt spid="3">
                                            <p:txEl>
                                              <p:pRg st="7" end="7"/>
                                            </p:txEl>
                                          </p:spTgt>
                                        </p:tgtEl>
                                      </p:cBhvr>
                                    </p:animEffect>
                                  </p:childTnLst>
                                </p:cTn>
                              </p:par>
                              <p:par>
                                <p:cTn id="35" presetID="9" presetClass="entr" presetSubtype="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dissolve">
                                      <p:cBhvr>
                                        <p:cTn id="37" dur="500"/>
                                        <p:tgtEl>
                                          <p:spTgt spid="3">
                                            <p:txEl>
                                              <p:pRg st="8" end="8"/>
                                            </p:txEl>
                                          </p:spTgt>
                                        </p:tgtEl>
                                      </p:cBhvr>
                                    </p:animEffect>
                                  </p:childTnLst>
                                </p:cTn>
                              </p:par>
                              <p:par>
                                <p:cTn id="38" presetID="9" presetClass="entr" presetSubtype="0" fill="hold"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dissolve">
                                      <p:cBhvr>
                                        <p:cTn id="40" dur="500"/>
                                        <p:tgtEl>
                                          <p:spTgt spid="3">
                                            <p:txEl>
                                              <p:pRg st="9" end="9"/>
                                            </p:txEl>
                                          </p:spTgt>
                                        </p:tgtEl>
                                      </p:cBhvr>
                                    </p:animEffect>
                                  </p:childTnLst>
                                </p:cTn>
                              </p:par>
                              <p:par>
                                <p:cTn id="41" presetID="9" presetClass="entr" presetSubtype="0" fill="hold"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dissolve">
                                      <p:cBhvr>
                                        <p:cTn id="43" dur="500"/>
                                        <p:tgtEl>
                                          <p:spTgt spid="3">
                                            <p:txEl>
                                              <p:pRg st="10" end="10"/>
                                            </p:txEl>
                                          </p:spTgt>
                                        </p:tgtEl>
                                      </p:cBhvr>
                                    </p:animEffect>
                                  </p:childTnLst>
                                </p:cTn>
                              </p:par>
                            </p:childTnLst>
                          </p:cTn>
                        </p:par>
                        <p:par>
                          <p:cTn id="44" fill="hold">
                            <p:stCondLst>
                              <p:cond delay="500"/>
                            </p:stCondLst>
                            <p:childTnLst>
                              <p:par>
                                <p:cTn id="45" presetID="9"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dissolve">
                                      <p:cBhvr>
                                        <p:cTn id="47" dur="500"/>
                                        <p:tgtEl>
                                          <p:spTgt spid="10"/>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dissolve">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dissolve">
                                      <p:cBhvr>
                                        <p:cTn id="55" dur="500"/>
                                        <p:tgtEl>
                                          <p:spTgt spid="3">
                                            <p:txEl>
                                              <p:pRg st="11" end="11"/>
                                            </p:txEl>
                                          </p:spTgt>
                                        </p:tgtEl>
                                      </p:cBhvr>
                                    </p:animEffect>
                                  </p:childTnLst>
                                </p:cTn>
                              </p:par>
                              <p:par>
                                <p:cTn id="56" presetID="9" presetClass="entr" presetSubtype="0" fill="hold" nodeType="withEffect">
                                  <p:stCondLst>
                                    <p:cond delay="0"/>
                                  </p:stCondLst>
                                  <p:childTnLst>
                                    <p:set>
                                      <p:cBhvr>
                                        <p:cTn id="57" dur="1" fill="hold">
                                          <p:stCondLst>
                                            <p:cond delay="0"/>
                                          </p:stCondLst>
                                        </p:cTn>
                                        <p:tgtEl>
                                          <p:spTgt spid="3">
                                            <p:txEl>
                                              <p:pRg st="12" end="12"/>
                                            </p:txEl>
                                          </p:spTgt>
                                        </p:tgtEl>
                                        <p:attrNameLst>
                                          <p:attrName>style.visibility</p:attrName>
                                        </p:attrNameLst>
                                      </p:cBhvr>
                                      <p:to>
                                        <p:strVal val="visible"/>
                                      </p:to>
                                    </p:set>
                                    <p:animEffect transition="in" filter="dissolve">
                                      <p:cBhvr>
                                        <p:cTn id="58" dur="500"/>
                                        <p:tgtEl>
                                          <p:spTgt spid="3">
                                            <p:txEl>
                                              <p:pRg st="12" end="12"/>
                                            </p:txEl>
                                          </p:spTgt>
                                        </p:tgtEl>
                                      </p:cBhvr>
                                    </p:animEffect>
                                  </p:childTnLst>
                                </p:cTn>
                              </p:par>
                            </p:childTnLst>
                          </p:cTn>
                        </p:par>
                        <p:par>
                          <p:cTn id="59" fill="hold">
                            <p:stCondLst>
                              <p:cond delay="500"/>
                            </p:stCondLst>
                            <p:childTnLst>
                              <p:par>
                                <p:cTn id="60" presetID="9"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dissolve">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dissolve">
                                      <p:cBhvr>
                                        <p:cTn id="67" dur="500"/>
                                        <p:tgtEl>
                                          <p:spTgt spid="3">
                                            <p:txEl>
                                              <p:pRg st="13" end="13"/>
                                            </p:txEl>
                                          </p:spTgt>
                                        </p:tgtEl>
                                      </p:cBhvr>
                                    </p:animEffect>
                                  </p:childTnLst>
                                </p:cTn>
                              </p:par>
                              <p:par>
                                <p:cTn id="68" presetID="9" presetClass="entr" presetSubtype="0" fill="hold" nodeType="withEffect">
                                  <p:stCondLst>
                                    <p:cond delay="0"/>
                                  </p:stCondLst>
                                  <p:childTnLst>
                                    <p:set>
                                      <p:cBhvr>
                                        <p:cTn id="69" dur="1" fill="hold">
                                          <p:stCondLst>
                                            <p:cond delay="0"/>
                                          </p:stCondLst>
                                        </p:cTn>
                                        <p:tgtEl>
                                          <p:spTgt spid="3">
                                            <p:txEl>
                                              <p:pRg st="14" end="14"/>
                                            </p:txEl>
                                          </p:spTgt>
                                        </p:tgtEl>
                                        <p:attrNameLst>
                                          <p:attrName>style.visibility</p:attrName>
                                        </p:attrNameLst>
                                      </p:cBhvr>
                                      <p:to>
                                        <p:strVal val="visible"/>
                                      </p:to>
                                    </p:set>
                                    <p:animEffect transition="in" filter="dissolve">
                                      <p:cBhvr>
                                        <p:cTn id="70" dur="500"/>
                                        <p:tgtEl>
                                          <p:spTgt spid="3">
                                            <p:txEl>
                                              <p:pRg st="14" end="14"/>
                                            </p:txEl>
                                          </p:spTgt>
                                        </p:tgtEl>
                                      </p:cBhvr>
                                    </p:animEffect>
                                  </p:childTnLst>
                                </p:cTn>
                              </p:par>
                            </p:childTnLst>
                          </p:cTn>
                        </p:par>
                        <p:par>
                          <p:cTn id="71" fill="hold">
                            <p:stCondLst>
                              <p:cond delay="500"/>
                            </p:stCondLst>
                            <p:childTnLst>
                              <p:par>
                                <p:cTn id="72" presetID="9"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dissolve">
                                      <p:cBhvr>
                                        <p:cTn id="7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CB2722E-6BB2-8B4B-97CA-0B8B7F01D07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6169" y="-208473"/>
            <a:ext cx="9288776" cy="6868523"/>
          </a:xfrm>
        </p:spPr>
      </p:pic>
      <p:sp>
        <p:nvSpPr>
          <p:cNvPr id="3" name="Slide Number Placeholder 2">
            <a:extLst>
              <a:ext uri="{FF2B5EF4-FFF2-40B4-BE49-F238E27FC236}">
                <a16:creationId xmlns:a16="http://schemas.microsoft.com/office/drawing/2014/main" id="{B5C68A48-CCDE-514C-9846-8BA02D9B694D}"/>
              </a:ext>
            </a:extLst>
          </p:cNvPr>
          <p:cNvSpPr>
            <a:spLocks noGrp="1"/>
          </p:cNvSpPr>
          <p:nvPr>
            <p:ph type="sldNum" sz="quarter" idx="12"/>
          </p:nvPr>
        </p:nvSpPr>
        <p:spPr/>
        <p:txBody>
          <a:bodyPr/>
          <a:lstStyle/>
          <a:p>
            <a:fld id="{FBF729FF-03AA-4E9E-A079-183B0BB68762}" type="slidenum">
              <a:rPr lang="en-US" smtClean="0"/>
              <a:t>7</a:t>
            </a:fld>
            <a:endParaRPr lang="en-US"/>
          </a:p>
        </p:txBody>
      </p:sp>
      <p:grpSp>
        <p:nvGrpSpPr>
          <p:cNvPr id="17" name="Group 16">
            <a:extLst>
              <a:ext uri="{FF2B5EF4-FFF2-40B4-BE49-F238E27FC236}">
                <a16:creationId xmlns:a16="http://schemas.microsoft.com/office/drawing/2014/main" id="{728DC5B5-2801-6440-B04F-BCB1A67582E7}"/>
              </a:ext>
            </a:extLst>
          </p:cNvPr>
          <p:cNvGrpSpPr/>
          <p:nvPr/>
        </p:nvGrpSpPr>
        <p:grpSpPr>
          <a:xfrm>
            <a:off x="2646854" y="3632211"/>
            <a:ext cx="9186010" cy="1281995"/>
            <a:chOff x="2646854" y="3632211"/>
            <a:chExt cx="9186010" cy="1281995"/>
          </a:xfrm>
        </p:grpSpPr>
        <p:sp>
          <p:nvSpPr>
            <p:cNvPr id="9" name="Rectangle 8">
              <a:extLst>
                <a:ext uri="{FF2B5EF4-FFF2-40B4-BE49-F238E27FC236}">
                  <a16:creationId xmlns:a16="http://schemas.microsoft.com/office/drawing/2014/main" id="{782A522E-281C-354B-9BD3-F552A05AE02C}"/>
                </a:ext>
              </a:extLst>
            </p:cNvPr>
            <p:cNvSpPr/>
            <p:nvPr/>
          </p:nvSpPr>
          <p:spPr>
            <a:xfrm>
              <a:off x="9144000" y="3632211"/>
              <a:ext cx="2688864" cy="523220"/>
            </a:xfrm>
            <a:prstGeom prst="rect">
              <a:avLst/>
            </a:prstGeom>
            <a:solidFill>
              <a:srgbClr val="FFC000"/>
            </a:solidFill>
          </p:spPr>
          <p:txBody>
            <a:bodyPr wrap="square">
              <a:spAutoFit/>
            </a:bodyPr>
            <a:lstStyle/>
            <a:p>
              <a:r>
                <a:rPr lang="en-US" sz="1400">
                  <a:solidFill>
                    <a:srgbClr val="FF0000"/>
                  </a:solidFill>
                  <a:latin typeface="CMTT8"/>
                </a:rPr>
                <a:t># Section header</a:t>
              </a:r>
            </a:p>
            <a:p>
              <a:r>
                <a:rPr lang="en-US" sz="1400" err="1">
                  <a:solidFill>
                    <a:srgbClr val="FF0000"/>
                  </a:solidFill>
                  <a:latin typeface="Consolas" panose="020B0609020204030204" pitchFamily="49" charset="0"/>
                </a:rPr>
                <a:t>readelf</a:t>
              </a:r>
              <a:r>
                <a:rPr lang="en-US" sz="1400">
                  <a:solidFill>
                    <a:srgbClr val="FF0000"/>
                  </a:solidFill>
                  <a:latin typeface="Consolas" panose="020B0609020204030204" pitchFamily="49" charset="0"/>
                </a:rPr>
                <a:t> -WS ld-2.31.so</a:t>
              </a:r>
              <a:endParaRPr lang="en-US" sz="4000">
                <a:solidFill>
                  <a:srgbClr val="FF0000"/>
                </a:solidFill>
                <a:effectLst/>
                <a:latin typeface="Consolas" panose="020B0609020204030204" pitchFamily="49" charset="0"/>
              </a:endParaRPr>
            </a:p>
          </p:txBody>
        </p:sp>
        <p:sp>
          <p:nvSpPr>
            <p:cNvPr id="7" name="Freeform 6">
              <a:extLst>
                <a:ext uri="{FF2B5EF4-FFF2-40B4-BE49-F238E27FC236}">
                  <a16:creationId xmlns:a16="http://schemas.microsoft.com/office/drawing/2014/main" id="{9FD45F29-3BB7-034E-8BC5-038B7BCD5DFC}"/>
                </a:ext>
              </a:extLst>
            </p:cNvPr>
            <p:cNvSpPr/>
            <p:nvPr/>
          </p:nvSpPr>
          <p:spPr>
            <a:xfrm rot="271478">
              <a:off x="2646854" y="3654247"/>
              <a:ext cx="6898290" cy="1259959"/>
            </a:xfrm>
            <a:custGeom>
              <a:avLst/>
              <a:gdLst>
                <a:gd name="connsiteX0" fmla="*/ 0 w 6026727"/>
                <a:gd name="connsiteY0" fmla="*/ 0 h 700807"/>
                <a:gd name="connsiteX1" fmla="*/ 3325091 w 6026727"/>
                <a:gd name="connsiteY1" fmla="*/ 699655 h 700807"/>
                <a:gd name="connsiteX2" fmla="*/ 6026727 w 6026727"/>
                <a:gd name="connsiteY2" fmla="*/ 131618 h 700807"/>
              </a:gdLst>
              <a:ahLst/>
              <a:cxnLst>
                <a:cxn ang="0">
                  <a:pos x="connsiteX0" y="connsiteY0"/>
                </a:cxn>
                <a:cxn ang="0">
                  <a:pos x="connsiteX1" y="connsiteY1"/>
                </a:cxn>
                <a:cxn ang="0">
                  <a:pos x="connsiteX2" y="connsiteY2"/>
                </a:cxn>
              </a:cxnLst>
              <a:rect l="l" t="t" r="r" b="b"/>
              <a:pathLst>
                <a:path w="6026727" h="700807">
                  <a:moveTo>
                    <a:pt x="0" y="0"/>
                  </a:moveTo>
                  <a:cubicBezTo>
                    <a:pt x="1160318" y="338859"/>
                    <a:pt x="2320637" y="677719"/>
                    <a:pt x="3325091" y="699655"/>
                  </a:cubicBezTo>
                  <a:cubicBezTo>
                    <a:pt x="4329545" y="721591"/>
                    <a:pt x="5178136" y="426604"/>
                    <a:pt x="6026727" y="13161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0D3F7260-A4B1-4C42-9978-00E9AE486B3B}"/>
              </a:ext>
            </a:extLst>
          </p:cNvPr>
          <p:cNvGrpSpPr/>
          <p:nvPr/>
        </p:nvGrpSpPr>
        <p:grpSpPr>
          <a:xfrm>
            <a:off x="2757054" y="2190983"/>
            <a:ext cx="9030034" cy="1623679"/>
            <a:chOff x="2757054" y="2190983"/>
            <a:chExt cx="9030034" cy="1623679"/>
          </a:xfrm>
        </p:grpSpPr>
        <p:sp>
          <p:nvSpPr>
            <p:cNvPr id="8" name="Rectangle 7">
              <a:extLst>
                <a:ext uri="{FF2B5EF4-FFF2-40B4-BE49-F238E27FC236}">
                  <a16:creationId xmlns:a16="http://schemas.microsoft.com/office/drawing/2014/main" id="{047721FF-9A22-E44D-80E2-F5A8F62552BF}"/>
                </a:ext>
              </a:extLst>
            </p:cNvPr>
            <p:cNvSpPr/>
            <p:nvPr/>
          </p:nvSpPr>
          <p:spPr>
            <a:xfrm>
              <a:off x="9098223" y="2190983"/>
              <a:ext cx="2688865" cy="523220"/>
            </a:xfrm>
            <a:prstGeom prst="rect">
              <a:avLst/>
            </a:prstGeom>
            <a:solidFill>
              <a:srgbClr val="FFC000"/>
            </a:solidFill>
          </p:spPr>
          <p:txBody>
            <a:bodyPr wrap="square">
              <a:spAutoFit/>
            </a:bodyPr>
            <a:lstStyle/>
            <a:p>
              <a:r>
                <a:rPr lang="en-US" sz="1400">
                  <a:solidFill>
                    <a:srgbClr val="FF0000"/>
                  </a:solidFill>
                  <a:latin typeface="Consolas" panose="020B0609020204030204" pitchFamily="49" charset="0"/>
                </a:rPr>
                <a:t># program/segment header</a:t>
              </a:r>
            </a:p>
            <a:p>
              <a:r>
                <a:rPr lang="en-US" sz="1400" err="1">
                  <a:solidFill>
                    <a:srgbClr val="FF0000"/>
                  </a:solidFill>
                  <a:latin typeface="Consolas" panose="020B0609020204030204" pitchFamily="49" charset="0"/>
                </a:rPr>
                <a:t>readelf</a:t>
              </a:r>
              <a:r>
                <a:rPr lang="en-US" sz="1400">
                  <a:solidFill>
                    <a:srgbClr val="FF0000"/>
                  </a:solidFill>
                  <a:latin typeface="Consolas" panose="020B0609020204030204" pitchFamily="49" charset="0"/>
                </a:rPr>
                <a:t> -</a:t>
              </a:r>
              <a:r>
                <a:rPr lang="en-US" sz="1400" err="1">
                  <a:solidFill>
                    <a:srgbClr val="FF0000"/>
                  </a:solidFill>
                  <a:latin typeface="Consolas" panose="020B0609020204030204" pitchFamily="49" charset="0"/>
                </a:rPr>
                <a:t>Wl</a:t>
              </a:r>
              <a:r>
                <a:rPr lang="en-US" sz="1400">
                  <a:solidFill>
                    <a:srgbClr val="FF0000"/>
                  </a:solidFill>
                  <a:latin typeface="Consolas" panose="020B0609020204030204" pitchFamily="49" charset="0"/>
                </a:rPr>
                <a:t> </a:t>
              </a:r>
              <a:r>
                <a:rPr lang="en-US" sz="1400" err="1">
                  <a:solidFill>
                    <a:srgbClr val="FF0000"/>
                  </a:solidFill>
                  <a:latin typeface="Consolas" panose="020B0609020204030204" pitchFamily="49" charset="0"/>
                </a:rPr>
                <a:t>libc.so</a:t>
              </a:r>
              <a:endParaRPr lang="en-US" sz="4000">
                <a:solidFill>
                  <a:srgbClr val="FF0000"/>
                </a:solidFill>
                <a:effectLst/>
                <a:latin typeface="Consolas" panose="020B0609020204030204" pitchFamily="49" charset="0"/>
              </a:endParaRPr>
            </a:p>
          </p:txBody>
        </p:sp>
        <p:sp>
          <p:nvSpPr>
            <p:cNvPr id="11" name="Freeform 10">
              <a:extLst>
                <a:ext uri="{FF2B5EF4-FFF2-40B4-BE49-F238E27FC236}">
                  <a16:creationId xmlns:a16="http://schemas.microsoft.com/office/drawing/2014/main" id="{935944E5-B3F8-B04D-8288-A372F29B00CA}"/>
                </a:ext>
              </a:extLst>
            </p:cNvPr>
            <p:cNvSpPr/>
            <p:nvPr/>
          </p:nvSpPr>
          <p:spPr>
            <a:xfrm>
              <a:off x="2757054" y="2842524"/>
              <a:ext cx="6677891" cy="972138"/>
            </a:xfrm>
            <a:custGeom>
              <a:avLst/>
              <a:gdLst>
                <a:gd name="connsiteX0" fmla="*/ 0 w 6026727"/>
                <a:gd name="connsiteY0" fmla="*/ 0 h 700807"/>
                <a:gd name="connsiteX1" fmla="*/ 3325091 w 6026727"/>
                <a:gd name="connsiteY1" fmla="*/ 699655 h 700807"/>
                <a:gd name="connsiteX2" fmla="*/ 6026727 w 6026727"/>
                <a:gd name="connsiteY2" fmla="*/ 131618 h 700807"/>
              </a:gdLst>
              <a:ahLst/>
              <a:cxnLst>
                <a:cxn ang="0">
                  <a:pos x="connsiteX0" y="connsiteY0"/>
                </a:cxn>
                <a:cxn ang="0">
                  <a:pos x="connsiteX1" y="connsiteY1"/>
                </a:cxn>
                <a:cxn ang="0">
                  <a:pos x="connsiteX2" y="connsiteY2"/>
                </a:cxn>
              </a:cxnLst>
              <a:rect l="l" t="t" r="r" b="b"/>
              <a:pathLst>
                <a:path w="6026727" h="700807">
                  <a:moveTo>
                    <a:pt x="0" y="0"/>
                  </a:moveTo>
                  <a:cubicBezTo>
                    <a:pt x="1160318" y="338859"/>
                    <a:pt x="2320637" y="677719"/>
                    <a:pt x="3325091" y="699655"/>
                  </a:cubicBezTo>
                  <a:cubicBezTo>
                    <a:pt x="4329545" y="721591"/>
                    <a:pt x="5178136" y="426604"/>
                    <a:pt x="6026727" y="13161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a:extLst>
              <a:ext uri="{FF2B5EF4-FFF2-40B4-BE49-F238E27FC236}">
                <a16:creationId xmlns:a16="http://schemas.microsoft.com/office/drawing/2014/main" id="{DB79130A-C501-E44E-B4C7-2609930ED325}"/>
              </a:ext>
            </a:extLst>
          </p:cNvPr>
          <p:cNvGrpSpPr/>
          <p:nvPr/>
        </p:nvGrpSpPr>
        <p:grpSpPr>
          <a:xfrm>
            <a:off x="2688518" y="561665"/>
            <a:ext cx="9098570" cy="1023515"/>
            <a:chOff x="2688518" y="561665"/>
            <a:chExt cx="9098570" cy="1023515"/>
          </a:xfrm>
        </p:grpSpPr>
        <p:sp>
          <p:nvSpPr>
            <p:cNvPr id="6" name="Rectangle 5">
              <a:extLst>
                <a:ext uri="{FF2B5EF4-FFF2-40B4-BE49-F238E27FC236}">
                  <a16:creationId xmlns:a16="http://schemas.microsoft.com/office/drawing/2014/main" id="{3F2A8DA6-3D74-9943-A212-C401755B091C}"/>
                </a:ext>
              </a:extLst>
            </p:cNvPr>
            <p:cNvSpPr/>
            <p:nvPr/>
          </p:nvSpPr>
          <p:spPr>
            <a:xfrm>
              <a:off x="9098223" y="1061960"/>
              <a:ext cx="2688865" cy="523220"/>
            </a:xfrm>
            <a:prstGeom prst="rect">
              <a:avLst/>
            </a:prstGeom>
            <a:solidFill>
              <a:srgbClr val="FFC000"/>
            </a:solidFill>
          </p:spPr>
          <p:txBody>
            <a:bodyPr wrap="square">
              <a:spAutoFit/>
            </a:bodyPr>
            <a:lstStyle/>
            <a:p>
              <a:r>
                <a:rPr lang="en-US" sz="1400">
                  <a:solidFill>
                    <a:srgbClr val="FF0000"/>
                  </a:solidFill>
                  <a:latin typeface="Consolas" panose="020B0609020204030204" pitchFamily="49" charset="0"/>
                </a:rPr>
                <a:t># File header</a:t>
              </a:r>
            </a:p>
            <a:p>
              <a:r>
                <a:rPr lang="en-US" sz="1400" err="1">
                  <a:solidFill>
                    <a:srgbClr val="FF0000"/>
                  </a:solidFill>
                  <a:latin typeface="Consolas" panose="020B0609020204030204" pitchFamily="49" charset="0"/>
                </a:rPr>
                <a:t>readelf</a:t>
              </a:r>
              <a:r>
                <a:rPr lang="en-US" sz="1400">
                  <a:solidFill>
                    <a:srgbClr val="FF0000"/>
                  </a:solidFill>
                  <a:latin typeface="Consolas" panose="020B0609020204030204" pitchFamily="49" charset="0"/>
                </a:rPr>
                <a:t> -</a:t>
              </a:r>
              <a:r>
                <a:rPr lang="en-US" sz="1400" err="1">
                  <a:solidFill>
                    <a:srgbClr val="FF0000"/>
                  </a:solidFill>
                  <a:latin typeface="Consolas" panose="020B0609020204030204" pitchFamily="49" charset="0"/>
                </a:rPr>
                <a:t>Wh</a:t>
              </a:r>
              <a:r>
                <a:rPr lang="en-US" sz="1400">
                  <a:solidFill>
                    <a:srgbClr val="FF0000"/>
                  </a:solidFill>
                  <a:latin typeface="Consolas" panose="020B0609020204030204" pitchFamily="49" charset="0"/>
                </a:rPr>
                <a:t> ld-2.31.so</a:t>
              </a:r>
              <a:endParaRPr lang="en-US" sz="4000">
                <a:solidFill>
                  <a:srgbClr val="FF0000"/>
                </a:solidFill>
                <a:effectLst/>
                <a:latin typeface="Consolas" panose="020B0609020204030204" pitchFamily="49" charset="0"/>
              </a:endParaRPr>
            </a:p>
          </p:txBody>
        </p:sp>
        <p:sp>
          <p:nvSpPr>
            <p:cNvPr id="12" name="Freeform 11">
              <a:extLst>
                <a:ext uri="{FF2B5EF4-FFF2-40B4-BE49-F238E27FC236}">
                  <a16:creationId xmlns:a16="http://schemas.microsoft.com/office/drawing/2014/main" id="{1E862F95-E390-CF41-9D6A-EDD0392C1FA6}"/>
                </a:ext>
              </a:extLst>
            </p:cNvPr>
            <p:cNvSpPr/>
            <p:nvPr/>
          </p:nvSpPr>
          <p:spPr>
            <a:xfrm rot="21174631" flipV="1">
              <a:off x="2688518" y="561665"/>
              <a:ext cx="6677891" cy="945465"/>
            </a:xfrm>
            <a:custGeom>
              <a:avLst/>
              <a:gdLst>
                <a:gd name="connsiteX0" fmla="*/ 0 w 6026727"/>
                <a:gd name="connsiteY0" fmla="*/ 0 h 700807"/>
                <a:gd name="connsiteX1" fmla="*/ 3325091 w 6026727"/>
                <a:gd name="connsiteY1" fmla="*/ 699655 h 700807"/>
                <a:gd name="connsiteX2" fmla="*/ 6026727 w 6026727"/>
                <a:gd name="connsiteY2" fmla="*/ 131618 h 700807"/>
              </a:gdLst>
              <a:ahLst/>
              <a:cxnLst>
                <a:cxn ang="0">
                  <a:pos x="connsiteX0" y="connsiteY0"/>
                </a:cxn>
                <a:cxn ang="0">
                  <a:pos x="connsiteX1" y="connsiteY1"/>
                </a:cxn>
                <a:cxn ang="0">
                  <a:pos x="connsiteX2" y="connsiteY2"/>
                </a:cxn>
              </a:cxnLst>
              <a:rect l="l" t="t" r="r" b="b"/>
              <a:pathLst>
                <a:path w="6026727" h="700807">
                  <a:moveTo>
                    <a:pt x="0" y="0"/>
                  </a:moveTo>
                  <a:cubicBezTo>
                    <a:pt x="1160318" y="338859"/>
                    <a:pt x="2320637" y="677719"/>
                    <a:pt x="3325091" y="699655"/>
                  </a:cubicBezTo>
                  <a:cubicBezTo>
                    <a:pt x="4329545" y="721591"/>
                    <a:pt x="5178136" y="426604"/>
                    <a:pt x="6026727" y="13161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81265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EBF8-FFE8-D721-02FE-229D233F8401}"/>
              </a:ext>
            </a:extLst>
          </p:cNvPr>
          <p:cNvSpPr>
            <a:spLocks noGrp="1"/>
          </p:cNvSpPr>
          <p:nvPr>
            <p:ph type="title"/>
          </p:nvPr>
        </p:nvSpPr>
        <p:spPr/>
        <p:txBody>
          <a:bodyPr/>
          <a:lstStyle/>
          <a:p>
            <a:r>
              <a:rPr lang="en-US"/>
              <a:t>Program Loaded into Memory (32-bit)</a:t>
            </a:r>
          </a:p>
        </p:txBody>
      </p:sp>
      <p:pic>
        <p:nvPicPr>
          <p:cNvPr id="6" name="Content Placeholder 5">
            <a:extLst>
              <a:ext uri="{FF2B5EF4-FFF2-40B4-BE49-F238E27FC236}">
                <a16:creationId xmlns:a16="http://schemas.microsoft.com/office/drawing/2014/main" id="{42C441D3-4B3B-B21D-C2BA-F19001B93D5D}"/>
              </a:ext>
            </a:extLst>
          </p:cNvPr>
          <p:cNvPicPr>
            <a:picLocks noGrp="1" noChangeAspect="1"/>
          </p:cNvPicPr>
          <p:nvPr>
            <p:ph idx="1"/>
          </p:nvPr>
        </p:nvPicPr>
        <p:blipFill>
          <a:blip r:embed="rId2"/>
          <a:stretch>
            <a:fillRect/>
          </a:stretch>
        </p:blipFill>
        <p:spPr>
          <a:xfrm>
            <a:off x="623453" y="1916132"/>
            <a:ext cx="5708983" cy="1738312"/>
          </a:xfrm>
        </p:spPr>
      </p:pic>
      <p:sp>
        <p:nvSpPr>
          <p:cNvPr id="4" name="Slide Number Placeholder 3">
            <a:extLst>
              <a:ext uri="{FF2B5EF4-FFF2-40B4-BE49-F238E27FC236}">
                <a16:creationId xmlns:a16="http://schemas.microsoft.com/office/drawing/2014/main" id="{1DE7595C-1205-D8C1-735C-119DF1691973}"/>
              </a:ext>
            </a:extLst>
          </p:cNvPr>
          <p:cNvSpPr>
            <a:spLocks noGrp="1"/>
          </p:cNvSpPr>
          <p:nvPr>
            <p:ph type="sldNum" sz="quarter" idx="12"/>
          </p:nvPr>
        </p:nvSpPr>
        <p:spPr/>
        <p:txBody>
          <a:bodyPr/>
          <a:lstStyle/>
          <a:p>
            <a:fld id="{09389159-E739-9442-A4C1-EF1FC2C1E2A1}" type="slidenum">
              <a:rPr lang="en-US" smtClean="0"/>
              <a:t>8</a:t>
            </a:fld>
            <a:endParaRPr lang="en-US"/>
          </a:p>
        </p:txBody>
      </p:sp>
      <p:pic>
        <p:nvPicPr>
          <p:cNvPr id="8" name="Picture 7">
            <a:extLst>
              <a:ext uri="{FF2B5EF4-FFF2-40B4-BE49-F238E27FC236}">
                <a16:creationId xmlns:a16="http://schemas.microsoft.com/office/drawing/2014/main" id="{5B28FB43-EE8E-3EF8-71F0-5D7942445F02}"/>
              </a:ext>
            </a:extLst>
          </p:cNvPr>
          <p:cNvPicPr>
            <a:picLocks noChangeAspect="1"/>
          </p:cNvPicPr>
          <p:nvPr/>
        </p:nvPicPr>
        <p:blipFill>
          <a:blip r:embed="rId3"/>
          <a:stretch>
            <a:fillRect/>
          </a:stretch>
        </p:blipFill>
        <p:spPr>
          <a:xfrm>
            <a:off x="6863938" y="1916132"/>
            <a:ext cx="5111337" cy="4186009"/>
          </a:xfrm>
          <a:prstGeom prst="rect">
            <a:avLst/>
          </a:prstGeom>
        </p:spPr>
      </p:pic>
      <p:sp>
        <p:nvSpPr>
          <p:cNvPr id="3" name="Content Placeholder 2">
            <a:extLst>
              <a:ext uri="{FF2B5EF4-FFF2-40B4-BE49-F238E27FC236}">
                <a16:creationId xmlns:a16="http://schemas.microsoft.com/office/drawing/2014/main" id="{3FB571FB-6CBB-DE9A-8AF2-969924993831}"/>
              </a:ext>
            </a:extLst>
          </p:cNvPr>
          <p:cNvSpPr txBox="1">
            <a:spLocks/>
          </p:cNvSpPr>
          <p:nvPr/>
        </p:nvSpPr>
        <p:spPr>
          <a:xfrm>
            <a:off x="628240" y="3879888"/>
            <a:ext cx="6235697" cy="23380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43026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EBF8-FFE8-D721-02FE-229D233F8401}"/>
              </a:ext>
            </a:extLst>
          </p:cNvPr>
          <p:cNvSpPr>
            <a:spLocks noGrp="1"/>
          </p:cNvSpPr>
          <p:nvPr>
            <p:ph type="title"/>
          </p:nvPr>
        </p:nvSpPr>
        <p:spPr/>
        <p:txBody>
          <a:bodyPr/>
          <a:lstStyle/>
          <a:p>
            <a:r>
              <a:rPr lang="en-US"/>
              <a:t>Program Loaded into Memory (32-bit)</a:t>
            </a:r>
          </a:p>
        </p:txBody>
      </p:sp>
      <p:sp>
        <p:nvSpPr>
          <p:cNvPr id="4" name="Slide Number Placeholder 3">
            <a:extLst>
              <a:ext uri="{FF2B5EF4-FFF2-40B4-BE49-F238E27FC236}">
                <a16:creationId xmlns:a16="http://schemas.microsoft.com/office/drawing/2014/main" id="{1DE7595C-1205-D8C1-735C-119DF1691973}"/>
              </a:ext>
            </a:extLst>
          </p:cNvPr>
          <p:cNvSpPr>
            <a:spLocks noGrp="1"/>
          </p:cNvSpPr>
          <p:nvPr>
            <p:ph type="sldNum" sz="quarter" idx="12"/>
          </p:nvPr>
        </p:nvSpPr>
        <p:spPr/>
        <p:txBody>
          <a:bodyPr/>
          <a:lstStyle/>
          <a:p>
            <a:fld id="{09389159-E739-9442-A4C1-EF1FC2C1E2A1}" type="slidenum">
              <a:rPr lang="en-US" smtClean="0"/>
              <a:t>9</a:t>
            </a:fld>
            <a:endParaRPr lang="en-US"/>
          </a:p>
        </p:txBody>
      </p:sp>
      <p:pic>
        <p:nvPicPr>
          <p:cNvPr id="8" name="Picture 7">
            <a:extLst>
              <a:ext uri="{FF2B5EF4-FFF2-40B4-BE49-F238E27FC236}">
                <a16:creationId xmlns:a16="http://schemas.microsoft.com/office/drawing/2014/main" id="{5B28FB43-EE8E-3EF8-71F0-5D7942445F02}"/>
              </a:ext>
            </a:extLst>
          </p:cNvPr>
          <p:cNvPicPr>
            <a:picLocks noChangeAspect="1"/>
          </p:cNvPicPr>
          <p:nvPr/>
        </p:nvPicPr>
        <p:blipFill>
          <a:blip r:embed="rId2"/>
          <a:stretch>
            <a:fillRect/>
          </a:stretch>
        </p:blipFill>
        <p:spPr>
          <a:xfrm>
            <a:off x="619495" y="1930514"/>
            <a:ext cx="5111337" cy="4186009"/>
          </a:xfrm>
          <a:prstGeom prst="rect">
            <a:avLst/>
          </a:prstGeom>
        </p:spPr>
      </p:pic>
      <p:pic>
        <p:nvPicPr>
          <p:cNvPr id="10" name="Picture 9">
            <a:extLst>
              <a:ext uri="{FF2B5EF4-FFF2-40B4-BE49-F238E27FC236}">
                <a16:creationId xmlns:a16="http://schemas.microsoft.com/office/drawing/2014/main" id="{0FAE81EC-9743-0D23-110F-4C669B9549D3}"/>
              </a:ext>
            </a:extLst>
          </p:cNvPr>
          <p:cNvPicPr>
            <a:picLocks noChangeAspect="1"/>
          </p:cNvPicPr>
          <p:nvPr/>
        </p:nvPicPr>
        <p:blipFill>
          <a:blip r:embed="rId3"/>
          <a:stretch>
            <a:fillRect/>
          </a:stretch>
        </p:blipFill>
        <p:spPr>
          <a:xfrm>
            <a:off x="5730832" y="4378211"/>
            <a:ext cx="5985528" cy="1738312"/>
          </a:xfrm>
          <a:prstGeom prst="rect">
            <a:avLst/>
          </a:prstGeom>
        </p:spPr>
      </p:pic>
      <p:sp>
        <p:nvSpPr>
          <p:cNvPr id="3" name="Content Placeholder 2">
            <a:extLst>
              <a:ext uri="{FF2B5EF4-FFF2-40B4-BE49-F238E27FC236}">
                <a16:creationId xmlns:a16="http://schemas.microsoft.com/office/drawing/2014/main" id="{057E7A4F-5A1E-FF8D-BAC3-33E0BB1BBD30}"/>
              </a:ext>
            </a:extLst>
          </p:cNvPr>
          <p:cNvSpPr>
            <a:spLocks noGrp="1"/>
          </p:cNvSpPr>
          <p:nvPr>
            <p:ph idx="1"/>
          </p:nvPr>
        </p:nvSpPr>
        <p:spPr>
          <a:xfrm>
            <a:off x="5730832" y="1825625"/>
            <a:ext cx="5622968" cy="2312759"/>
          </a:xfrm>
        </p:spPr>
        <p:txBody>
          <a:bodyPr/>
          <a:lstStyle/>
          <a:p>
            <a:endParaRPr lang="en-US"/>
          </a:p>
        </p:txBody>
      </p:sp>
    </p:spTree>
    <p:extLst>
      <p:ext uri="{BB962C8B-B14F-4D97-AF65-F5344CB8AC3E}">
        <p14:creationId xmlns:p14="http://schemas.microsoft.com/office/powerpoint/2010/main" val="232442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1847646" y="1567788"/>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ELF header</a:t>
            </a:r>
          </a:p>
        </p:txBody>
      </p:sp>
      <p:sp>
        <p:nvSpPr>
          <p:cNvPr id="33795" name="Rectangle 3"/>
          <p:cNvSpPr>
            <a:spLocks noChangeArrowheads="1"/>
          </p:cNvSpPr>
          <p:nvPr/>
        </p:nvSpPr>
        <p:spPr bwMode="auto">
          <a:xfrm>
            <a:off x="1847646" y="1948788"/>
            <a:ext cx="2971800" cy="6096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Program header table</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(required for executables)</a:t>
            </a:r>
          </a:p>
        </p:txBody>
      </p:sp>
      <p:sp>
        <p:nvSpPr>
          <p:cNvPr id="33796" name="Rectangle 4"/>
          <p:cNvSpPr>
            <a:spLocks noChangeArrowheads="1"/>
          </p:cNvSpPr>
          <p:nvPr/>
        </p:nvSpPr>
        <p:spPr bwMode="auto">
          <a:xfrm>
            <a:off x="1847646" y="2939388"/>
            <a:ext cx="2971800" cy="381000"/>
          </a:xfrm>
          <a:prstGeom prst="rect">
            <a:avLst/>
          </a:prstGeom>
          <a:solidFill>
            <a:srgbClr val="F6F5BD"/>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.text section</a:t>
            </a:r>
          </a:p>
        </p:txBody>
      </p:sp>
      <p:sp>
        <p:nvSpPr>
          <p:cNvPr id="33797" name="Rectangle 5"/>
          <p:cNvSpPr>
            <a:spLocks noChangeArrowheads="1"/>
          </p:cNvSpPr>
          <p:nvPr/>
        </p:nvSpPr>
        <p:spPr bwMode="auto">
          <a:xfrm>
            <a:off x="1847646" y="3701388"/>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.data section</a:t>
            </a:r>
          </a:p>
        </p:txBody>
      </p:sp>
      <p:sp>
        <p:nvSpPr>
          <p:cNvPr id="33798" name="Rectangle 6"/>
          <p:cNvSpPr>
            <a:spLocks noChangeArrowheads="1"/>
          </p:cNvSpPr>
          <p:nvPr/>
        </p:nvSpPr>
        <p:spPr bwMode="auto">
          <a:xfrm>
            <a:off x="1847646" y="4082388"/>
            <a:ext cx="2971800" cy="381000"/>
          </a:xfrm>
          <a:prstGeom prst="rect">
            <a:avLst/>
          </a:prstGeom>
          <a:solidFill>
            <a:schemeClr val="accent2">
              <a:lumMod val="20000"/>
              <a:lumOff val="80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b="1" err="1">
                <a:latin typeface="Calibri" pitchFamily="34" charset="0"/>
                <a:ea typeface="msgothic" charset="0"/>
                <a:cs typeface="msgothic" charset="0"/>
              </a:rPr>
              <a:t>bss</a:t>
            </a:r>
            <a:r>
              <a:rPr lang="en-GB" sz="1600" b="1">
                <a:latin typeface="Calibri" pitchFamily="34" charset="0"/>
                <a:ea typeface="msgothic" charset="0"/>
                <a:cs typeface="msgothic" charset="0"/>
              </a:rPr>
              <a:t> section</a:t>
            </a:r>
          </a:p>
        </p:txBody>
      </p:sp>
      <p:sp>
        <p:nvSpPr>
          <p:cNvPr id="33799" name="Rectangle 7"/>
          <p:cNvSpPr>
            <a:spLocks noChangeArrowheads="1"/>
          </p:cNvSpPr>
          <p:nvPr/>
        </p:nvSpPr>
        <p:spPr bwMode="auto">
          <a:xfrm>
            <a:off x="1847646" y="4463388"/>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b="1" err="1">
                <a:latin typeface="Calibri" pitchFamily="34" charset="0"/>
                <a:ea typeface="msgothic" charset="0"/>
                <a:cs typeface="msgothic" charset="0"/>
              </a:rPr>
              <a:t>symtab</a:t>
            </a:r>
            <a:endParaRPr lang="en-GB" sz="1600" b="1">
              <a:latin typeface="Calibri" pitchFamily="34" charset="0"/>
              <a:ea typeface="msgothic" charset="0"/>
              <a:cs typeface="msgothic" charset="0"/>
            </a:endParaRPr>
          </a:p>
        </p:txBody>
      </p:sp>
      <p:sp>
        <p:nvSpPr>
          <p:cNvPr id="33802" name="Rectangle 10"/>
          <p:cNvSpPr>
            <a:spLocks noChangeArrowheads="1"/>
          </p:cNvSpPr>
          <p:nvPr/>
        </p:nvSpPr>
        <p:spPr bwMode="auto">
          <a:xfrm>
            <a:off x="1847646" y="4844388"/>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.debug</a:t>
            </a:r>
          </a:p>
        </p:txBody>
      </p:sp>
      <p:sp>
        <p:nvSpPr>
          <p:cNvPr id="33803" name="Rectangle 11"/>
          <p:cNvSpPr>
            <a:spLocks noChangeArrowheads="1"/>
          </p:cNvSpPr>
          <p:nvPr/>
        </p:nvSpPr>
        <p:spPr bwMode="auto">
          <a:xfrm>
            <a:off x="1847646" y="5987388"/>
            <a:ext cx="2971800" cy="6096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Section header table</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(required for </a:t>
            </a:r>
            <a:r>
              <a:rPr lang="en-GB" sz="1600" b="1" err="1">
                <a:latin typeface="Calibri" pitchFamily="34" charset="0"/>
                <a:ea typeface="msgothic" charset="0"/>
                <a:cs typeface="msgothic" charset="0"/>
              </a:rPr>
              <a:t>relocatables</a:t>
            </a:r>
            <a:r>
              <a:rPr lang="en-GB" sz="1600" b="1">
                <a:latin typeface="Calibri" pitchFamily="34" charset="0"/>
                <a:ea typeface="msgothic" charset="0"/>
                <a:cs typeface="msgothic" charset="0"/>
              </a:rPr>
              <a:t>)</a:t>
            </a:r>
          </a:p>
        </p:txBody>
      </p:sp>
      <p:sp>
        <p:nvSpPr>
          <p:cNvPr id="33804" name="Text Box 12"/>
          <p:cNvSpPr txBox="1">
            <a:spLocks noChangeArrowheads="1"/>
          </p:cNvSpPr>
          <p:nvPr/>
        </p:nvSpPr>
        <p:spPr bwMode="auto">
          <a:xfrm>
            <a:off x="4793568" y="1413297"/>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0</a:t>
            </a:r>
          </a:p>
        </p:txBody>
      </p:sp>
      <p:sp>
        <p:nvSpPr>
          <p:cNvPr id="33805" name="Text Box 13"/>
          <p:cNvSpPr txBox="1">
            <a:spLocks noChangeArrowheads="1"/>
          </p:cNvSpPr>
          <p:nvPr/>
        </p:nvSpPr>
        <p:spPr bwMode="auto">
          <a:xfrm>
            <a:off x="1722806" y="1236453"/>
            <a:ext cx="2285154" cy="365999"/>
          </a:xfrm>
          <a:prstGeom prst="rect">
            <a:avLst/>
          </a:prstGeom>
          <a:noFill/>
          <a:ln w="9525">
            <a:noFill/>
            <a:round/>
            <a:headEnd/>
            <a:tailEnd/>
          </a:ln>
          <a:effectLst/>
        </p:spPr>
        <p:txBody>
          <a:bodyPr wrap="none" lIns="90000" tIns="46800" rIns="90000" bIns="46800">
            <a:spAutoFit/>
          </a:bodyP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b="1">
                <a:latin typeface="Calibri" pitchFamily="34" charset="0"/>
                <a:ea typeface="msgothic" charset="0"/>
                <a:cs typeface="msgothic" charset="0"/>
              </a:rPr>
              <a:t>Executable Object File</a:t>
            </a:r>
          </a:p>
        </p:txBody>
      </p:sp>
      <p:sp>
        <p:nvSpPr>
          <p:cNvPr id="33806" name="Rectangle 14"/>
          <p:cNvSpPr>
            <a:spLocks noChangeArrowheads="1"/>
          </p:cNvSpPr>
          <p:nvPr/>
        </p:nvSpPr>
        <p:spPr bwMode="auto">
          <a:xfrm>
            <a:off x="6210830" y="1262063"/>
            <a:ext cx="2789237" cy="487362"/>
          </a:xfrm>
          <a:prstGeom prst="rect">
            <a:avLst/>
          </a:prstGeom>
          <a:solidFill>
            <a:srgbClr val="F1C7C7"/>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Kernel virtual memory</a:t>
            </a:r>
          </a:p>
        </p:txBody>
      </p:sp>
      <p:sp>
        <p:nvSpPr>
          <p:cNvPr id="33807" name="Rectangle 15"/>
          <p:cNvSpPr>
            <a:spLocks noChangeArrowheads="1"/>
          </p:cNvSpPr>
          <p:nvPr/>
        </p:nvSpPr>
        <p:spPr bwMode="auto">
          <a:xfrm>
            <a:off x="6210830" y="2963864"/>
            <a:ext cx="2789237" cy="669925"/>
          </a:xfrm>
          <a:prstGeom prst="rect">
            <a:avLst/>
          </a:prstGeom>
          <a:solidFill>
            <a:srgbClr val="D5F1C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Memory-mapped region for</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shared libraries</a:t>
            </a:r>
          </a:p>
        </p:txBody>
      </p:sp>
      <p:sp>
        <p:nvSpPr>
          <p:cNvPr id="33808" name="Rectangle 16"/>
          <p:cNvSpPr>
            <a:spLocks noChangeArrowheads="1"/>
          </p:cNvSpPr>
          <p:nvPr/>
        </p:nvSpPr>
        <p:spPr bwMode="auto">
          <a:xfrm>
            <a:off x="6210830" y="3629025"/>
            <a:ext cx="2789237" cy="723900"/>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33809" name="Rectangle 17"/>
          <p:cNvSpPr>
            <a:spLocks noChangeArrowheads="1"/>
          </p:cNvSpPr>
          <p:nvPr/>
        </p:nvSpPr>
        <p:spPr bwMode="auto">
          <a:xfrm>
            <a:off x="6210831" y="4350809"/>
            <a:ext cx="2789237" cy="669925"/>
          </a:xfrm>
          <a:prstGeom prst="rect">
            <a:avLst/>
          </a:prstGeom>
          <a:solidFill>
            <a:srgbClr val="D5F1C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Run-time heap</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(created by </a:t>
            </a:r>
            <a:r>
              <a:rPr lang="en-GB" sz="1600" b="1" err="1">
                <a:latin typeface="Courier New" pitchFamily="49" charset="0"/>
                <a:ea typeface="msgothic" charset="0"/>
                <a:cs typeface="msgothic" charset="0"/>
              </a:rPr>
              <a:t>malloc</a:t>
            </a:r>
            <a:r>
              <a:rPr lang="en-GB" sz="1600" b="1">
                <a:latin typeface="Calibri" pitchFamily="34" charset="0"/>
                <a:ea typeface="msgothic" charset="0"/>
                <a:cs typeface="msgothic" charset="0"/>
              </a:rPr>
              <a:t>)</a:t>
            </a:r>
          </a:p>
        </p:txBody>
      </p:sp>
      <p:sp>
        <p:nvSpPr>
          <p:cNvPr id="33810" name="Rectangle 18"/>
          <p:cNvSpPr>
            <a:spLocks noChangeArrowheads="1"/>
          </p:cNvSpPr>
          <p:nvPr/>
        </p:nvSpPr>
        <p:spPr bwMode="auto">
          <a:xfrm>
            <a:off x="6210830" y="2054226"/>
            <a:ext cx="2789237" cy="906463"/>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33811" name="Line 19"/>
          <p:cNvSpPr>
            <a:spLocks noChangeShapeType="1"/>
          </p:cNvSpPr>
          <p:nvPr/>
        </p:nvSpPr>
        <p:spPr bwMode="auto">
          <a:xfrm flipV="1">
            <a:off x="7600950" y="3957639"/>
            <a:ext cx="1588" cy="384175"/>
          </a:xfrm>
          <a:prstGeom prst="line">
            <a:avLst/>
          </a:prstGeom>
          <a:noFill/>
          <a:ln w="3240">
            <a:solidFill>
              <a:schemeClr val="tx1"/>
            </a:solidFill>
            <a:miter lim="800000"/>
            <a:headEnd/>
            <a:tailEnd type="triangle" w="med" len="med"/>
          </a:ln>
          <a:effectLst/>
        </p:spPr>
        <p:txBody>
          <a:bodyPr/>
          <a:lstStyle/>
          <a:p>
            <a:endParaRPr lang="en-US"/>
          </a:p>
        </p:txBody>
      </p:sp>
      <p:sp>
        <p:nvSpPr>
          <p:cNvPr id="33812" name="Rectangle 20"/>
          <p:cNvSpPr>
            <a:spLocks noChangeArrowheads="1"/>
          </p:cNvSpPr>
          <p:nvPr/>
        </p:nvSpPr>
        <p:spPr bwMode="auto">
          <a:xfrm>
            <a:off x="6210830" y="1719263"/>
            <a:ext cx="2789237" cy="563562"/>
          </a:xfrm>
          <a:prstGeom prst="rect">
            <a:avLst/>
          </a:prstGeom>
          <a:solidFill>
            <a:srgbClr val="D5F1C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User stack</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(created at runtime)</a:t>
            </a:r>
          </a:p>
        </p:txBody>
      </p:sp>
      <p:sp>
        <p:nvSpPr>
          <p:cNvPr id="33814" name="Line 22"/>
          <p:cNvSpPr>
            <a:spLocks noChangeShapeType="1"/>
          </p:cNvSpPr>
          <p:nvPr/>
        </p:nvSpPr>
        <p:spPr bwMode="auto">
          <a:xfrm>
            <a:off x="7600950" y="2282825"/>
            <a:ext cx="1588" cy="228600"/>
          </a:xfrm>
          <a:prstGeom prst="line">
            <a:avLst/>
          </a:prstGeom>
          <a:noFill/>
          <a:ln w="3240">
            <a:solidFill>
              <a:schemeClr val="tx1"/>
            </a:solidFill>
            <a:miter lim="800000"/>
            <a:headEnd/>
            <a:tailEnd type="triangle" w="med" len="med"/>
          </a:ln>
          <a:effectLst/>
        </p:spPr>
        <p:txBody>
          <a:bodyPr/>
          <a:lstStyle/>
          <a:p>
            <a:endParaRPr lang="en-US"/>
          </a:p>
        </p:txBody>
      </p:sp>
      <p:sp>
        <p:nvSpPr>
          <p:cNvPr id="33815" name="Rectangle 23"/>
          <p:cNvSpPr>
            <a:spLocks noChangeArrowheads="1"/>
          </p:cNvSpPr>
          <p:nvPr/>
        </p:nvSpPr>
        <p:spPr bwMode="auto">
          <a:xfrm>
            <a:off x="6210829" y="6312959"/>
            <a:ext cx="2789238" cy="396875"/>
          </a:xfrm>
          <a:prstGeom prst="rect">
            <a:avLst/>
          </a:prstGeom>
          <a:solidFill>
            <a:schemeClr val="bg1">
              <a:lumMod val="75000"/>
            </a:schemeClr>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Unused</a:t>
            </a:r>
          </a:p>
        </p:txBody>
      </p:sp>
      <p:sp>
        <p:nvSpPr>
          <p:cNvPr id="33816" name="Text Box 24"/>
          <p:cNvSpPr txBox="1">
            <a:spLocks noChangeArrowheads="1"/>
          </p:cNvSpPr>
          <p:nvPr/>
        </p:nvSpPr>
        <p:spPr bwMode="auto">
          <a:xfrm>
            <a:off x="5945194" y="6531511"/>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0</a:t>
            </a:r>
          </a:p>
        </p:txBody>
      </p:sp>
      <p:sp>
        <p:nvSpPr>
          <p:cNvPr id="33817" name="Text Box 25"/>
          <p:cNvSpPr txBox="1">
            <a:spLocks noChangeArrowheads="1"/>
          </p:cNvSpPr>
          <p:nvPr/>
        </p:nvSpPr>
        <p:spPr bwMode="auto">
          <a:xfrm>
            <a:off x="9358222" y="2108200"/>
            <a:ext cx="869831" cy="808556"/>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esp</a:t>
            </a:r>
            <a:r>
              <a:rPr lang="en-GB" sz="1600" b="1">
                <a:latin typeface="Calibri" pitchFamily="34" charset="0"/>
                <a:ea typeface="msgothic" charset="0"/>
                <a:cs typeface="msgothic" charset="0"/>
              </a:rPr>
              <a:t>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(stack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pointer)</a:t>
            </a:r>
          </a:p>
        </p:txBody>
      </p:sp>
      <p:sp>
        <p:nvSpPr>
          <p:cNvPr id="33818" name="Line 26"/>
          <p:cNvSpPr>
            <a:spLocks noChangeShapeType="1"/>
          </p:cNvSpPr>
          <p:nvPr/>
        </p:nvSpPr>
        <p:spPr bwMode="auto">
          <a:xfrm flipH="1">
            <a:off x="9051835" y="2279650"/>
            <a:ext cx="384175" cy="1588"/>
          </a:xfrm>
          <a:prstGeom prst="line">
            <a:avLst/>
          </a:prstGeom>
          <a:noFill/>
          <a:ln w="3240">
            <a:solidFill>
              <a:srgbClr val="000066"/>
            </a:solidFill>
            <a:miter lim="800000"/>
            <a:headEnd/>
            <a:tailEnd type="triangle" w="med" len="med"/>
          </a:ln>
          <a:effectLst/>
        </p:spPr>
        <p:txBody>
          <a:bodyPr/>
          <a:lstStyle/>
          <a:p>
            <a:endParaRPr lang="en-US"/>
          </a:p>
        </p:txBody>
      </p:sp>
      <p:sp>
        <p:nvSpPr>
          <p:cNvPr id="33819" name="Text Box 27"/>
          <p:cNvSpPr txBox="1">
            <a:spLocks noChangeArrowheads="1"/>
          </p:cNvSpPr>
          <p:nvPr/>
        </p:nvSpPr>
        <p:spPr bwMode="auto">
          <a:xfrm>
            <a:off x="9124950" y="1130543"/>
            <a:ext cx="2559046" cy="577082"/>
          </a:xfrm>
          <a:prstGeom prst="rect">
            <a:avLst/>
          </a:prstGeom>
          <a:noFill/>
          <a:ln w="9525">
            <a:noFill/>
            <a:round/>
            <a:headEnd/>
            <a:tailEnd/>
          </a:ln>
          <a:effectLst/>
        </p:spPr>
        <p:txBody>
          <a:bodyPr wrap="squar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Memory</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invisible to user code</a:t>
            </a:r>
          </a:p>
        </p:txBody>
      </p:sp>
      <p:sp>
        <p:nvSpPr>
          <p:cNvPr id="33820" name="Line 28"/>
          <p:cNvSpPr>
            <a:spLocks noChangeShapeType="1"/>
          </p:cNvSpPr>
          <p:nvPr/>
        </p:nvSpPr>
        <p:spPr bwMode="auto">
          <a:xfrm flipV="1">
            <a:off x="9067800" y="1257569"/>
            <a:ext cx="1588" cy="460375"/>
          </a:xfrm>
          <a:prstGeom prst="line">
            <a:avLst/>
          </a:prstGeom>
          <a:noFill/>
          <a:ln w="3240">
            <a:solidFill>
              <a:schemeClr val="tx1"/>
            </a:solidFill>
            <a:miter lim="800000"/>
            <a:headEnd/>
            <a:tailEnd type="triangle" w="med" len="med"/>
          </a:ln>
          <a:effectLst/>
        </p:spPr>
        <p:txBody>
          <a:bodyPr/>
          <a:lstStyle/>
          <a:p>
            <a:endParaRPr lang="en-US"/>
          </a:p>
        </p:txBody>
      </p:sp>
      <p:sp>
        <p:nvSpPr>
          <p:cNvPr id="33821" name="Text Box 29"/>
          <p:cNvSpPr txBox="1">
            <a:spLocks noChangeArrowheads="1"/>
          </p:cNvSpPr>
          <p:nvPr/>
        </p:nvSpPr>
        <p:spPr bwMode="auto">
          <a:xfrm>
            <a:off x="9412288" y="4173539"/>
            <a:ext cx="552052" cy="329643"/>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brk</a:t>
            </a:r>
          </a:p>
        </p:txBody>
      </p:sp>
      <p:sp>
        <p:nvSpPr>
          <p:cNvPr id="33822" name="Line 30"/>
          <p:cNvSpPr>
            <a:spLocks noChangeShapeType="1"/>
          </p:cNvSpPr>
          <p:nvPr/>
        </p:nvSpPr>
        <p:spPr bwMode="auto">
          <a:xfrm flipH="1">
            <a:off x="9028114" y="4340225"/>
            <a:ext cx="384175" cy="1588"/>
          </a:xfrm>
          <a:prstGeom prst="line">
            <a:avLst/>
          </a:prstGeom>
          <a:noFill/>
          <a:ln w="3240">
            <a:solidFill>
              <a:srgbClr val="000066"/>
            </a:solidFill>
            <a:miter lim="800000"/>
            <a:headEnd/>
            <a:tailEnd type="triangle" w="med" len="med"/>
          </a:ln>
          <a:effectLst/>
        </p:spPr>
        <p:txBody>
          <a:bodyPr/>
          <a:lstStyle/>
          <a:p>
            <a:endParaRPr lang="en-US"/>
          </a:p>
        </p:txBody>
      </p:sp>
      <p:sp>
        <p:nvSpPr>
          <p:cNvPr id="33824" name="Text Box 32"/>
          <p:cNvSpPr txBox="1">
            <a:spLocks noChangeArrowheads="1"/>
          </p:cNvSpPr>
          <p:nvPr/>
        </p:nvSpPr>
        <p:spPr bwMode="auto">
          <a:xfrm>
            <a:off x="5334000" y="6172201"/>
            <a:ext cx="920542" cy="269947"/>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b="1">
                <a:latin typeface="Courier New" pitchFamily="49" charset="0"/>
                <a:ea typeface="msgothic" charset="0"/>
                <a:cs typeface="msgothic" charset="0"/>
              </a:rPr>
              <a:t>0x400000</a:t>
            </a:r>
          </a:p>
        </p:txBody>
      </p:sp>
      <p:sp>
        <p:nvSpPr>
          <p:cNvPr id="33826" name="Rectangle 34"/>
          <p:cNvSpPr>
            <a:spLocks noChangeArrowheads="1"/>
          </p:cNvSpPr>
          <p:nvPr/>
        </p:nvSpPr>
        <p:spPr bwMode="auto">
          <a:xfrm>
            <a:off x="6210829" y="5017559"/>
            <a:ext cx="2789238" cy="669925"/>
          </a:xfrm>
          <a:prstGeom prst="rect">
            <a:avLst/>
          </a:prstGeom>
          <a:solidFill>
            <a:schemeClr val="accent2">
              <a:lumMod val="20000"/>
              <a:lumOff val="80000"/>
            </a:schemeClr>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Read/write data segment</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b="1">
                <a:latin typeface="Courier New" pitchFamily="49" charset="0"/>
                <a:ea typeface="msgothic" charset="0"/>
                <a:cs typeface="msgothic" charset="0"/>
              </a:rPr>
              <a:t>data</a:t>
            </a:r>
            <a:r>
              <a:rPr lang="en-GB" sz="1600" b="1">
                <a:latin typeface="Calibri" pitchFamily="34" charset="0"/>
                <a:ea typeface="msgothic" charset="0"/>
                <a:cs typeface="msgothic" charset="0"/>
              </a:rPr>
              <a:t>, .</a:t>
            </a:r>
            <a:r>
              <a:rPr lang="en-GB" sz="1600" b="1" err="1">
                <a:latin typeface="Courier New" pitchFamily="49" charset="0"/>
                <a:ea typeface="msgothic" charset="0"/>
                <a:cs typeface="msgothic" charset="0"/>
              </a:rPr>
              <a:t>bss</a:t>
            </a:r>
            <a:r>
              <a:rPr lang="en-GB" sz="1600" b="1">
                <a:latin typeface="Calibri" pitchFamily="34" charset="0"/>
                <a:ea typeface="msgothic" charset="0"/>
                <a:cs typeface="msgothic" charset="0"/>
              </a:rPr>
              <a:t>)</a:t>
            </a:r>
          </a:p>
        </p:txBody>
      </p:sp>
      <p:sp>
        <p:nvSpPr>
          <p:cNvPr id="33827" name="Rectangle 35"/>
          <p:cNvSpPr>
            <a:spLocks noChangeArrowheads="1"/>
          </p:cNvSpPr>
          <p:nvPr/>
        </p:nvSpPr>
        <p:spPr bwMode="auto">
          <a:xfrm>
            <a:off x="6210829" y="5643034"/>
            <a:ext cx="2789238" cy="669925"/>
          </a:xfrm>
          <a:prstGeom prst="rect">
            <a:avLst/>
          </a:prstGeom>
          <a:solidFill>
            <a:srgbClr val="F6F5BD"/>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Read-only code segment</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b="1">
                <a:latin typeface="Courier New" pitchFamily="49" charset="0"/>
                <a:ea typeface="msgothic" charset="0"/>
                <a:cs typeface="msgothic" charset="0"/>
              </a:rPr>
              <a:t>.init</a:t>
            </a:r>
            <a:r>
              <a:rPr lang="en-GB" sz="1600" b="1">
                <a:latin typeface="Calibri" pitchFamily="34" charset="0"/>
                <a:ea typeface="msgothic" charset="0"/>
                <a:cs typeface="msgothic" charset="0"/>
              </a:rPr>
              <a:t>, .</a:t>
            </a:r>
            <a:r>
              <a:rPr lang="en-GB" sz="1600" b="1">
                <a:latin typeface="Courier New" pitchFamily="49" charset="0"/>
                <a:ea typeface="msgothic" charset="0"/>
                <a:cs typeface="msgothic" charset="0"/>
              </a:rPr>
              <a:t>text</a:t>
            </a:r>
            <a:r>
              <a:rPr lang="en-GB" sz="1600" b="1">
                <a:latin typeface="Calibri" pitchFamily="34" charset="0"/>
                <a:ea typeface="msgothic" charset="0"/>
                <a:cs typeface="msgothic" charset="0"/>
              </a:rPr>
              <a:t>, </a:t>
            </a: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rodata</a:t>
            </a:r>
            <a:r>
              <a:rPr lang="en-GB" sz="1600" b="1">
                <a:latin typeface="Calibri" pitchFamily="34" charset="0"/>
                <a:ea typeface="msgothic" charset="0"/>
                <a:cs typeface="msgothic" charset="0"/>
              </a:rPr>
              <a:t>)</a:t>
            </a:r>
          </a:p>
        </p:txBody>
      </p:sp>
      <p:sp>
        <p:nvSpPr>
          <p:cNvPr id="33828" name="AutoShape 36"/>
          <p:cNvSpPr>
            <a:spLocks/>
          </p:cNvSpPr>
          <p:nvPr/>
        </p:nvSpPr>
        <p:spPr bwMode="auto">
          <a:xfrm>
            <a:off x="9048750" y="5026025"/>
            <a:ext cx="76200" cy="1295400"/>
          </a:xfrm>
          <a:prstGeom prst="rightBrace">
            <a:avLst>
              <a:gd name="adj1" fmla="val 141667"/>
              <a:gd name="adj2" fmla="val 50000"/>
            </a:avLst>
          </a:prstGeom>
          <a:noFill/>
          <a:ln w="12600">
            <a:solidFill>
              <a:srgbClr val="000066"/>
            </a:solidFill>
            <a:miter lim="800000"/>
            <a:headEnd/>
            <a:tailEnd/>
          </a:ln>
          <a:effectLst/>
        </p:spPr>
        <p:txBody>
          <a:bodyPr wrap="none" anchor="ctr"/>
          <a:lstStyle/>
          <a:p>
            <a:endParaRPr lang="en-US"/>
          </a:p>
        </p:txBody>
      </p:sp>
      <p:sp>
        <p:nvSpPr>
          <p:cNvPr id="33829" name="Text Box 37"/>
          <p:cNvSpPr txBox="1">
            <a:spLocks noChangeArrowheads="1"/>
          </p:cNvSpPr>
          <p:nvPr/>
        </p:nvSpPr>
        <p:spPr bwMode="auto">
          <a:xfrm>
            <a:off x="9201151" y="5010151"/>
            <a:ext cx="1149459" cy="1300935"/>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Loaded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from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the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executable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file</a:t>
            </a:r>
          </a:p>
        </p:txBody>
      </p:sp>
      <p:sp>
        <p:nvSpPr>
          <p:cNvPr id="39" name="Rectangle 5"/>
          <p:cNvSpPr>
            <a:spLocks noChangeArrowheads="1"/>
          </p:cNvSpPr>
          <p:nvPr/>
        </p:nvSpPr>
        <p:spPr bwMode="auto">
          <a:xfrm>
            <a:off x="1847646" y="3320388"/>
            <a:ext cx="2971800" cy="381000"/>
          </a:xfrm>
          <a:prstGeom prst="rect">
            <a:avLst/>
          </a:prstGeom>
          <a:solidFill>
            <a:srgbClr val="F6F5BD"/>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b="1" err="1">
                <a:latin typeface="Calibri" pitchFamily="34" charset="0"/>
                <a:ea typeface="msgothic" charset="0"/>
                <a:cs typeface="msgothic" charset="0"/>
              </a:rPr>
              <a:t>rodata</a:t>
            </a:r>
            <a:r>
              <a:rPr lang="en-GB" sz="1600" b="1">
                <a:latin typeface="Calibri" pitchFamily="34" charset="0"/>
                <a:ea typeface="msgothic" charset="0"/>
                <a:cs typeface="msgothic" charset="0"/>
              </a:rPr>
              <a:t> section</a:t>
            </a:r>
          </a:p>
        </p:txBody>
      </p:sp>
      <p:sp>
        <p:nvSpPr>
          <p:cNvPr id="40" name="Rectangle 10"/>
          <p:cNvSpPr>
            <a:spLocks noChangeArrowheads="1"/>
          </p:cNvSpPr>
          <p:nvPr/>
        </p:nvSpPr>
        <p:spPr bwMode="auto">
          <a:xfrm>
            <a:off x="1847646" y="5225388"/>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.line</a:t>
            </a:r>
          </a:p>
        </p:txBody>
      </p:sp>
      <p:sp>
        <p:nvSpPr>
          <p:cNvPr id="41" name="Rectangle 4"/>
          <p:cNvSpPr>
            <a:spLocks noChangeArrowheads="1"/>
          </p:cNvSpPr>
          <p:nvPr/>
        </p:nvSpPr>
        <p:spPr bwMode="auto">
          <a:xfrm>
            <a:off x="1847646" y="2558388"/>
            <a:ext cx="2971800" cy="381000"/>
          </a:xfrm>
          <a:prstGeom prst="rect">
            <a:avLst/>
          </a:prstGeom>
          <a:solidFill>
            <a:srgbClr val="F6F5BD"/>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a:latin typeface="Calibri" pitchFamily="34" charset="0"/>
                <a:ea typeface="msgothic" charset="0"/>
                <a:cs typeface="msgothic" charset="0"/>
              </a:rPr>
              <a:t>ini</a:t>
            </a:r>
            <a:r>
              <a:rPr lang="en-GB" sz="1600" b="1">
                <a:latin typeface="Calibri" pitchFamily="34" charset="0"/>
                <a:ea typeface="msgothic" charset="0"/>
                <a:cs typeface="msgothic" charset="0"/>
              </a:rPr>
              <a:t>t section</a:t>
            </a:r>
          </a:p>
        </p:txBody>
      </p:sp>
      <p:sp>
        <p:nvSpPr>
          <p:cNvPr id="42" name="Rectangle 10"/>
          <p:cNvSpPr>
            <a:spLocks noChangeArrowheads="1"/>
          </p:cNvSpPr>
          <p:nvPr/>
        </p:nvSpPr>
        <p:spPr bwMode="auto">
          <a:xfrm>
            <a:off x="1847646" y="5606388"/>
            <a:ext cx="2971800" cy="381000"/>
          </a:xfrm>
          <a:prstGeom prst="rect">
            <a:avLst/>
          </a:prstGeom>
          <a:solidFill>
            <a:schemeClr val="bg1">
              <a:lumMod val="95000"/>
            </a:schemeClr>
          </a:solidFill>
          <a:ln w="2556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b="1" err="1">
                <a:latin typeface="Calibri" pitchFamily="34" charset="0"/>
                <a:ea typeface="msgothic" charset="0"/>
                <a:cs typeface="msgothic" charset="0"/>
              </a:rPr>
              <a:t>strtab</a:t>
            </a:r>
            <a:endParaRPr lang="en-GB" sz="1600" b="1">
              <a:latin typeface="Calibri" pitchFamily="34" charset="0"/>
              <a:ea typeface="msgothic" charset="0"/>
              <a:cs typeface="msgothic" charset="0"/>
            </a:endParaRPr>
          </a:p>
        </p:txBody>
      </p:sp>
      <p:sp>
        <p:nvSpPr>
          <p:cNvPr id="38" name="Title 1">
            <a:extLst>
              <a:ext uri="{FF2B5EF4-FFF2-40B4-BE49-F238E27FC236}">
                <a16:creationId xmlns:a16="http://schemas.microsoft.com/office/drawing/2014/main" id="{4CD61106-7D9A-6446-AEDC-33094630BA16}"/>
              </a:ext>
            </a:extLst>
          </p:cNvPr>
          <p:cNvSpPr>
            <a:spLocks noGrp="1"/>
          </p:cNvSpPr>
          <p:nvPr>
            <p:ph type="title"/>
          </p:nvPr>
        </p:nvSpPr>
        <p:spPr>
          <a:xfrm>
            <a:off x="0" y="-43131"/>
            <a:ext cx="9506309" cy="914400"/>
          </a:xfrm>
        </p:spPr>
        <p:txBody>
          <a:bodyPr/>
          <a:lstStyle/>
          <a:p>
            <a:r>
              <a:rPr lang="en-GB"/>
              <a:t>Loading Executable Object Files</a:t>
            </a:r>
            <a:endParaRPr lang="en-US"/>
          </a:p>
        </p:txBody>
      </p:sp>
      <p:sp>
        <p:nvSpPr>
          <p:cNvPr id="2" name="Slide Number Placeholder 1">
            <a:extLst>
              <a:ext uri="{FF2B5EF4-FFF2-40B4-BE49-F238E27FC236}">
                <a16:creationId xmlns:a16="http://schemas.microsoft.com/office/drawing/2014/main" id="{5161DAD9-F3F4-6146-935B-D50BFBB8E6EB}"/>
              </a:ext>
            </a:extLst>
          </p:cNvPr>
          <p:cNvSpPr>
            <a:spLocks noGrp="1"/>
          </p:cNvSpPr>
          <p:nvPr>
            <p:ph type="sldNum" sz="quarter" idx="12"/>
          </p:nvPr>
        </p:nvSpPr>
        <p:spPr/>
        <p:txBody>
          <a:bodyPr/>
          <a:lstStyle/>
          <a:p>
            <a:fld id="{FBF729FF-03AA-4E9E-A079-183B0BB68762}" type="slidenum">
              <a:rPr lang="en-US" smtClean="0"/>
              <a:t>10</a:t>
            </a:fld>
            <a:endParaRPr lang="en-US"/>
          </a:p>
        </p:txBody>
      </p:sp>
    </p:spTree>
    <p:extLst>
      <p:ext uri="{BB962C8B-B14F-4D97-AF65-F5344CB8AC3E}">
        <p14:creationId xmlns:p14="http://schemas.microsoft.com/office/powerpoint/2010/main" val="156225047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E2FD3-55FC-E941-896C-2A6D2E32819B}"/>
              </a:ext>
            </a:extLst>
          </p:cNvPr>
          <p:cNvSpPr>
            <a:spLocks noGrp="1"/>
          </p:cNvSpPr>
          <p:nvPr>
            <p:ph type="title"/>
          </p:nvPr>
        </p:nvSpPr>
        <p:spPr/>
        <p:txBody>
          <a:bodyPr/>
          <a:lstStyle/>
          <a:p>
            <a:r>
              <a:rPr lang="en-US"/>
              <a:t>Symbol in Binary</a:t>
            </a:r>
          </a:p>
        </p:txBody>
      </p:sp>
      <p:sp>
        <p:nvSpPr>
          <p:cNvPr id="3" name="Content Placeholder 2">
            <a:extLst>
              <a:ext uri="{FF2B5EF4-FFF2-40B4-BE49-F238E27FC236}">
                <a16:creationId xmlns:a16="http://schemas.microsoft.com/office/drawing/2014/main" id="{A087C0FA-FB59-B14F-9EA3-530FC2D97C9E}"/>
              </a:ext>
            </a:extLst>
          </p:cNvPr>
          <p:cNvSpPr>
            <a:spLocks noGrp="1"/>
          </p:cNvSpPr>
          <p:nvPr>
            <p:ph idx="1"/>
          </p:nvPr>
        </p:nvSpPr>
        <p:spPr>
          <a:xfrm>
            <a:off x="838200" y="1825625"/>
            <a:ext cx="7162800" cy="4667250"/>
          </a:xfrm>
        </p:spPr>
        <p:txBody>
          <a:bodyPr>
            <a:normAutofit lnSpcReduction="10000"/>
          </a:bodyPr>
          <a:lstStyle/>
          <a:p>
            <a:r>
              <a:rPr lang="en-US"/>
              <a:t>Debug (non-stripped) build vs. </a:t>
            </a:r>
            <a:br>
              <a:rPr lang="en-US"/>
            </a:br>
            <a:r>
              <a:rPr lang="en-US"/>
              <a:t>Release (stripped) build</a:t>
            </a:r>
          </a:p>
          <a:p>
            <a:pPr lvl="1"/>
            <a:r>
              <a:rPr lang="en-US"/>
              <a:t>What does it have?</a:t>
            </a:r>
          </a:p>
          <a:p>
            <a:pPr lvl="1"/>
            <a:endParaRPr lang="en-US"/>
          </a:p>
          <a:p>
            <a:pPr lvl="1"/>
            <a:endParaRPr lang="en-US"/>
          </a:p>
          <a:p>
            <a:pPr lvl="1"/>
            <a:endParaRPr lang="en-US"/>
          </a:p>
          <a:p>
            <a:pPr lvl="1"/>
            <a:endParaRPr lang="en-US"/>
          </a:p>
          <a:p>
            <a:pPr lvl="1"/>
            <a:r>
              <a:rPr lang="en-US"/>
              <a:t>Allocable vs. Non-allocable sections</a:t>
            </a:r>
          </a:p>
          <a:p>
            <a:pPr lvl="1"/>
            <a:endParaRPr lang="en-US"/>
          </a:p>
          <a:p>
            <a:r>
              <a:rPr lang="en-US"/>
              <a:t>Why do we have Symbol Table ever?</a:t>
            </a:r>
          </a:p>
          <a:p>
            <a:pPr lvl="1"/>
            <a:r>
              <a:rPr lang="en-US"/>
              <a:t>Exports</a:t>
            </a:r>
          </a:p>
          <a:p>
            <a:pPr lvl="1"/>
            <a:r>
              <a:rPr lang="en-US"/>
              <a:t>Imports</a:t>
            </a:r>
          </a:p>
        </p:txBody>
      </p:sp>
      <p:sp>
        <p:nvSpPr>
          <p:cNvPr id="4" name="Slide Number Placeholder 3">
            <a:extLst>
              <a:ext uri="{FF2B5EF4-FFF2-40B4-BE49-F238E27FC236}">
                <a16:creationId xmlns:a16="http://schemas.microsoft.com/office/drawing/2014/main" id="{93E4F58E-9CF0-AC40-933B-2CBE4D74FCF7}"/>
              </a:ext>
            </a:extLst>
          </p:cNvPr>
          <p:cNvSpPr>
            <a:spLocks noGrp="1"/>
          </p:cNvSpPr>
          <p:nvPr>
            <p:ph type="sldNum" sz="quarter" idx="12"/>
          </p:nvPr>
        </p:nvSpPr>
        <p:spPr/>
        <p:txBody>
          <a:bodyPr/>
          <a:lstStyle/>
          <a:p>
            <a:fld id="{D18A8667-E97A-D14D-8462-D784FD87328E}" type="slidenum">
              <a:rPr lang="en-US" smtClean="0"/>
              <a:t>11</a:t>
            </a:fld>
            <a:endParaRPr lang="en-US"/>
          </a:p>
        </p:txBody>
      </p:sp>
      <p:pic>
        <p:nvPicPr>
          <p:cNvPr id="5122" name="Picture 2">
            <a:extLst>
              <a:ext uri="{FF2B5EF4-FFF2-40B4-BE49-F238E27FC236}">
                <a16:creationId xmlns:a16="http://schemas.microsoft.com/office/drawing/2014/main" id="{953F12EC-2C30-274F-B08B-10A1D37C3B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69046" y="297694"/>
            <a:ext cx="3846175" cy="61951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34F84F6-3B8B-FC48-995F-8445DFD18DFB}"/>
              </a:ext>
            </a:extLst>
          </p:cNvPr>
          <p:cNvSpPr txBox="1"/>
          <p:nvPr/>
        </p:nvSpPr>
        <p:spPr>
          <a:xfrm>
            <a:off x="1066800" y="3138937"/>
            <a:ext cx="6324602" cy="1015663"/>
          </a:xfrm>
          <a:prstGeom prst="rect">
            <a:avLst/>
          </a:prstGeom>
          <a:solidFill>
            <a:schemeClr val="accent4"/>
          </a:solidFill>
        </p:spPr>
        <p:txBody>
          <a:bodyPr wrap="square" rtlCol="0">
            <a:spAutoFit/>
          </a:bodyPr>
          <a:lstStyle/>
          <a:p>
            <a:r>
              <a:rPr lang="en-US" sz="2000"/>
              <a:t>“A </a:t>
            </a:r>
            <a:r>
              <a:rPr lang="en-US" sz="2000" b="1"/>
              <a:t>Debugging Symbol Table</a:t>
            </a:r>
            <a:r>
              <a:rPr lang="en-US" sz="2000"/>
              <a:t> maps instructions in the compiled binary program to their corresponding variable, function, or line in the source code.”  -- GDB manual</a:t>
            </a:r>
          </a:p>
        </p:txBody>
      </p:sp>
    </p:spTree>
    <p:extLst>
      <p:ext uri="{BB962C8B-B14F-4D97-AF65-F5344CB8AC3E}">
        <p14:creationId xmlns:p14="http://schemas.microsoft.com/office/powerpoint/2010/main" val="3532795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EEA74-C2CD-B246-921F-0AA003F902A9}"/>
              </a:ext>
            </a:extLst>
          </p:cNvPr>
          <p:cNvSpPr>
            <a:spLocks noGrp="1"/>
          </p:cNvSpPr>
          <p:nvPr>
            <p:ph type="title"/>
          </p:nvPr>
        </p:nvSpPr>
        <p:spPr>
          <a:xfrm>
            <a:off x="838200" y="365125"/>
            <a:ext cx="6714506" cy="1325563"/>
          </a:xfrm>
        </p:spPr>
        <p:txBody>
          <a:bodyPr/>
          <a:lstStyle/>
          <a:p>
            <a:r>
              <a:rPr lang="en-US"/>
              <a:t>Symbol Table: A Sneak Peek with </a:t>
            </a:r>
            <a:r>
              <a:rPr lang="en-US" i="1" err="1"/>
              <a:t>readelf</a:t>
            </a:r>
            <a:endParaRPr lang="en-US" i="1"/>
          </a:p>
        </p:txBody>
      </p:sp>
      <p:sp>
        <p:nvSpPr>
          <p:cNvPr id="3" name="Content Placeholder 2">
            <a:extLst>
              <a:ext uri="{FF2B5EF4-FFF2-40B4-BE49-F238E27FC236}">
                <a16:creationId xmlns:a16="http://schemas.microsoft.com/office/drawing/2014/main" id="{954D8648-3F75-6545-BEB7-AB18776E9957}"/>
              </a:ext>
            </a:extLst>
          </p:cNvPr>
          <p:cNvSpPr>
            <a:spLocks noGrp="1"/>
          </p:cNvSpPr>
          <p:nvPr>
            <p:ph idx="1"/>
          </p:nvPr>
        </p:nvSpPr>
        <p:spPr>
          <a:xfrm>
            <a:off x="743198" y="1716233"/>
            <a:ext cx="6216402" cy="4396700"/>
          </a:xfrm>
        </p:spPr>
        <p:txBody>
          <a:bodyPr/>
          <a:lstStyle/>
          <a:p>
            <a:r>
              <a:rPr lang="en-US"/>
              <a:t>Elf header (</a:t>
            </a:r>
            <a:r>
              <a:rPr lang="en-US" sz="2400" err="1">
                <a:latin typeface="Courier New" panose="02070309020205020404" pitchFamily="49" charset="0"/>
                <a:cs typeface="Courier New" panose="02070309020205020404" pitchFamily="49" charset="0"/>
              </a:rPr>
              <a:t>readelf</a:t>
            </a:r>
            <a:r>
              <a:rPr lang="en-US" sz="2400">
                <a:latin typeface="Courier New" panose="02070309020205020404" pitchFamily="49" charset="0"/>
                <a:cs typeface="Courier New" panose="02070309020205020404" pitchFamily="49" charset="0"/>
              </a:rPr>
              <a:t> -h</a:t>
            </a:r>
            <a:r>
              <a:rPr lang="en-US"/>
              <a:t>)</a:t>
            </a:r>
          </a:p>
          <a:p>
            <a:r>
              <a:rPr lang="en-US"/>
              <a:t>Program header (</a:t>
            </a:r>
            <a:r>
              <a:rPr lang="en-US" sz="2400" err="1">
                <a:latin typeface="Courier New" panose="02070309020205020404" pitchFamily="49" charset="0"/>
                <a:cs typeface="Courier New" panose="02070309020205020404" pitchFamily="49" charset="0"/>
              </a:rPr>
              <a:t>readelf</a:t>
            </a:r>
            <a:r>
              <a:rPr lang="en-US" sz="2400">
                <a:latin typeface="Courier New" panose="02070309020205020404" pitchFamily="49" charset="0"/>
                <a:cs typeface="Courier New" panose="02070309020205020404" pitchFamily="49" charset="0"/>
              </a:rPr>
              <a:t> -l</a:t>
            </a:r>
            <a:r>
              <a:rPr lang="en-US"/>
              <a:t>)</a:t>
            </a:r>
          </a:p>
          <a:p>
            <a:r>
              <a:rPr lang="en-US"/>
              <a:t>Section header (</a:t>
            </a:r>
            <a:r>
              <a:rPr lang="en-US" sz="2400" err="1">
                <a:latin typeface="Courier New" panose="02070309020205020404" pitchFamily="49" charset="0"/>
                <a:cs typeface="Courier New" panose="02070309020205020404" pitchFamily="49" charset="0"/>
              </a:rPr>
              <a:t>readelf</a:t>
            </a:r>
            <a:r>
              <a:rPr lang="en-US" sz="2400">
                <a:latin typeface="Courier New" panose="02070309020205020404" pitchFamily="49" charset="0"/>
                <a:cs typeface="Courier New" panose="02070309020205020404" pitchFamily="49" charset="0"/>
              </a:rPr>
              <a:t> -S</a:t>
            </a:r>
            <a:r>
              <a:rPr lang="en-US"/>
              <a:t>)</a:t>
            </a:r>
          </a:p>
          <a:p>
            <a:r>
              <a:rPr lang="en-US"/>
              <a:t>Symbol table (</a:t>
            </a:r>
            <a:r>
              <a:rPr lang="en-US" sz="2400" err="1">
                <a:latin typeface="Courier New" panose="02070309020205020404" pitchFamily="49" charset="0"/>
                <a:cs typeface="Courier New" panose="02070309020205020404" pitchFamily="49" charset="0"/>
              </a:rPr>
              <a:t>readelf</a:t>
            </a:r>
            <a:r>
              <a:rPr lang="en-US" sz="2400">
                <a:latin typeface="Courier New" panose="02070309020205020404" pitchFamily="49" charset="0"/>
                <a:cs typeface="Courier New" panose="02070309020205020404" pitchFamily="49" charset="0"/>
              </a:rPr>
              <a:t> -s</a:t>
            </a:r>
            <a:r>
              <a:rPr lang="en-US"/>
              <a:t>)</a:t>
            </a:r>
          </a:p>
          <a:p>
            <a:r>
              <a:rPr lang="en-US" b="1"/>
              <a:t>.</a:t>
            </a:r>
            <a:r>
              <a:rPr lang="en-US" b="1" err="1"/>
              <a:t>symtab</a:t>
            </a:r>
            <a:r>
              <a:rPr lang="en-US"/>
              <a:t>: the full symbol table, but  </a:t>
            </a:r>
            <a:r>
              <a:rPr lang="en-US" err="1"/>
              <a:t>somre</a:t>
            </a:r>
            <a:r>
              <a:rPr lang="en-US"/>
              <a:t> not needed at runtime (e.g., debugging symbols)</a:t>
            </a:r>
          </a:p>
          <a:p>
            <a:r>
              <a:rPr lang="en-US" b="1"/>
              <a:t>.</a:t>
            </a:r>
            <a:r>
              <a:rPr lang="en-US" b="1" err="1"/>
              <a:t>dynsym</a:t>
            </a:r>
            <a:r>
              <a:rPr lang="en-US" b="1"/>
              <a:t> </a:t>
            </a:r>
            <a:r>
              <a:rPr lang="en-US"/>
              <a:t>: a subset </a:t>
            </a:r>
            <a:r>
              <a:rPr lang="en-US" err="1"/>
              <a:t>symtab</a:t>
            </a:r>
            <a:r>
              <a:rPr lang="en-US"/>
              <a:t> that only contains global symbols (subset)</a:t>
            </a:r>
          </a:p>
          <a:p>
            <a:endParaRPr lang="en-US"/>
          </a:p>
        </p:txBody>
      </p:sp>
      <p:sp>
        <p:nvSpPr>
          <p:cNvPr id="4" name="Slide Number Placeholder 3">
            <a:extLst>
              <a:ext uri="{FF2B5EF4-FFF2-40B4-BE49-F238E27FC236}">
                <a16:creationId xmlns:a16="http://schemas.microsoft.com/office/drawing/2014/main" id="{E7B9B057-AA42-364C-B022-4B6E08E45C79}"/>
              </a:ext>
            </a:extLst>
          </p:cNvPr>
          <p:cNvSpPr>
            <a:spLocks noGrp="1"/>
          </p:cNvSpPr>
          <p:nvPr>
            <p:ph type="sldNum" sz="quarter" idx="12"/>
          </p:nvPr>
        </p:nvSpPr>
        <p:spPr/>
        <p:txBody>
          <a:bodyPr/>
          <a:lstStyle/>
          <a:p>
            <a:fld id="{D18A8667-E97A-D14D-8462-D784FD87328E}" type="slidenum">
              <a:rPr lang="en-US" smtClean="0"/>
              <a:t>12</a:t>
            </a:fld>
            <a:endParaRPr lang="en-US"/>
          </a:p>
        </p:txBody>
      </p:sp>
      <p:pic>
        <p:nvPicPr>
          <p:cNvPr id="6146" name="Picture 2">
            <a:extLst>
              <a:ext uri="{FF2B5EF4-FFF2-40B4-BE49-F238E27FC236}">
                <a16:creationId xmlns:a16="http://schemas.microsoft.com/office/drawing/2014/main" id="{72D6D4D5-5446-684C-AE2B-4B780D6C0D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4145" y="3755255"/>
            <a:ext cx="4847661" cy="224014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2.2 Overview of Linkers and the Linking Process--Real-Time Concepts for  Embedded Systems--嵌入式linux中文站在线图书">
            <a:extLst>
              <a:ext uri="{FF2B5EF4-FFF2-40B4-BE49-F238E27FC236}">
                <a16:creationId xmlns:a16="http://schemas.microsoft.com/office/drawing/2014/main" id="{13210A3D-2D40-C748-97B4-DF3672B4B5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6837" y="789908"/>
            <a:ext cx="4151965" cy="2708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9770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B80C1-2A86-A201-A22A-538B268957B3}"/>
              </a:ext>
            </a:extLst>
          </p:cNvPr>
          <p:cNvSpPr>
            <a:spLocks noGrp="1"/>
          </p:cNvSpPr>
          <p:nvPr>
            <p:ph type="title"/>
          </p:nvPr>
        </p:nvSpPr>
        <p:spPr>
          <a:xfrm>
            <a:off x="838200" y="2844556"/>
            <a:ext cx="10515600" cy="1325563"/>
          </a:xfrm>
        </p:spPr>
        <p:txBody>
          <a:bodyPr/>
          <a:lstStyle/>
          <a:p>
            <a:r>
              <a:rPr lang="en-US" dirty="0"/>
              <a:t>How Linux Runs a Program?</a:t>
            </a:r>
            <a:br>
              <a:rPr lang="en-US" dirty="0"/>
            </a:br>
            <a:r>
              <a:rPr lang="en-US" dirty="0"/>
              <a:t>-- Kernel land</a:t>
            </a:r>
          </a:p>
        </p:txBody>
      </p:sp>
    </p:spTree>
    <p:extLst>
      <p:ext uri="{BB962C8B-B14F-4D97-AF65-F5344CB8AC3E}">
        <p14:creationId xmlns:p14="http://schemas.microsoft.com/office/powerpoint/2010/main" val="3203043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1954C-0562-D376-27B9-13F9D4F82E7B}"/>
              </a:ext>
            </a:extLst>
          </p:cNvPr>
          <p:cNvSpPr>
            <a:spLocks noGrp="1"/>
          </p:cNvSpPr>
          <p:nvPr>
            <p:ph type="title"/>
          </p:nvPr>
        </p:nvSpPr>
        <p:spPr/>
        <p:txBody>
          <a:bodyPr/>
          <a:lstStyle/>
          <a:p>
            <a:r>
              <a:rPr lang="en-US"/>
              <a:t>How Linux Runs a Program?: Kernel-land</a:t>
            </a:r>
          </a:p>
        </p:txBody>
      </p:sp>
      <p:sp>
        <p:nvSpPr>
          <p:cNvPr id="3" name="Content Placeholder 2">
            <a:extLst>
              <a:ext uri="{FF2B5EF4-FFF2-40B4-BE49-F238E27FC236}">
                <a16:creationId xmlns:a16="http://schemas.microsoft.com/office/drawing/2014/main" id="{CE9838FC-E9B4-C881-833D-2674F3E040B6}"/>
              </a:ext>
            </a:extLst>
          </p:cNvPr>
          <p:cNvSpPr>
            <a:spLocks noGrp="1"/>
          </p:cNvSpPr>
          <p:nvPr>
            <p:ph idx="1"/>
          </p:nvPr>
        </p:nvSpPr>
        <p:spPr/>
        <p:txBody>
          <a:bodyPr/>
          <a:lstStyle/>
          <a:p>
            <a:r>
              <a:rPr lang="en-US" dirty="0">
                <a:solidFill>
                  <a:srgbClr val="000000"/>
                </a:solidFill>
              </a:rPr>
              <a:t>Reading ELF from kernel</a:t>
            </a:r>
          </a:p>
          <a:p>
            <a:pPr lvl="1"/>
            <a:r>
              <a:rPr lang="en-US" b="0" i="0" dirty="0">
                <a:solidFill>
                  <a:srgbClr val="00008B"/>
                </a:solidFill>
                <a:effectLst/>
                <a:hlinkClick r:id="rId3"/>
              </a:rPr>
              <a:t>fs/binfmt_elf.c</a:t>
            </a:r>
            <a:endParaRPr lang="en-US" dirty="0">
              <a:solidFill>
                <a:srgbClr val="000000"/>
              </a:solidFill>
            </a:endParaRPr>
          </a:p>
          <a:p>
            <a:pPr lvl="1"/>
            <a:endParaRPr lang="en-US" dirty="0">
              <a:solidFill>
                <a:srgbClr val="000000"/>
              </a:solidFill>
            </a:endParaRPr>
          </a:p>
          <a:p>
            <a:r>
              <a:rPr lang="en-US" dirty="0">
                <a:solidFill>
                  <a:srgbClr val="000000"/>
                </a:solidFill>
              </a:rPr>
              <a:t>Allocate resources and pass control to userland</a:t>
            </a:r>
          </a:p>
          <a:p>
            <a:pPr lvl="1"/>
            <a:r>
              <a:rPr lang="en-US" b="0" i="0" dirty="0">
                <a:solidFill>
                  <a:srgbClr val="00008B"/>
                </a:solidFill>
                <a:effectLst/>
                <a:hlinkClick r:id="rId4"/>
              </a:rPr>
              <a:t>load_elf_binary()</a:t>
            </a:r>
            <a:r>
              <a:rPr lang="en-US" b="0" i="0" dirty="0">
                <a:solidFill>
                  <a:srgbClr val="000000"/>
                </a:solidFill>
                <a:effectLst/>
              </a:rPr>
              <a:t> </a:t>
            </a:r>
            <a:endParaRPr lang="en-US" dirty="0"/>
          </a:p>
          <a:p>
            <a:pPr lvl="1"/>
            <a:endParaRPr lang="en-US" dirty="0">
              <a:solidFill>
                <a:srgbClr val="000000"/>
              </a:solidFill>
            </a:endParaRPr>
          </a:p>
          <a:p>
            <a:pPr lvl="1"/>
            <a:endParaRPr lang="en-US" dirty="0">
              <a:solidFill>
                <a:srgbClr val="000000"/>
              </a:solidFill>
            </a:endParaRPr>
          </a:p>
          <a:p>
            <a:pPr lvl="1"/>
            <a:endParaRPr lang="en-US" dirty="0">
              <a:solidFill>
                <a:srgbClr val="000000"/>
              </a:solidFill>
            </a:endParaRPr>
          </a:p>
          <a:p>
            <a:endParaRPr lang="en-US" b="0" i="0" dirty="0">
              <a:solidFill>
                <a:srgbClr val="00008B"/>
              </a:solidFill>
              <a:effectLst/>
              <a:hlinkClick r:id="rId4"/>
            </a:endParaRPr>
          </a:p>
        </p:txBody>
      </p:sp>
      <p:sp>
        <p:nvSpPr>
          <p:cNvPr id="4" name="Slide Number Placeholder 3">
            <a:extLst>
              <a:ext uri="{FF2B5EF4-FFF2-40B4-BE49-F238E27FC236}">
                <a16:creationId xmlns:a16="http://schemas.microsoft.com/office/drawing/2014/main" id="{B8A5280B-3594-A3CF-3603-199CB592136F}"/>
              </a:ext>
            </a:extLst>
          </p:cNvPr>
          <p:cNvSpPr>
            <a:spLocks noGrp="1"/>
          </p:cNvSpPr>
          <p:nvPr>
            <p:ph type="sldNum" sz="quarter" idx="12"/>
          </p:nvPr>
        </p:nvSpPr>
        <p:spPr/>
        <p:txBody>
          <a:bodyPr/>
          <a:lstStyle/>
          <a:p>
            <a:fld id="{09389159-E739-9442-A4C1-EF1FC2C1E2A1}" type="slidenum">
              <a:rPr lang="en-US" smtClean="0"/>
              <a:t>14</a:t>
            </a:fld>
            <a:endParaRPr lang="en-US"/>
          </a:p>
        </p:txBody>
      </p:sp>
    </p:spTree>
    <p:extLst>
      <p:ext uri="{BB962C8B-B14F-4D97-AF65-F5344CB8AC3E}">
        <p14:creationId xmlns:p14="http://schemas.microsoft.com/office/powerpoint/2010/main" val="36028865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2B6E053-9E3E-C54C-9EA8-E77A4140CD2C}"/>
              </a:ext>
            </a:extLst>
          </p:cNvPr>
          <p:cNvPicPr>
            <a:picLocks noChangeAspect="1"/>
          </p:cNvPicPr>
          <p:nvPr/>
        </p:nvPicPr>
        <p:blipFill>
          <a:blip r:embed="rId2"/>
          <a:stretch>
            <a:fillRect/>
          </a:stretch>
        </p:blipFill>
        <p:spPr>
          <a:xfrm>
            <a:off x="1248192" y="4333415"/>
            <a:ext cx="9835140" cy="1505945"/>
          </a:xfrm>
          <a:prstGeom prst="rect">
            <a:avLst/>
          </a:prstGeom>
        </p:spPr>
      </p:pic>
      <p:sp>
        <p:nvSpPr>
          <p:cNvPr id="2" name="Title 1"/>
          <p:cNvSpPr>
            <a:spLocks noGrp="1"/>
          </p:cNvSpPr>
          <p:nvPr>
            <p:ph type="title"/>
          </p:nvPr>
        </p:nvSpPr>
        <p:spPr/>
        <p:txBody>
          <a:bodyPr/>
          <a:lstStyle/>
          <a:p>
            <a:r>
              <a:rPr lang="en-US"/>
              <a:t>How Linux Runs a Program?: Kernel-land</a:t>
            </a:r>
          </a:p>
        </p:txBody>
      </p:sp>
      <p:sp>
        <p:nvSpPr>
          <p:cNvPr id="3" name="Content Placeholder 2"/>
          <p:cNvSpPr>
            <a:spLocks noGrp="1"/>
          </p:cNvSpPr>
          <p:nvPr>
            <p:ph idx="1"/>
          </p:nvPr>
        </p:nvSpPr>
        <p:spPr>
          <a:xfrm>
            <a:off x="838200" y="1594271"/>
            <a:ext cx="10515600" cy="4351338"/>
          </a:xfrm>
        </p:spPr>
        <p:txBody>
          <a:bodyPr>
            <a:normAutofit/>
          </a:bodyPr>
          <a:lstStyle/>
          <a:p>
            <a:pPr marL="228600" lvl="1">
              <a:spcBef>
                <a:spcPts val="1000"/>
              </a:spcBef>
            </a:pPr>
            <a:r>
              <a:rPr lang="en-US" sz="2800"/>
              <a:t>Reading:</a:t>
            </a:r>
          </a:p>
          <a:p>
            <a:pPr marL="685800" lvl="2">
              <a:spcBef>
                <a:spcPts val="1000"/>
              </a:spcBef>
            </a:pPr>
            <a:r>
              <a:rPr lang="en-US" b="1"/>
              <a:t>How programs get run: ELF binaries</a:t>
            </a:r>
            <a:endParaRPr lang="en-US" sz="2400"/>
          </a:p>
          <a:p>
            <a:pPr marL="685800" lvl="2">
              <a:spcBef>
                <a:spcPts val="1000"/>
              </a:spcBef>
            </a:pPr>
            <a:r>
              <a:rPr lang="en-US">
                <a:hlinkClick r:id="rId3"/>
              </a:rPr>
              <a:t>https://lwn.net/Articles/631631/</a:t>
            </a:r>
            <a:endParaRPr lang="en-US"/>
          </a:p>
          <a:p>
            <a:pPr marL="685800" lvl="2">
              <a:spcBef>
                <a:spcPts val="1000"/>
              </a:spcBef>
            </a:pPr>
            <a:r>
              <a:rPr lang="en-US"/>
              <a:t>ELF (Executable and Linkable Format)</a:t>
            </a:r>
            <a:br>
              <a:rPr lang="en-US"/>
            </a:br>
            <a:endParaRPr lang="en-US"/>
          </a:p>
          <a:p>
            <a:pPr marL="228600" lvl="1">
              <a:spcBef>
                <a:spcPts val="1000"/>
              </a:spcBef>
            </a:pPr>
            <a:r>
              <a:rPr lang="en-US"/>
              <a:t>Basics:</a:t>
            </a:r>
          </a:p>
          <a:p>
            <a:pPr marL="228600" lvl="1">
              <a:spcBef>
                <a:spcPts val="1000"/>
              </a:spcBef>
            </a:pPr>
            <a:endParaRPr lang="en-US"/>
          </a:p>
          <a:p>
            <a:pPr marL="457200" lvl="2" indent="0">
              <a:spcBef>
                <a:spcPts val="1000"/>
              </a:spcBef>
              <a:buNone/>
            </a:pPr>
            <a:r>
              <a:rPr lang="en-US" err="1">
                <a:latin typeface="Consolas" panose="020B0609020204030204" pitchFamily="49" charset="0"/>
              </a:rPr>
              <a:t>execve</a:t>
            </a:r>
            <a:r>
              <a:rPr lang="en-US">
                <a:latin typeface="Consolas" panose="020B0609020204030204" pitchFamily="49" charset="0"/>
              </a:rPr>
              <a:t>(char *name, char** </a:t>
            </a:r>
            <a:r>
              <a:rPr lang="en-US" err="1">
                <a:latin typeface="Consolas" panose="020B0609020204030204" pitchFamily="49" charset="0"/>
              </a:rPr>
              <a:t>argv</a:t>
            </a:r>
            <a:r>
              <a:rPr lang="en-US">
                <a:latin typeface="Consolas" panose="020B0609020204030204" pitchFamily="49" charset="0"/>
              </a:rPr>
              <a:t>, char **</a:t>
            </a:r>
            <a:r>
              <a:rPr lang="en-US" err="1">
                <a:latin typeface="Consolas" panose="020B0609020204030204" pitchFamily="49" charset="0"/>
              </a:rPr>
              <a:t>envp</a:t>
            </a:r>
            <a:r>
              <a:rPr lang="en-US">
                <a:latin typeface="Consolas" panose="020B0609020204030204" pitchFamily="49" charset="0"/>
              </a:rPr>
              <a:t>)</a:t>
            </a:r>
          </a:p>
          <a:p>
            <a:pPr marL="457200" lvl="2" indent="0">
              <a:spcBef>
                <a:spcPts val="1000"/>
              </a:spcBef>
              <a:buNone/>
            </a:pPr>
            <a:r>
              <a:rPr lang="en-US" err="1">
                <a:latin typeface="Consolas" panose="020B0609020204030204" pitchFamily="49" charset="0"/>
              </a:rPr>
              <a:t>execve</a:t>
            </a:r>
            <a:r>
              <a:rPr lang="en-US">
                <a:latin typeface="Consolas" panose="020B0609020204030204" pitchFamily="49" charset="0"/>
              </a:rPr>
              <a:t>(“program path”, </a:t>
            </a:r>
            <a:r>
              <a:rPr lang="en-US" err="1">
                <a:latin typeface="Consolas" panose="020B0609020204030204" pitchFamily="49" charset="0"/>
              </a:rPr>
              <a:t>argument_vectors</a:t>
            </a:r>
            <a:r>
              <a:rPr lang="en-US">
                <a:latin typeface="Consolas" panose="020B0609020204030204" pitchFamily="49" charset="0"/>
              </a:rPr>
              <a:t>, </a:t>
            </a:r>
            <a:r>
              <a:rPr lang="en-US" err="1">
                <a:latin typeface="Consolas" panose="020B0609020204030204" pitchFamily="49" charset="0"/>
              </a:rPr>
              <a:t>environment_pointers</a:t>
            </a:r>
            <a:r>
              <a:rPr lang="en-US">
                <a:latin typeface="Consolas" panose="020B0609020204030204" pitchFamily="49" charset="0"/>
              </a:rPr>
              <a:t>)</a:t>
            </a:r>
          </a:p>
          <a:p>
            <a:pPr marL="457200" lvl="2" indent="0">
              <a:spcBef>
                <a:spcPts val="1000"/>
              </a:spcBef>
              <a:buNone/>
            </a:pPr>
            <a:r>
              <a:rPr lang="en-US" err="1">
                <a:latin typeface="Consolas" panose="020B0609020204030204" pitchFamily="49" charset="0"/>
              </a:rPr>
              <a:t>execve</a:t>
            </a:r>
            <a:r>
              <a:rPr lang="en-US">
                <a:latin typeface="Consolas" panose="020B0609020204030204" pitchFamily="49" charset="0"/>
              </a:rPr>
              <a:t>(“/bin/</a:t>
            </a:r>
            <a:r>
              <a:rPr lang="en-US" err="1">
                <a:latin typeface="Consolas" panose="020B0609020204030204" pitchFamily="49" charset="0"/>
              </a:rPr>
              <a:t>sh</a:t>
            </a:r>
            <a:r>
              <a:rPr lang="en-US">
                <a:latin typeface="Consolas" panose="020B0609020204030204" pitchFamily="49" charset="0"/>
              </a:rPr>
              <a:t>”, {“</a:t>
            </a:r>
            <a:r>
              <a:rPr lang="en-US" err="1">
                <a:latin typeface="Consolas" panose="020B0609020204030204" pitchFamily="49" charset="0"/>
              </a:rPr>
              <a:t>sh</a:t>
            </a:r>
            <a:r>
              <a:rPr lang="en-US">
                <a:latin typeface="Consolas" panose="020B0609020204030204" pitchFamily="49" charset="0"/>
              </a:rPr>
              <a:t>”, NULL}, {”SHELL=</a:t>
            </a:r>
            <a:r>
              <a:rPr lang="en-US" err="1">
                <a:latin typeface="Consolas" panose="020B0609020204030204" pitchFamily="49" charset="0"/>
              </a:rPr>
              <a:t>sh</a:t>
            </a:r>
            <a:r>
              <a:rPr lang="en-US">
                <a:latin typeface="Consolas" panose="020B0609020204030204" pitchFamily="49" charset="0"/>
              </a:rPr>
              <a:t>”, “TERM=</a:t>
            </a:r>
            <a:r>
              <a:rPr lang="en-US" err="1">
                <a:latin typeface="Consolas" panose="020B0609020204030204" pitchFamily="49" charset="0"/>
              </a:rPr>
              <a:t>xterm</a:t>
            </a:r>
            <a:r>
              <a:rPr lang="en-US">
                <a:latin typeface="Consolas" panose="020B0609020204030204" pitchFamily="49" charset="0"/>
              </a:rPr>
              <a:t>”, …, NULL});</a:t>
            </a:r>
          </a:p>
        </p:txBody>
      </p:sp>
    </p:spTree>
    <p:extLst>
      <p:ext uri="{BB962C8B-B14F-4D97-AF65-F5344CB8AC3E}">
        <p14:creationId xmlns:p14="http://schemas.microsoft.com/office/powerpoint/2010/main" val="376396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88AF2-6DB3-BC44-A764-C7E77FA3DBAB}"/>
              </a:ext>
            </a:extLst>
          </p:cNvPr>
          <p:cNvSpPr>
            <a:spLocks noGrp="1"/>
          </p:cNvSpPr>
          <p:nvPr>
            <p:ph type="title"/>
          </p:nvPr>
        </p:nvSpPr>
        <p:spPr>
          <a:xfrm>
            <a:off x="231113" y="365125"/>
            <a:ext cx="11960888" cy="1325563"/>
          </a:xfrm>
        </p:spPr>
        <p:txBody>
          <a:bodyPr>
            <a:normAutofit/>
          </a:bodyPr>
          <a:lstStyle/>
          <a:p>
            <a:pPr marL="457200" lvl="2" indent="0">
              <a:spcBef>
                <a:spcPts val="1000"/>
              </a:spcBef>
              <a:buNone/>
            </a:pPr>
            <a:r>
              <a:rPr lang="en-US" sz="3600" err="1">
                <a:latin typeface="Consolas" panose="020B0609020204030204" pitchFamily="49" charset="0"/>
              </a:rPr>
              <a:t>execve</a:t>
            </a:r>
            <a:r>
              <a:rPr lang="en-US" sz="3600">
                <a:latin typeface="Consolas" panose="020B0609020204030204" pitchFamily="49" charset="0"/>
              </a:rPr>
              <a:t>(char *name, char** </a:t>
            </a:r>
            <a:r>
              <a:rPr lang="en-US" sz="3600" err="1">
                <a:latin typeface="Consolas" panose="020B0609020204030204" pitchFamily="49" charset="0"/>
              </a:rPr>
              <a:t>argv</a:t>
            </a:r>
            <a:r>
              <a:rPr lang="en-US" sz="3600">
                <a:latin typeface="Consolas" panose="020B0609020204030204" pitchFamily="49" charset="0"/>
              </a:rPr>
              <a:t>, char **</a:t>
            </a:r>
            <a:r>
              <a:rPr lang="en-US" sz="3600" err="1">
                <a:latin typeface="Consolas" panose="020B0609020204030204" pitchFamily="49" charset="0"/>
              </a:rPr>
              <a:t>envp</a:t>
            </a:r>
            <a:r>
              <a:rPr lang="en-US" sz="3600">
                <a:latin typeface="Consolas" panose="020B0609020204030204" pitchFamily="49" charset="0"/>
              </a:rPr>
              <a:t>)</a:t>
            </a:r>
          </a:p>
        </p:txBody>
      </p:sp>
      <p:sp>
        <p:nvSpPr>
          <p:cNvPr id="3" name="Content Placeholder 2">
            <a:extLst>
              <a:ext uri="{FF2B5EF4-FFF2-40B4-BE49-F238E27FC236}">
                <a16:creationId xmlns:a16="http://schemas.microsoft.com/office/drawing/2014/main" id="{23488835-DE7E-484D-A394-AD0454DF575D}"/>
              </a:ext>
            </a:extLst>
          </p:cNvPr>
          <p:cNvSpPr>
            <a:spLocks noGrp="1"/>
          </p:cNvSpPr>
          <p:nvPr>
            <p:ph idx="1"/>
          </p:nvPr>
        </p:nvSpPr>
        <p:spPr>
          <a:xfrm>
            <a:off x="838200" y="1825625"/>
            <a:ext cx="10515600" cy="4667250"/>
          </a:xfrm>
        </p:spPr>
        <p:txBody>
          <a:bodyPr>
            <a:normAutofit fontScale="70000" lnSpcReduction="20000"/>
          </a:bodyPr>
          <a:lstStyle/>
          <a:p>
            <a:pPr marL="0" indent="0">
              <a:buNone/>
            </a:pPr>
            <a:r>
              <a:rPr lang="en-US"/>
              <a:t>1. Program path: program to execute; could be an ELF file</a:t>
            </a:r>
          </a:p>
          <a:p>
            <a:pPr marL="457200" lvl="1" indent="0">
              <a:buNone/>
            </a:pPr>
            <a:endParaRPr lang="en-US"/>
          </a:p>
          <a:p>
            <a:pPr marL="457200" lvl="1" indent="0">
              <a:buNone/>
            </a:pPr>
            <a:r>
              <a:rPr lang="en-US"/>
              <a:t>/bin/</a:t>
            </a:r>
            <a:r>
              <a:rPr lang="en-US" err="1"/>
              <a:t>sh</a:t>
            </a:r>
            <a:r>
              <a:rPr lang="en-US"/>
              <a:t> ,  /bin/ls,    /</a:t>
            </a:r>
            <a:r>
              <a:rPr lang="en-US" err="1"/>
              <a:t>usr</a:t>
            </a:r>
            <a:r>
              <a:rPr lang="en-US"/>
              <a:t>/bin/python</a:t>
            </a:r>
          </a:p>
          <a:p>
            <a:pPr marL="0" indent="0">
              <a:buNone/>
            </a:pPr>
            <a:endParaRPr lang="en-US"/>
          </a:p>
          <a:p>
            <a:pPr marL="0" indent="0">
              <a:buNone/>
            </a:pPr>
            <a:r>
              <a:rPr lang="en-US"/>
              <a:t>2. Argument vectors: list of arguments, each as string (</a:t>
            </a:r>
            <a:r>
              <a:rPr lang="en-US">
                <a:latin typeface="Consolas" panose="020B0609020204030204" pitchFamily="49" charset="0"/>
              </a:rPr>
              <a:t>char **</a:t>
            </a:r>
            <a:r>
              <a:rPr lang="en-US" err="1">
                <a:latin typeface="Consolas" panose="020B0609020204030204" pitchFamily="49" charset="0"/>
              </a:rPr>
              <a:t>argv</a:t>
            </a:r>
            <a:r>
              <a:rPr lang="en-US"/>
              <a:t>)</a:t>
            </a:r>
          </a:p>
          <a:p>
            <a:pPr lvl="1"/>
            <a:r>
              <a:rPr lang="en-US"/>
              <a:t>When running “</a:t>
            </a:r>
            <a:r>
              <a:rPr lang="en-US">
                <a:solidFill>
                  <a:srgbClr val="000CFF"/>
                </a:solidFill>
              </a:rPr>
              <a:t>python</a:t>
            </a:r>
            <a:r>
              <a:rPr lang="en-US"/>
              <a:t> </a:t>
            </a:r>
            <a:r>
              <a:rPr lang="en-US" err="1">
                <a:solidFill>
                  <a:srgbClr val="FF0000"/>
                </a:solidFill>
              </a:rPr>
              <a:t>a.py</a:t>
            </a:r>
            <a:r>
              <a:rPr lang="en-US">
                <a:solidFill>
                  <a:srgbClr val="FF0000"/>
                </a:solidFill>
              </a:rPr>
              <a:t> </a:t>
            </a:r>
            <a:r>
              <a:rPr lang="en-US">
                <a:solidFill>
                  <a:srgbClr val="FFC000"/>
                </a:solidFill>
              </a:rPr>
              <a:t>1</a:t>
            </a:r>
            <a:r>
              <a:rPr lang="en-US"/>
              <a:t> </a:t>
            </a:r>
            <a:r>
              <a:rPr lang="en-US">
                <a:solidFill>
                  <a:srgbClr val="7030A0"/>
                </a:solidFill>
              </a:rPr>
              <a:t>2</a:t>
            </a:r>
            <a:r>
              <a:rPr lang="en-US"/>
              <a:t> </a:t>
            </a:r>
            <a:r>
              <a:rPr lang="en-US">
                <a:solidFill>
                  <a:srgbClr val="00B050"/>
                </a:solidFill>
              </a:rPr>
              <a:t>3</a:t>
            </a:r>
            <a:r>
              <a:rPr lang="en-US"/>
              <a:t>”,</a:t>
            </a:r>
          </a:p>
          <a:p>
            <a:pPr marL="457200" lvl="1" indent="0">
              <a:buNone/>
            </a:pPr>
            <a:endParaRPr lang="en-US"/>
          </a:p>
          <a:p>
            <a:pPr marL="457200" lvl="1" indent="0">
              <a:buNone/>
            </a:pPr>
            <a:r>
              <a:rPr lang="en-US" err="1">
                <a:latin typeface="Consolas" panose="020B0609020204030204" pitchFamily="49" charset="0"/>
              </a:rPr>
              <a:t>argv</a:t>
            </a:r>
            <a:r>
              <a:rPr lang="en-US">
                <a:latin typeface="Consolas" panose="020B0609020204030204" pitchFamily="49" charset="0"/>
              </a:rPr>
              <a:t>[0] = “</a:t>
            </a:r>
            <a:r>
              <a:rPr lang="en-US">
                <a:solidFill>
                  <a:srgbClr val="000CFF"/>
                </a:solidFill>
                <a:latin typeface="Consolas" panose="020B0609020204030204" pitchFamily="49" charset="0"/>
              </a:rPr>
              <a:t>python</a:t>
            </a:r>
            <a:r>
              <a:rPr lang="en-US">
                <a:latin typeface="Consolas" panose="020B0609020204030204" pitchFamily="49" charset="0"/>
              </a:rPr>
              <a:t>”</a:t>
            </a:r>
          </a:p>
          <a:p>
            <a:pPr marL="457200" lvl="1" indent="0">
              <a:buNone/>
            </a:pPr>
            <a:r>
              <a:rPr lang="en-US" err="1">
                <a:latin typeface="Consolas" panose="020B0609020204030204" pitchFamily="49" charset="0"/>
              </a:rPr>
              <a:t>argv</a:t>
            </a:r>
            <a:r>
              <a:rPr lang="en-US">
                <a:latin typeface="Consolas" panose="020B0609020204030204" pitchFamily="49" charset="0"/>
              </a:rPr>
              <a:t>[1] = “</a:t>
            </a:r>
            <a:r>
              <a:rPr lang="en-US" err="1">
                <a:solidFill>
                  <a:srgbClr val="FF0000"/>
                </a:solidFill>
                <a:latin typeface="Consolas" panose="020B0609020204030204" pitchFamily="49" charset="0"/>
              </a:rPr>
              <a:t>a.py</a:t>
            </a:r>
            <a:r>
              <a:rPr lang="en-US">
                <a:latin typeface="Consolas" panose="020B0609020204030204" pitchFamily="49" charset="0"/>
              </a:rPr>
              <a:t>”</a:t>
            </a:r>
          </a:p>
          <a:p>
            <a:pPr marL="457200" lvl="1" indent="0">
              <a:buNone/>
            </a:pPr>
            <a:r>
              <a:rPr lang="en-US" err="1">
                <a:latin typeface="Consolas" panose="020B0609020204030204" pitchFamily="49" charset="0"/>
              </a:rPr>
              <a:t>argv</a:t>
            </a:r>
            <a:r>
              <a:rPr lang="en-US">
                <a:latin typeface="Consolas" panose="020B0609020204030204" pitchFamily="49" charset="0"/>
              </a:rPr>
              <a:t>[2] = “</a:t>
            </a:r>
            <a:r>
              <a:rPr lang="en-US">
                <a:solidFill>
                  <a:srgbClr val="FFC000"/>
                </a:solidFill>
                <a:latin typeface="Consolas" panose="020B0609020204030204" pitchFamily="49" charset="0"/>
              </a:rPr>
              <a:t>1</a:t>
            </a:r>
            <a:r>
              <a:rPr lang="en-US">
                <a:latin typeface="Consolas" panose="020B0609020204030204" pitchFamily="49" charset="0"/>
              </a:rPr>
              <a:t>”</a:t>
            </a:r>
          </a:p>
          <a:p>
            <a:pPr marL="457200" lvl="1" indent="0">
              <a:buNone/>
            </a:pPr>
            <a:r>
              <a:rPr lang="en-US" err="1">
                <a:latin typeface="Consolas" panose="020B0609020204030204" pitchFamily="49" charset="0"/>
              </a:rPr>
              <a:t>argv</a:t>
            </a:r>
            <a:r>
              <a:rPr lang="en-US">
                <a:latin typeface="Consolas" panose="020B0609020204030204" pitchFamily="49" charset="0"/>
              </a:rPr>
              <a:t>[3] = ”</a:t>
            </a:r>
            <a:r>
              <a:rPr lang="en-US">
                <a:solidFill>
                  <a:srgbClr val="7030A0"/>
                </a:solidFill>
                <a:latin typeface="Consolas" panose="020B0609020204030204" pitchFamily="49" charset="0"/>
              </a:rPr>
              <a:t>2</a:t>
            </a:r>
            <a:r>
              <a:rPr lang="en-US">
                <a:latin typeface="Consolas" panose="020B0609020204030204" pitchFamily="49" charset="0"/>
              </a:rPr>
              <a:t>”</a:t>
            </a:r>
          </a:p>
          <a:p>
            <a:pPr marL="457200" lvl="1" indent="0">
              <a:buNone/>
            </a:pPr>
            <a:r>
              <a:rPr lang="en-US" err="1">
                <a:latin typeface="Consolas" panose="020B0609020204030204" pitchFamily="49" charset="0"/>
              </a:rPr>
              <a:t>argv</a:t>
            </a:r>
            <a:r>
              <a:rPr lang="en-US">
                <a:latin typeface="Consolas" panose="020B0609020204030204" pitchFamily="49" charset="0"/>
              </a:rPr>
              <a:t>[4] = “</a:t>
            </a:r>
            <a:r>
              <a:rPr lang="en-US">
                <a:solidFill>
                  <a:srgbClr val="00B050"/>
                </a:solidFill>
                <a:latin typeface="Consolas" panose="020B0609020204030204" pitchFamily="49" charset="0"/>
              </a:rPr>
              <a:t>3</a:t>
            </a:r>
            <a:r>
              <a:rPr lang="en-US">
                <a:latin typeface="Consolas" panose="020B0609020204030204" pitchFamily="49" charset="0"/>
              </a:rPr>
              <a:t>”</a:t>
            </a:r>
          </a:p>
          <a:p>
            <a:pPr marL="0" indent="0">
              <a:buNone/>
            </a:pPr>
            <a:r>
              <a:rPr lang="en-US"/>
              <a:t>3. Environment Variables: list of environments variables, each as string (char **</a:t>
            </a:r>
            <a:r>
              <a:rPr lang="en-US" err="1"/>
              <a:t>envp</a:t>
            </a:r>
            <a:r>
              <a:rPr lang="en-US"/>
              <a:t>)</a:t>
            </a:r>
          </a:p>
          <a:p>
            <a:pPr marL="0" indent="0">
              <a:buNone/>
            </a:pPr>
            <a:endParaRPr lang="en-US"/>
          </a:p>
          <a:p>
            <a:pPr marL="457200" lvl="1" indent="0">
              <a:buNone/>
            </a:pPr>
            <a:r>
              <a:rPr lang="en-US">
                <a:latin typeface="Consolas" panose="020B0609020204030204" pitchFamily="49" charset="0"/>
              </a:rPr>
              <a:t>“TERM=</a:t>
            </a:r>
            <a:r>
              <a:rPr lang="en-US" err="1">
                <a:latin typeface="Consolas" panose="020B0609020204030204" pitchFamily="49" charset="0"/>
              </a:rPr>
              <a:t>xterm</a:t>
            </a:r>
            <a:r>
              <a:rPr lang="en-US">
                <a:latin typeface="Consolas" panose="020B0609020204030204" pitchFamily="49" charset="0"/>
              </a:rPr>
              <a:t>”</a:t>
            </a:r>
          </a:p>
          <a:p>
            <a:pPr marL="457200" lvl="1" indent="0">
              <a:buNone/>
            </a:pPr>
            <a:r>
              <a:rPr lang="en-US">
                <a:latin typeface="Consolas" panose="020B0609020204030204" pitchFamily="49" charset="0"/>
              </a:rPr>
              <a:t>“SHELL=</a:t>
            </a:r>
            <a:r>
              <a:rPr lang="en-US" err="1">
                <a:latin typeface="Consolas" panose="020B0609020204030204" pitchFamily="49" charset="0"/>
              </a:rPr>
              <a:t>sh</a:t>
            </a:r>
            <a:r>
              <a:rPr lang="en-US">
                <a:latin typeface="Consolas" panose="020B0609020204030204" pitchFamily="49" charset="0"/>
              </a:rPr>
              <a:t>”</a:t>
            </a:r>
          </a:p>
          <a:p>
            <a:pPr marL="457200" lvl="1" indent="0">
              <a:buNone/>
            </a:pPr>
            <a:r>
              <a:rPr lang="en-US">
                <a:latin typeface="Consolas" panose="020B0609020204030204" pitchFamily="49" charset="0"/>
              </a:rPr>
              <a:t>“EDITOR=/</a:t>
            </a:r>
            <a:r>
              <a:rPr lang="en-US" err="1">
                <a:latin typeface="Consolas" panose="020B0609020204030204" pitchFamily="49" charset="0"/>
              </a:rPr>
              <a:t>usr</a:t>
            </a:r>
            <a:r>
              <a:rPr lang="en-US">
                <a:latin typeface="Consolas" panose="020B0609020204030204" pitchFamily="49" charset="0"/>
              </a:rPr>
              <a:t>/bin/vim”</a:t>
            </a:r>
          </a:p>
          <a:p>
            <a:pPr marL="457200" lvl="1" indent="0">
              <a:buNone/>
            </a:pPr>
            <a:endParaRPr lang="en-US"/>
          </a:p>
          <a:p>
            <a:pPr lvl="1"/>
            <a:endParaRPr lang="en-US"/>
          </a:p>
          <a:p>
            <a:pPr lvl="1"/>
            <a:endParaRPr lang="en-US"/>
          </a:p>
          <a:p>
            <a:pPr lvl="1"/>
            <a:endParaRPr lang="en-US"/>
          </a:p>
        </p:txBody>
      </p:sp>
      <p:pic>
        <p:nvPicPr>
          <p:cNvPr id="4" name="Picture 3">
            <a:extLst>
              <a:ext uri="{FF2B5EF4-FFF2-40B4-BE49-F238E27FC236}">
                <a16:creationId xmlns:a16="http://schemas.microsoft.com/office/drawing/2014/main" id="{2A474912-E326-FF40-94E9-87C6E4E5276F}"/>
              </a:ext>
            </a:extLst>
          </p:cNvPr>
          <p:cNvPicPr>
            <a:picLocks noChangeAspect="1"/>
          </p:cNvPicPr>
          <p:nvPr/>
        </p:nvPicPr>
        <p:blipFill>
          <a:blip r:embed="rId3"/>
          <a:stretch>
            <a:fillRect/>
          </a:stretch>
        </p:blipFill>
        <p:spPr>
          <a:xfrm>
            <a:off x="1293987" y="3569740"/>
            <a:ext cx="2423903" cy="1505945"/>
          </a:xfrm>
          <a:prstGeom prst="rect">
            <a:avLst/>
          </a:prstGeom>
        </p:spPr>
      </p:pic>
      <p:pic>
        <p:nvPicPr>
          <p:cNvPr id="5" name="Picture 4">
            <a:extLst>
              <a:ext uri="{FF2B5EF4-FFF2-40B4-BE49-F238E27FC236}">
                <a16:creationId xmlns:a16="http://schemas.microsoft.com/office/drawing/2014/main" id="{B49C362D-3F8C-7A44-AEFA-CC54C6557BB7}"/>
              </a:ext>
            </a:extLst>
          </p:cNvPr>
          <p:cNvPicPr>
            <a:picLocks noChangeAspect="1"/>
          </p:cNvPicPr>
          <p:nvPr/>
        </p:nvPicPr>
        <p:blipFill>
          <a:blip r:embed="rId3"/>
          <a:stretch>
            <a:fillRect/>
          </a:stretch>
        </p:blipFill>
        <p:spPr>
          <a:xfrm>
            <a:off x="1293986" y="5476352"/>
            <a:ext cx="2755500" cy="1016524"/>
          </a:xfrm>
          <a:prstGeom prst="rect">
            <a:avLst/>
          </a:prstGeom>
        </p:spPr>
      </p:pic>
    </p:spTree>
    <p:extLst>
      <p:ext uri="{BB962C8B-B14F-4D97-AF65-F5344CB8AC3E}">
        <p14:creationId xmlns:p14="http://schemas.microsoft.com/office/powerpoint/2010/main" val="2563725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95FD2B-14D0-894A-BA03-C71676F3A5C5}"/>
              </a:ext>
            </a:extLst>
          </p:cNvPr>
          <p:cNvSpPr>
            <a:spLocks noGrp="1"/>
          </p:cNvSpPr>
          <p:nvPr>
            <p:ph idx="1"/>
          </p:nvPr>
        </p:nvSpPr>
        <p:spPr>
          <a:xfrm>
            <a:off x="267419" y="1268083"/>
            <a:ext cx="6238161" cy="4908880"/>
          </a:xfrm>
        </p:spPr>
        <p:txBody>
          <a:bodyPr>
            <a:normAutofit fontScale="92500" lnSpcReduction="20000"/>
          </a:bodyPr>
          <a:lstStyle/>
          <a:p>
            <a:r>
              <a:rPr lang="en-US" dirty="0" err="1">
                <a:latin typeface="Consolas" panose="020B0609020204030204" pitchFamily="49" charset="0"/>
              </a:rPr>
              <a:t>execv</a:t>
            </a:r>
            <a:r>
              <a:rPr lang="en-US" dirty="0">
                <a:latin typeface="Consolas" panose="020B0609020204030204" pitchFamily="49" charset="0"/>
              </a:rPr>
              <a:t>() </a:t>
            </a:r>
            <a:r>
              <a:rPr lang="en-US" dirty="0"/>
              <a:t>system subsequently call</a:t>
            </a:r>
            <a:br>
              <a:rPr lang="en-US" dirty="0"/>
            </a:br>
            <a:endParaRPr lang="en-US" dirty="0"/>
          </a:p>
          <a:p>
            <a:pPr lvl="1"/>
            <a:r>
              <a:rPr lang="en-US" dirty="0" err="1">
                <a:latin typeface="Consolas" panose="020B0609020204030204" pitchFamily="49" charset="0"/>
              </a:rPr>
              <a:t>load_elf_binary</a:t>
            </a:r>
            <a:r>
              <a:rPr lang="en-US" dirty="0">
                <a:latin typeface="Consolas" panose="020B0609020204030204" pitchFamily="49" charset="0"/>
              </a:rPr>
              <a:t>() @ </a:t>
            </a:r>
            <a:r>
              <a:rPr lang="en-US" dirty="0" err="1">
                <a:latin typeface="Consolas" panose="020B0609020204030204" pitchFamily="49" charset="0"/>
              </a:rPr>
              <a:t>binfmt_elf.c</a:t>
            </a:r>
            <a:endParaRPr lang="en-US" dirty="0">
              <a:latin typeface="Consolas" panose="020B0609020204030204" pitchFamily="49" charset="0"/>
            </a:endParaRPr>
          </a:p>
          <a:p>
            <a:endParaRPr lang="en-US" dirty="0"/>
          </a:p>
          <a:p>
            <a:r>
              <a:rPr lang="en-US" dirty="0"/>
              <a:t>Prepare virtual address space</a:t>
            </a:r>
          </a:p>
          <a:p>
            <a:pPr lvl="1"/>
            <a:r>
              <a:rPr lang="en-US" dirty="0"/>
              <a:t>Kernel / User-space separation</a:t>
            </a:r>
          </a:p>
          <a:p>
            <a:pPr lvl="1"/>
            <a:r>
              <a:rPr lang="en-US" dirty="0" err="1"/>
              <a:t>mmap</a:t>
            </a:r>
            <a:r>
              <a:rPr lang="en-US" dirty="0"/>
              <a:t> segments to address space</a:t>
            </a:r>
          </a:p>
          <a:p>
            <a:endParaRPr lang="en-US" dirty="0"/>
          </a:p>
          <a:p>
            <a:r>
              <a:rPr lang="en-US" dirty="0"/>
              <a:t>Prepare user-level stack before calling </a:t>
            </a:r>
            <a:r>
              <a:rPr lang="en-US" dirty="0">
                <a:latin typeface="Consolas" panose="020B0609020204030204" pitchFamily="49" charset="0"/>
              </a:rPr>
              <a:t>main()</a:t>
            </a:r>
          </a:p>
          <a:p>
            <a:endParaRPr lang="en-US" dirty="0"/>
          </a:p>
          <a:p>
            <a:r>
              <a:rPr lang="en-US" dirty="0"/>
              <a:t>Pass control to loader with entry point for the text segment (</a:t>
            </a:r>
            <a:r>
              <a:rPr lang="en-US" dirty="0">
                <a:latin typeface="Consolas" panose="020B0609020204030204" pitchFamily="49" charset="0"/>
              </a:rPr>
              <a:t>AT_ENTRY </a:t>
            </a:r>
            <a:r>
              <a:rPr lang="en-US" dirty="0"/>
              <a:t>from </a:t>
            </a:r>
            <a:r>
              <a:rPr lang="en-US" dirty="0" err="1">
                <a:latin typeface="Consolas" panose="020B0609020204030204" pitchFamily="49" charset="0"/>
              </a:rPr>
              <a:t>auxv</a:t>
            </a:r>
            <a:r>
              <a:rPr lang="en-US" dirty="0"/>
              <a:t>)</a:t>
            </a:r>
          </a:p>
        </p:txBody>
      </p:sp>
      <p:sp>
        <p:nvSpPr>
          <p:cNvPr id="5" name="Rectangle 14">
            <a:extLst>
              <a:ext uri="{FF2B5EF4-FFF2-40B4-BE49-F238E27FC236}">
                <a16:creationId xmlns:a16="http://schemas.microsoft.com/office/drawing/2014/main" id="{DCADA967-5F80-7A41-BD80-CFF639E84006}"/>
              </a:ext>
            </a:extLst>
          </p:cNvPr>
          <p:cNvSpPr>
            <a:spLocks noChangeArrowheads="1"/>
          </p:cNvSpPr>
          <p:nvPr/>
        </p:nvSpPr>
        <p:spPr bwMode="auto">
          <a:xfrm>
            <a:off x="7784801" y="900113"/>
            <a:ext cx="2789237" cy="487362"/>
          </a:xfrm>
          <a:prstGeom prst="rect">
            <a:avLst/>
          </a:prstGeom>
          <a:solidFill>
            <a:srgbClr val="F1C7C7"/>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Kernel virtual memory</a:t>
            </a:r>
          </a:p>
        </p:txBody>
      </p:sp>
      <p:sp>
        <p:nvSpPr>
          <p:cNvPr id="6" name="Rectangle 15">
            <a:extLst>
              <a:ext uri="{FF2B5EF4-FFF2-40B4-BE49-F238E27FC236}">
                <a16:creationId xmlns:a16="http://schemas.microsoft.com/office/drawing/2014/main" id="{ECB3400C-0359-0C46-A85C-4BF6B32D1C1B}"/>
              </a:ext>
            </a:extLst>
          </p:cNvPr>
          <p:cNvSpPr>
            <a:spLocks noChangeArrowheads="1"/>
          </p:cNvSpPr>
          <p:nvPr/>
        </p:nvSpPr>
        <p:spPr bwMode="auto">
          <a:xfrm>
            <a:off x="7784801" y="2601914"/>
            <a:ext cx="2789237" cy="669925"/>
          </a:xfrm>
          <a:prstGeom prst="rect">
            <a:avLst/>
          </a:prstGeom>
          <a:solidFill>
            <a:srgbClr val="D5F1C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Memory-mapped region for</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shared libraries</a:t>
            </a:r>
          </a:p>
        </p:txBody>
      </p:sp>
      <p:sp>
        <p:nvSpPr>
          <p:cNvPr id="7" name="Rectangle 16">
            <a:extLst>
              <a:ext uri="{FF2B5EF4-FFF2-40B4-BE49-F238E27FC236}">
                <a16:creationId xmlns:a16="http://schemas.microsoft.com/office/drawing/2014/main" id="{9216E678-E85F-314F-BA2C-C99946BFE075}"/>
              </a:ext>
            </a:extLst>
          </p:cNvPr>
          <p:cNvSpPr>
            <a:spLocks noChangeArrowheads="1"/>
          </p:cNvSpPr>
          <p:nvPr/>
        </p:nvSpPr>
        <p:spPr bwMode="auto">
          <a:xfrm>
            <a:off x="7784801" y="3267075"/>
            <a:ext cx="2789237" cy="723900"/>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8" name="Rectangle 17">
            <a:extLst>
              <a:ext uri="{FF2B5EF4-FFF2-40B4-BE49-F238E27FC236}">
                <a16:creationId xmlns:a16="http://schemas.microsoft.com/office/drawing/2014/main" id="{3A0034C9-13BF-1745-800F-526671D6B1B6}"/>
              </a:ext>
            </a:extLst>
          </p:cNvPr>
          <p:cNvSpPr>
            <a:spLocks noChangeArrowheads="1"/>
          </p:cNvSpPr>
          <p:nvPr/>
        </p:nvSpPr>
        <p:spPr bwMode="auto">
          <a:xfrm>
            <a:off x="7784802" y="3988859"/>
            <a:ext cx="2789237" cy="669925"/>
          </a:xfrm>
          <a:prstGeom prst="rect">
            <a:avLst/>
          </a:prstGeom>
          <a:solidFill>
            <a:srgbClr val="D5F1C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Run-time heap</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(created by </a:t>
            </a:r>
            <a:r>
              <a:rPr lang="en-GB" sz="1600" b="1">
                <a:latin typeface="Courier New" pitchFamily="49" charset="0"/>
                <a:ea typeface="msgothic" charset="0"/>
                <a:cs typeface="msgothic" charset="0"/>
              </a:rPr>
              <a:t>malloc</a:t>
            </a:r>
            <a:r>
              <a:rPr lang="en-GB" sz="1600" b="1">
                <a:latin typeface="Calibri" pitchFamily="34" charset="0"/>
                <a:ea typeface="msgothic" charset="0"/>
                <a:cs typeface="msgothic" charset="0"/>
              </a:rPr>
              <a:t>)</a:t>
            </a:r>
          </a:p>
        </p:txBody>
      </p:sp>
      <p:sp>
        <p:nvSpPr>
          <p:cNvPr id="9" name="Rectangle 18">
            <a:extLst>
              <a:ext uri="{FF2B5EF4-FFF2-40B4-BE49-F238E27FC236}">
                <a16:creationId xmlns:a16="http://schemas.microsoft.com/office/drawing/2014/main" id="{48E41047-98EE-9D4E-9383-2C3D4303833C}"/>
              </a:ext>
            </a:extLst>
          </p:cNvPr>
          <p:cNvSpPr>
            <a:spLocks noChangeArrowheads="1"/>
          </p:cNvSpPr>
          <p:nvPr/>
        </p:nvSpPr>
        <p:spPr bwMode="auto">
          <a:xfrm>
            <a:off x="7784801" y="1692276"/>
            <a:ext cx="2789237" cy="906463"/>
          </a:xfrm>
          <a:prstGeom prst="rect">
            <a:avLst/>
          </a:prstGeom>
          <a:solidFill>
            <a:schemeClr val="bg1">
              <a:lumMod val="75000"/>
            </a:schemeClr>
          </a:solidFill>
          <a:ln w="3240">
            <a:solidFill>
              <a:schemeClr val="tx1"/>
            </a:solidFill>
            <a:miter lim="800000"/>
            <a:headEnd/>
            <a:tailEnd/>
          </a:ln>
          <a:effectLst/>
        </p:spPr>
        <p:txBody>
          <a:bodyPr wrap="none" anchor="ctr"/>
          <a:lstStyle/>
          <a:p>
            <a:endParaRPr lang="en-US"/>
          </a:p>
        </p:txBody>
      </p:sp>
      <p:sp>
        <p:nvSpPr>
          <p:cNvPr id="10" name="Line 19">
            <a:extLst>
              <a:ext uri="{FF2B5EF4-FFF2-40B4-BE49-F238E27FC236}">
                <a16:creationId xmlns:a16="http://schemas.microsoft.com/office/drawing/2014/main" id="{8749CF6B-90E2-7743-B875-DF49FC1200AE}"/>
              </a:ext>
            </a:extLst>
          </p:cNvPr>
          <p:cNvSpPr>
            <a:spLocks noChangeShapeType="1"/>
          </p:cNvSpPr>
          <p:nvPr/>
        </p:nvSpPr>
        <p:spPr bwMode="auto">
          <a:xfrm flipV="1">
            <a:off x="9174921" y="3595689"/>
            <a:ext cx="1588" cy="384175"/>
          </a:xfrm>
          <a:prstGeom prst="line">
            <a:avLst/>
          </a:prstGeom>
          <a:noFill/>
          <a:ln w="3240">
            <a:solidFill>
              <a:schemeClr val="tx1"/>
            </a:solidFill>
            <a:miter lim="800000"/>
            <a:headEnd/>
            <a:tailEnd type="triangle" w="med" len="med"/>
          </a:ln>
          <a:effectLst/>
        </p:spPr>
        <p:txBody>
          <a:bodyPr/>
          <a:lstStyle/>
          <a:p>
            <a:endParaRPr lang="en-US"/>
          </a:p>
        </p:txBody>
      </p:sp>
      <p:sp>
        <p:nvSpPr>
          <p:cNvPr id="11" name="Rectangle 20">
            <a:extLst>
              <a:ext uri="{FF2B5EF4-FFF2-40B4-BE49-F238E27FC236}">
                <a16:creationId xmlns:a16="http://schemas.microsoft.com/office/drawing/2014/main" id="{B2663862-E1EF-FD49-8B23-C683E3D6FA01}"/>
              </a:ext>
            </a:extLst>
          </p:cNvPr>
          <p:cNvSpPr>
            <a:spLocks noChangeArrowheads="1"/>
          </p:cNvSpPr>
          <p:nvPr/>
        </p:nvSpPr>
        <p:spPr bwMode="auto">
          <a:xfrm>
            <a:off x="7784801" y="1357313"/>
            <a:ext cx="2789237" cy="563562"/>
          </a:xfrm>
          <a:prstGeom prst="rect">
            <a:avLst/>
          </a:prstGeom>
          <a:solidFill>
            <a:srgbClr val="D5F1CF"/>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User stack</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(created at runtime)</a:t>
            </a:r>
          </a:p>
        </p:txBody>
      </p:sp>
      <p:sp>
        <p:nvSpPr>
          <p:cNvPr id="12" name="Line 22">
            <a:extLst>
              <a:ext uri="{FF2B5EF4-FFF2-40B4-BE49-F238E27FC236}">
                <a16:creationId xmlns:a16="http://schemas.microsoft.com/office/drawing/2014/main" id="{E18A32CD-DB55-1448-AD66-CDE742E63B88}"/>
              </a:ext>
            </a:extLst>
          </p:cNvPr>
          <p:cNvSpPr>
            <a:spLocks noChangeShapeType="1"/>
          </p:cNvSpPr>
          <p:nvPr/>
        </p:nvSpPr>
        <p:spPr bwMode="auto">
          <a:xfrm>
            <a:off x="9174921" y="1920875"/>
            <a:ext cx="1588" cy="228600"/>
          </a:xfrm>
          <a:prstGeom prst="line">
            <a:avLst/>
          </a:prstGeom>
          <a:noFill/>
          <a:ln w="3240">
            <a:solidFill>
              <a:schemeClr val="tx1"/>
            </a:solidFill>
            <a:miter lim="800000"/>
            <a:headEnd/>
            <a:tailEnd type="triangle" w="med" len="med"/>
          </a:ln>
          <a:effectLst/>
        </p:spPr>
        <p:txBody>
          <a:bodyPr/>
          <a:lstStyle/>
          <a:p>
            <a:endParaRPr lang="en-US"/>
          </a:p>
        </p:txBody>
      </p:sp>
      <p:sp>
        <p:nvSpPr>
          <p:cNvPr id="13" name="Rectangle 23">
            <a:extLst>
              <a:ext uri="{FF2B5EF4-FFF2-40B4-BE49-F238E27FC236}">
                <a16:creationId xmlns:a16="http://schemas.microsoft.com/office/drawing/2014/main" id="{79D8DB5D-71F2-A24A-83B3-F5E461D9BB7B}"/>
              </a:ext>
            </a:extLst>
          </p:cNvPr>
          <p:cNvSpPr>
            <a:spLocks noChangeArrowheads="1"/>
          </p:cNvSpPr>
          <p:nvPr/>
        </p:nvSpPr>
        <p:spPr bwMode="auto">
          <a:xfrm>
            <a:off x="7784800" y="5951009"/>
            <a:ext cx="2789238" cy="396875"/>
          </a:xfrm>
          <a:prstGeom prst="rect">
            <a:avLst/>
          </a:prstGeom>
          <a:solidFill>
            <a:schemeClr val="bg1">
              <a:lumMod val="75000"/>
            </a:schemeClr>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Unused</a:t>
            </a:r>
          </a:p>
        </p:txBody>
      </p:sp>
      <p:sp>
        <p:nvSpPr>
          <p:cNvPr id="14" name="Text Box 24">
            <a:extLst>
              <a:ext uri="{FF2B5EF4-FFF2-40B4-BE49-F238E27FC236}">
                <a16:creationId xmlns:a16="http://schemas.microsoft.com/office/drawing/2014/main" id="{73A752B1-A4B5-F842-8611-38E10377DB56}"/>
              </a:ext>
            </a:extLst>
          </p:cNvPr>
          <p:cNvSpPr txBox="1">
            <a:spLocks noChangeArrowheads="1"/>
          </p:cNvSpPr>
          <p:nvPr/>
        </p:nvSpPr>
        <p:spPr bwMode="auto">
          <a:xfrm>
            <a:off x="7519165" y="6169561"/>
            <a:ext cx="285954" cy="335799"/>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0</a:t>
            </a:r>
          </a:p>
        </p:txBody>
      </p:sp>
      <p:sp>
        <p:nvSpPr>
          <p:cNvPr id="15" name="Text Box 25">
            <a:extLst>
              <a:ext uri="{FF2B5EF4-FFF2-40B4-BE49-F238E27FC236}">
                <a16:creationId xmlns:a16="http://schemas.microsoft.com/office/drawing/2014/main" id="{031DCA42-E3D3-8B49-A492-0FBC483F8C72}"/>
              </a:ext>
            </a:extLst>
          </p:cNvPr>
          <p:cNvSpPr txBox="1">
            <a:spLocks noChangeArrowheads="1"/>
          </p:cNvSpPr>
          <p:nvPr/>
        </p:nvSpPr>
        <p:spPr bwMode="auto">
          <a:xfrm>
            <a:off x="10932193" y="1746250"/>
            <a:ext cx="869831" cy="808556"/>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esp</a:t>
            </a:r>
            <a:r>
              <a:rPr lang="en-GB" sz="1600" b="1">
                <a:latin typeface="Calibri" pitchFamily="34" charset="0"/>
                <a:ea typeface="msgothic" charset="0"/>
                <a:cs typeface="msgothic" charset="0"/>
              </a:rPr>
              <a:t>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(stack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pointer)</a:t>
            </a:r>
          </a:p>
        </p:txBody>
      </p:sp>
      <p:sp>
        <p:nvSpPr>
          <p:cNvPr id="16" name="Line 26">
            <a:extLst>
              <a:ext uri="{FF2B5EF4-FFF2-40B4-BE49-F238E27FC236}">
                <a16:creationId xmlns:a16="http://schemas.microsoft.com/office/drawing/2014/main" id="{7DFE4F8F-1096-B041-AFBD-D9188FE6C926}"/>
              </a:ext>
            </a:extLst>
          </p:cNvPr>
          <p:cNvSpPr>
            <a:spLocks noChangeShapeType="1"/>
          </p:cNvSpPr>
          <p:nvPr/>
        </p:nvSpPr>
        <p:spPr bwMode="auto">
          <a:xfrm flipH="1">
            <a:off x="10625806" y="1917700"/>
            <a:ext cx="384175" cy="1588"/>
          </a:xfrm>
          <a:prstGeom prst="line">
            <a:avLst/>
          </a:prstGeom>
          <a:noFill/>
          <a:ln w="3240">
            <a:solidFill>
              <a:srgbClr val="000066"/>
            </a:solidFill>
            <a:miter lim="800000"/>
            <a:headEnd/>
            <a:tailEnd type="triangle" w="med" len="med"/>
          </a:ln>
          <a:effectLst/>
        </p:spPr>
        <p:txBody>
          <a:bodyPr/>
          <a:lstStyle/>
          <a:p>
            <a:endParaRPr lang="en-US"/>
          </a:p>
        </p:txBody>
      </p:sp>
      <p:sp>
        <p:nvSpPr>
          <p:cNvPr id="17" name="Line 28">
            <a:extLst>
              <a:ext uri="{FF2B5EF4-FFF2-40B4-BE49-F238E27FC236}">
                <a16:creationId xmlns:a16="http://schemas.microsoft.com/office/drawing/2014/main" id="{DD53ADF8-2FBA-6D42-91E5-2F52C126C064}"/>
              </a:ext>
            </a:extLst>
          </p:cNvPr>
          <p:cNvSpPr>
            <a:spLocks noChangeShapeType="1"/>
          </p:cNvSpPr>
          <p:nvPr/>
        </p:nvSpPr>
        <p:spPr bwMode="auto">
          <a:xfrm flipV="1">
            <a:off x="10641771" y="895619"/>
            <a:ext cx="1588" cy="460375"/>
          </a:xfrm>
          <a:prstGeom prst="line">
            <a:avLst/>
          </a:prstGeom>
          <a:noFill/>
          <a:ln w="3240">
            <a:solidFill>
              <a:schemeClr val="tx1"/>
            </a:solidFill>
            <a:miter lim="800000"/>
            <a:headEnd/>
            <a:tailEnd type="triangle" w="med" len="med"/>
          </a:ln>
          <a:effectLst/>
        </p:spPr>
        <p:txBody>
          <a:bodyPr/>
          <a:lstStyle/>
          <a:p>
            <a:endParaRPr lang="en-US"/>
          </a:p>
        </p:txBody>
      </p:sp>
      <p:sp>
        <p:nvSpPr>
          <p:cNvPr id="18" name="Text Box 29">
            <a:extLst>
              <a:ext uri="{FF2B5EF4-FFF2-40B4-BE49-F238E27FC236}">
                <a16:creationId xmlns:a16="http://schemas.microsoft.com/office/drawing/2014/main" id="{9EEE7716-4439-0245-9F54-76A876A3B8FD}"/>
              </a:ext>
            </a:extLst>
          </p:cNvPr>
          <p:cNvSpPr txBox="1">
            <a:spLocks noChangeArrowheads="1"/>
          </p:cNvSpPr>
          <p:nvPr/>
        </p:nvSpPr>
        <p:spPr bwMode="auto">
          <a:xfrm>
            <a:off x="10986259" y="3811589"/>
            <a:ext cx="552052" cy="329643"/>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ourier New" pitchFamily="49" charset="0"/>
                <a:ea typeface="msgothic" charset="0"/>
                <a:cs typeface="msgothic" charset="0"/>
              </a:rPr>
              <a:t>brk</a:t>
            </a:r>
          </a:p>
        </p:txBody>
      </p:sp>
      <p:sp>
        <p:nvSpPr>
          <p:cNvPr id="19" name="Line 30">
            <a:extLst>
              <a:ext uri="{FF2B5EF4-FFF2-40B4-BE49-F238E27FC236}">
                <a16:creationId xmlns:a16="http://schemas.microsoft.com/office/drawing/2014/main" id="{2D750534-E919-6847-8D33-9C91A1D86C9A}"/>
              </a:ext>
            </a:extLst>
          </p:cNvPr>
          <p:cNvSpPr>
            <a:spLocks noChangeShapeType="1"/>
          </p:cNvSpPr>
          <p:nvPr/>
        </p:nvSpPr>
        <p:spPr bwMode="auto">
          <a:xfrm flipH="1">
            <a:off x="10602085" y="3978275"/>
            <a:ext cx="384175" cy="1588"/>
          </a:xfrm>
          <a:prstGeom prst="line">
            <a:avLst/>
          </a:prstGeom>
          <a:noFill/>
          <a:ln w="3240">
            <a:solidFill>
              <a:srgbClr val="000066"/>
            </a:solidFill>
            <a:miter lim="800000"/>
            <a:headEnd/>
            <a:tailEnd type="triangle" w="med" len="med"/>
          </a:ln>
          <a:effectLst/>
        </p:spPr>
        <p:txBody>
          <a:bodyPr/>
          <a:lstStyle/>
          <a:p>
            <a:endParaRPr lang="en-US"/>
          </a:p>
        </p:txBody>
      </p:sp>
      <p:sp>
        <p:nvSpPr>
          <p:cNvPr id="20" name="Text Box 32">
            <a:extLst>
              <a:ext uri="{FF2B5EF4-FFF2-40B4-BE49-F238E27FC236}">
                <a16:creationId xmlns:a16="http://schemas.microsoft.com/office/drawing/2014/main" id="{D5189311-D04D-CF43-B420-857A068F2638}"/>
              </a:ext>
            </a:extLst>
          </p:cNvPr>
          <p:cNvSpPr txBox="1">
            <a:spLocks noChangeArrowheads="1"/>
          </p:cNvSpPr>
          <p:nvPr/>
        </p:nvSpPr>
        <p:spPr bwMode="auto">
          <a:xfrm>
            <a:off x="6907971" y="5810251"/>
            <a:ext cx="920542" cy="269947"/>
          </a:xfrm>
          <a:prstGeom prst="rect">
            <a:avLst/>
          </a:prstGeom>
          <a:noFill/>
          <a:ln w="9525">
            <a:noFill/>
            <a:round/>
            <a:headEnd/>
            <a:tailEnd/>
          </a:ln>
          <a:effectLst/>
        </p:spPr>
        <p:txBody>
          <a:bodyPr wrap="none" lIns="90000" tIns="46800" rIns="90000" bIns="46800">
            <a:spAutoFit/>
          </a:bodyPr>
          <a:lstStyle/>
          <a:p>
            <a:pPr>
              <a:lnSpc>
                <a:spcPct val="94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b="1">
                <a:latin typeface="Courier New" pitchFamily="49" charset="0"/>
                <a:ea typeface="msgothic" charset="0"/>
                <a:cs typeface="msgothic" charset="0"/>
              </a:rPr>
              <a:t>0x400000</a:t>
            </a:r>
          </a:p>
        </p:txBody>
      </p:sp>
      <p:sp>
        <p:nvSpPr>
          <p:cNvPr id="21" name="Rectangle 34">
            <a:extLst>
              <a:ext uri="{FF2B5EF4-FFF2-40B4-BE49-F238E27FC236}">
                <a16:creationId xmlns:a16="http://schemas.microsoft.com/office/drawing/2014/main" id="{B9F6BF04-FB85-C545-9F23-E7FB20237388}"/>
              </a:ext>
            </a:extLst>
          </p:cNvPr>
          <p:cNvSpPr>
            <a:spLocks noChangeArrowheads="1"/>
          </p:cNvSpPr>
          <p:nvPr/>
        </p:nvSpPr>
        <p:spPr bwMode="auto">
          <a:xfrm>
            <a:off x="7784800" y="4655609"/>
            <a:ext cx="2789238" cy="669925"/>
          </a:xfrm>
          <a:prstGeom prst="rect">
            <a:avLst/>
          </a:prstGeom>
          <a:solidFill>
            <a:schemeClr val="accent2">
              <a:lumMod val="20000"/>
              <a:lumOff val="80000"/>
            </a:schemeClr>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Read/write data segment</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b="1">
                <a:latin typeface="Courier New" pitchFamily="49" charset="0"/>
                <a:ea typeface="msgothic" charset="0"/>
                <a:cs typeface="msgothic" charset="0"/>
              </a:rPr>
              <a:t>data</a:t>
            </a:r>
            <a:r>
              <a:rPr lang="en-GB" sz="1600" b="1">
                <a:latin typeface="Calibri" pitchFamily="34" charset="0"/>
                <a:ea typeface="msgothic" charset="0"/>
                <a:cs typeface="msgothic" charset="0"/>
              </a:rPr>
              <a:t>, .</a:t>
            </a:r>
            <a:r>
              <a:rPr lang="en-GB" sz="1600" b="1" err="1">
                <a:latin typeface="Courier New" pitchFamily="49" charset="0"/>
                <a:ea typeface="msgothic" charset="0"/>
                <a:cs typeface="msgothic" charset="0"/>
              </a:rPr>
              <a:t>bss</a:t>
            </a:r>
            <a:r>
              <a:rPr lang="en-GB" sz="1600" b="1">
                <a:latin typeface="Calibri" pitchFamily="34" charset="0"/>
                <a:ea typeface="msgothic" charset="0"/>
                <a:cs typeface="msgothic" charset="0"/>
              </a:rPr>
              <a:t>)</a:t>
            </a:r>
          </a:p>
        </p:txBody>
      </p:sp>
      <p:sp>
        <p:nvSpPr>
          <p:cNvPr id="22" name="Rectangle 35">
            <a:extLst>
              <a:ext uri="{FF2B5EF4-FFF2-40B4-BE49-F238E27FC236}">
                <a16:creationId xmlns:a16="http://schemas.microsoft.com/office/drawing/2014/main" id="{42546023-A8E2-3F41-B68C-B2B9CE464C5F}"/>
              </a:ext>
            </a:extLst>
          </p:cNvPr>
          <p:cNvSpPr>
            <a:spLocks noChangeArrowheads="1"/>
          </p:cNvSpPr>
          <p:nvPr/>
        </p:nvSpPr>
        <p:spPr bwMode="auto">
          <a:xfrm>
            <a:off x="7784800" y="5281084"/>
            <a:ext cx="2789238" cy="669925"/>
          </a:xfrm>
          <a:prstGeom prst="rect">
            <a:avLst/>
          </a:prstGeom>
          <a:solidFill>
            <a:srgbClr val="F6F5BD"/>
          </a:solidFill>
          <a:ln w="3240">
            <a:solidFill>
              <a:schemeClr val="tx1"/>
            </a:solidFill>
            <a:miter lim="800000"/>
            <a:headEnd/>
            <a:tailEnd/>
          </a:ln>
          <a:effectLst/>
        </p:spPr>
        <p:txBody>
          <a:bodyPr wrap="none" lIns="90000" tIns="46800" rIns="90000" bIns="46800" anchor="ctr"/>
          <a:lstStyle/>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Read-only code segment</a:t>
            </a:r>
          </a:p>
          <a:p>
            <a:pPr algn="ct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a:t>
            </a:r>
            <a:r>
              <a:rPr lang="en-GB" sz="1600" b="1">
                <a:latin typeface="Courier New" pitchFamily="49" charset="0"/>
                <a:ea typeface="msgothic" charset="0"/>
                <a:cs typeface="msgothic" charset="0"/>
              </a:rPr>
              <a:t>.init</a:t>
            </a:r>
            <a:r>
              <a:rPr lang="en-GB" sz="1600" b="1">
                <a:latin typeface="Calibri" pitchFamily="34" charset="0"/>
                <a:ea typeface="msgothic" charset="0"/>
                <a:cs typeface="msgothic" charset="0"/>
              </a:rPr>
              <a:t>, .</a:t>
            </a:r>
            <a:r>
              <a:rPr lang="en-GB" sz="1600" b="1">
                <a:latin typeface="Courier New" pitchFamily="49" charset="0"/>
                <a:ea typeface="msgothic" charset="0"/>
                <a:cs typeface="msgothic" charset="0"/>
              </a:rPr>
              <a:t>text</a:t>
            </a:r>
            <a:r>
              <a:rPr lang="en-GB" sz="1600" b="1">
                <a:latin typeface="Calibri" pitchFamily="34" charset="0"/>
                <a:ea typeface="msgothic" charset="0"/>
                <a:cs typeface="msgothic" charset="0"/>
              </a:rPr>
              <a:t>, </a:t>
            </a:r>
            <a:r>
              <a:rPr lang="en-GB" sz="1600" b="1">
                <a:latin typeface="Courier New" pitchFamily="49" charset="0"/>
                <a:ea typeface="msgothic" charset="0"/>
                <a:cs typeface="msgothic" charset="0"/>
              </a:rPr>
              <a:t>.</a:t>
            </a:r>
            <a:r>
              <a:rPr lang="en-GB" sz="1600" b="1" err="1">
                <a:latin typeface="Courier New" pitchFamily="49" charset="0"/>
                <a:ea typeface="msgothic" charset="0"/>
                <a:cs typeface="msgothic" charset="0"/>
              </a:rPr>
              <a:t>rodata</a:t>
            </a:r>
            <a:r>
              <a:rPr lang="en-GB" sz="1600" b="1">
                <a:latin typeface="Calibri" pitchFamily="34" charset="0"/>
                <a:ea typeface="msgothic" charset="0"/>
                <a:cs typeface="msgothic" charset="0"/>
              </a:rPr>
              <a:t>)</a:t>
            </a:r>
          </a:p>
        </p:txBody>
      </p:sp>
      <p:sp>
        <p:nvSpPr>
          <p:cNvPr id="23" name="AutoShape 36">
            <a:extLst>
              <a:ext uri="{FF2B5EF4-FFF2-40B4-BE49-F238E27FC236}">
                <a16:creationId xmlns:a16="http://schemas.microsoft.com/office/drawing/2014/main" id="{4FA998B5-74FE-2847-B192-23E51464A99A}"/>
              </a:ext>
            </a:extLst>
          </p:cNvPr>
          <p:cNvSpPr>
            <a:spLocks/>
          </p:cNvSpPr>
          <p:nvPr/>
        </p:nvSpPr>
        <p:spPr bwMode="auto">
          <a:xfrm>
            <a:off x="10622721" y="4664075"/>
            <a:ext cx="76200" cy="1295400"/>
          </a:xfrm>
          <a:prstGeom prst="rightBrace">
            <a:avLst>
              <a:gd name="adj1" fmla="val 141667"/>
              <a:gd name="adj2" fmla="val 50000"/>
            </a:avLst>
          </a:prstGeom>
          <a:noFill/>
          <a:ln w="12600">
            <a:solidFill>
              <a:srgbClr val="000066"/>
            </a:solidFill>
            <a:miter lim="800000"/>
            <a:headEnd/>
            <a:tailEnd/>
          </a:ln>
          <a:effectLst/>
        </p:spPr>
        <p:txBody>
          <a:bodyPr wrap="none" anchor="ctr"/>
          <a:lstStyle/>
          <a:p>
            <a:endParaRPr lang="en-US"/>
          </a:p>
        </p:txBody>
      </p:sp>
      <p:sp>
        <p:nvSpPr>
          <p:cNvPr id="24" name="Text Box 37">
            <a:extLst>
              <a:ext uri="{FF2B5EF4-FFF2-40B4-BE49-F238E27FC236}">
                <a16:creationId xmlns:a16="http://schemas.microsoft.com/office/drawing/2014/main" id="{DCFE5B3D-4EB9-7C40-A00F-F00AFE4C2A41}"/>
              </a:ext>
            </a:extLst>
          </p:cNvPr>
          <p:cNvSpPr txBox="1">
            <a:spLocks noChangeArrowheads="1"/>
          </p:cNvSpPr>
          <p:nvPr/>
        </p:nvSpPr>
        <p:spPr bwMode="auto">
          <a:xfrm>
            <a:off x="10775122" y="4648201"/>
            <a:ext cx="1149459" cy="1300935"/>
          </a:xfrm>
          <a:prstGeom prst="rect">
            <a:avLst/>
          </a:prstGeom>
          <a:noFill/>
          <a:ln w="9525">
            <a:noFill/>
            <a:round/>
            <a:headEnd/>
            <a:tailEnd/>
          </a:ln>
          <a:effectLst/>
        </p:spPr>
        <p:txBody>
          <a:bodyPr wrap="none" lIns="90000" tIns="46800" rIns="90000" bIns="46800">
            <a:spAutoFit/>
          </a:bodyPr>
          <a:lstStyle/>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Loaded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from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the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executable </a:t>
            </a:r>
          </a:p>
          <a:p>
            <a:pPr>
              <a:lnSpc>
                <a:spcPct val="98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b="1">
                <a:latin typeface="Calibri" pitchFamily="34" charset="0"/>
                <a:ea typeface="msgothic" charset="0"/>
                <a:cs typeface="msgothic" charset="0"/>
              </a:rPr>
              <a:t>file</a:t>
            </a:r>
          </a:p>
        </p:txBody>
      </p:sp>
      <p:sp>
        <p:nvSpPr>
          <p:cNvPr id="4" name="Slide Number Placeholder 3">
            <a:extLst>
              <a:ext uri="{FF2B5EF4-FFF2-40B4-BE49-F238E27FC236}">
                <a16:creationId xmlns:a16="http://schemas.microsoft.com/office/drawing/2014/main" id="{FB490DBB-8CFC-9E49-9F5C-CF32C2A98575}"/>
              </a:ext>
            </a:extLst>
          </p:cNvPr>
          <p:cNvSpPr>
            <a:spLocks noGrp="1"/>
          </p:cNvSpPr>
          <p:nvPr>
            <p:ph type="sldNum" sz="quarter" idx="12"/>
          </p:nvPr>
        </p:nvSpPr>
        <p:spPr>
          <a:xfrm>
            <a:off x="9001974" y="6388873"/>
            <a:ext cx="2743200" cy="365125"/>
          </a:xfrm>
        </p:spPr>
        <p:txBody>
          <a:bodyPr/>
          <a:lstStyle/>
          <a:p>
            <a:fld id="{FBF729FF-03AA-4E9E-A079-183B0BB68762}" type="slidenum">
              <a:rPr lang="en-US" smtClean="0"/>
              <a:t>17</a:t>
            </a:fld>
            <a:endParaRPr lang="en-US"/>
          </a:p>
        </p:txBody>
      </p:sp>
      <p:sp>
        <p:nvSpPr>
          <p:cNvPr id="27" name="Title 1">
            <a:extLst>
              <a:ext uri="{FF2B5EF4-FFF2-40B4-BE49-F238E27FC236}">
                <a16:creationId xmlns:a16="http://schemas.microsoft.com/office/drawing/2014/main" id="{576AD34C-4901-A34A-AA9C-7520217849BC}"/>
              </a:ext>
            </a:extLst>
          </p:cNvPr>
          <p:cNvSpPr txBox="1">
            <a:spLocks/>
          </p:cNvSpPr>
          <p:nvPr/>
        </p:nvSpPr>
        <p:spPr>
          <a:xfrm>
            <a:off x="0" y="-43131"/>
            <a:ext cx="9506309" cy="9144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a:t>Kernel Loading Executable Object Files</a:t>
            </a:r>
            <a:endParaRPr lang="en-US"/>
          </a:p>
        </p:txBody>
      </p:sp>
    </p:spTree>
    <p:extLst>
      <p:ext uri="{BB962C8B-B14F-4D97-AF65-F5344CB8AC3E}">
        <p14:creationId xmlns:p14="http://schemas.microsoft.com/office/powerpoint/2010/main" val="69789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dissolve">
                                      <p:cBhvr>
                                        <p:cTn id="15" dur="500"/>
                                        <p:tgtEl>
                                          <p:spTgt spid="3">
                                            <p:txEl>
                                              <p:pRg st="3" end="3"/>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dissolve">
                                      <p:cBhvr>
                                        <p:cTn id="18" dur="500"/>
                                        <p:tgtEl>
                                          <p:spTgt spid="3">
                                            <p:txEl>
                                              <p:pRg st="4" end="4"/>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dissolv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dissolv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dissolve">
                                      <p:cBhvr>
                                        <p:cTn id="3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DFE87C3-3F24-B545-B29C-0E455417ACB5}"/>
              </a:ext>
            </a:extLst>
          </p:cNvPr>
          <p:cNvSpPr>
            <a:spLocks noGrp="1"/>
          </p:cNvSpPr>
          <p:nvPr>
            <p:ph type="sldNum" sz="quarter" idx="12"/>
          </p:nvPr>
        </p:nvSpPr>
        <p:spPr/>
        <p:txBody>
          <a:bodyPr/>
          <a:lstStyle/>
          <a:p>
            <a:fld id="{A8847BB3-9452-5D4B-9D0C-3312D4EA15F7}" type="slidenum">
              <a:rPr lang="en-US" smtClean="0"/>
              <a:t>18</a:t>
            </a:fld>
            <a:endParaRPr lang="en-US"/>
          </a:p>
        </p:txBody>
      </p:sp>
      <p:pic>
        <p:nvPicPr>
          <p:cNvPr id="2050" name="Picture 2" descr="image of the callgraph for all the routines involved in program startup on linux">
            <a:extLst>
              <a:ext uri="{FF2B5EF4-FFF2-40B4-BE49-F238E27FC236}">
                <a16:creationId xmlns:a16="http://schemas.microsoft.com/office/drawing/2014/main" id="{6CA6214D-72C3-7846-B962-D36800550B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2747" y="1670487"/>
            <a:ext cx="5680957" cy="48684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354E345-BED8-AE47-8670-C37950CC927C}"/>
              </a:ext>
            </a:extLst>
          </p:cNvPr>
          <p:cNvSpPr>
            <a:spLocks noGrp="1"/>
          </p:cNvSpPr>
          <p:nvPr>
            <p:ph type="title"/>
          </p:nvPr>
        </p:nvSpPr>
        <p:spPr>
          <a:xfrm>
            <a:off x="838200" y="2597446"/>
            <a:ext cx="7005810" cy="1325563"/>
          </a:xfrm>
        </p:spPr>
        <p:txBody>
          <a:bodyPr/>
          <a:lstStyle/>
          <a:p>
            <a:r>
              <a:rPr lang="en-US" dirty="0"/>
              <a:t>How Linux Runs a Program?</a:t>
            </a:r>
            <a:br>
              <a:rPr lang="en-US" dirty="0"/>
            </a:br>
            <a:r>
              <a:rPr lang="en-US" dirty="0"/>
              <a:t>-- Userland</a:t>
            </a:r>
          </a:p>
        </p:txBody>
      </p:sp>
    </p:spTree>
    <p:extLst>
      <p:ext uri="{BB962C8B-B14F-4D97-AF65-F5344CB8AC3E}">
        <p14:creationId xmlns:p14="http://schemas.microsoft.com/office/powerpoint/2010/main" val="1234315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FE1242-62A2-9F48-BB5D-3702A76C2919}"/>
              </a:ext>
            </a:extLst>
          </p:cNvPr>
          <p:cNvPicPr>
            <a:picLocks noChangeAspect="1"/>
          </p:cNvPicPr>
          <p:nvPr/>
        </p:nvPicPr>
        <p:blipFill>
          <a:blip r:embed="rId3"/>
          <a:stretch>
            <a:fillRect/>
          </a:stretch>
        </p:blipFill>
        <p:spPr>
          <a:xfrm>
            <a:off x="6200510" y="1480343"/>
            <a:ext cx="5576356" cy="4777581"/>
          </a:xfrm>
          <a:prstGeom prst="rect">
            <a:avLst/>
          </a:prstGeom>
        </p:spPr>
      </p:pic>
      <p:sp>
        <p:nvSpPr>
          <p:cNvPr id="2" name="Title 1">
            <a:extLst>
              <a:ext uri="{FF2B5EF4-FFF2-40B4-BE49-F238E27FC236}">
                <a16:creationId xmlns:a16="http://schemas.microsoft.com/office/drawing/2014/main" id="{DAD05871-1A4E-B24B-A6E9-315AC470D840}"/>
              </a:ext>
            </a:extLst>
          </p:cNvPr>
          <p:cNvSpPr>
            <a:spLocks noGrp="1"/>
          </p:cNvSpPr>
          <p:nvPr>
            <p:ph type="title"/>
          </p:nvPr>
        </p:nvSpPr>
        <p:spPr>
          <a:xfrm>
            <a:off x="540327" y="47333"/>
            <a:ext cx="10515600" cy="1325563"/>
          </a:xfrm>
        </p:spPr>
        <p:txBody>
          <a:bodyPr/>
          <a:lstStyle/>
          <a:p>
            <a:r>
              <a:rPr lang="en-US" dirty="0"/>
              <a:t>Loading from User Space</a:t>
            </a:r>
          </a:p>
        </p:txBody>
      </p:sp>
      <p:sp>
        <p:nvSpPr>
          <p:cNvPr id="3" name="Content Placeholder 2">
            <a:extLst>
              <a:ext uri="{FF2B5EF4-FFF2-40B4-BE49-F238E27FC236}">
                <a16:creationId xmlns:a16="http://schemas.microsoft.com/office/drawing/2014/main" id="{6082B70C-192E-C447-9243-E3FE9BA47478}"/>
              </a:ext>
            </a:extLst>
          </p:cNvPr>
          <p:cNvSpPr>
            <a:spLocks noGrp="1"/>
          </p:cNvSpPr>
          <p:nvPr>
            <p:ph idx="1"/>
          </p:nvPr>
        </p:nvSpPr>
        <p:spPr>
          <a:xfrm>
            <a:off x="415134" y="1480343"/>
            <a:ext cx="7366436" cy="1696573"/>
          </a:xfrm>
        </p:spPr>
        <p:txBody>
          <a:bodyPr>
            <a:normAutofit fontScale="85000" lnSpcReduction="10000"/>
          </a:bodyPr>
          <a:lstStyle/>
          <a:p>
            <a:r>
              <a:rPr lang="en-US" dirty="0"/>
              <a:t>Loader took over the control to handle number of choirs</a:t>
            </a:r>
          </a:p>
          <a:p>
            <a:pPr lvl="1"/>
            <a:r>
              <a:rPr lang="en-US" dirty="0" err="1">
                <a:latin typeface="Consolas" panose="020B0609020204030204" pitchFamily="49" charset="0"/>
              </a:rPr>
              <a:t>AT_Entry</a:t>
            </a:r>
            <a:r>
              <a:rPr lang="en-US" dirty="0">
                <a:latin typeface="Consolas" panose="020B0609020204030204" pitchFamily="49" charset="0"/>
              </a:rPr>
              <a:t> </a:t>
            </a:r>
            <a:r>
              <a:rPr lang="en-US" dirty="0"/>
              <a:t>points to _start symbol</a:t>
            </a:r>
          </a:p>
          <a:p>
            <a:pPr lvl="1"/>
            <a:r>
              <a:rPr lang="en-US" dirty="0"/>
              <a:t>.</a:t>
            </a:r>
            <a:r>
              <a:rPr lang="en-US" dirty="0" err="1"/>
              <a:t>interp</a:t>
            </a:r>
            <a:r>
              <a:rPr lang="en-US" dirty="0"/>
              <a:t> section contains loader path as an interpreter (e.g., /</a:t>
            </a:r>
            <a:r>
              <a:rPr lang="en-US" dirty="0">
                <a:latin typeface="Consolas" panose="020B0609020204030204" pitchFamily="49" charset="0"/>
              </a:rPr>
              <a:t>lib/x86_64-linux-gnu/ld-linux-x86-64.so.2</a:t>
            </a:r>
            <a:r>
              <a:rPr lang="en-US" dirty="0"/>
              <a:t>)</a:t>
            </a:r>
          </a:p>
        </p:txBody>
      </p:sp>
      <p:sp>
        <p:nvSpPr>
          <p:cNvPr id="7" name="Rectangle 6">
            <a:extLst>
              <a:ext uri="{FF2B5EF4-FFF2-40B4-BE49-F238E27FC236}">
                <a16:creationId xmlns:a16="http://schemas.microsoft.com/office/drawing/2014/main" id="{01743671-5659-DE42-936E-361A376BC4DE}"/>
              </a:ext>
            </a:extLst>
          </p:cNvPr>
          <p:cNvSpPr/>
          <p:nvPr/>
        </p:nvSpPr>
        <p:spPr>
          <a:xfrm>
            <a:off x="9201150" y="2171700"/>
            <a:ext cx="707231" cy="485775"/>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1DC73957-18E5-2B4D-B671-63CFB845F5E9}"/>
              </a:ext>
            </a:extLst>
          </p:cNvPr>
          <p:cNvSpPr/>
          <p:nvPr/>
        </p:nvSpPr>
        <p:spPr>
          <a:xfrm>
            <a:off x="9201149" y="3626245"/>
            <a:ext cx="707231" cy="485775"/>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5F1EDE3-33ED-ED4E-9E40-360C424B95F0}"/>
              </a:ext>
            </a:extLst>
          </p:cNvPr>
          <p:cNvSpPr/>
          <p:nvPr/>
        </p:nvSpPr>
        <p:spPr>
          <a:xfrm>
            <a:off x="8493918" y="5772147"/>
            <a:ext cx="1064420" cy="485775"/>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43CD9ECD-3CCA-5948-A1A8-E776F7938C99}"/>
              </a:ext>
            </a:extLst>
          </p:cNvPr>
          <p:cNvSpPr/>
          <p:nvPr/>
        </p:nvSpPr>
        <p:spPr>
          <a:xfrm>
            <a:off x="10833700" y="4373860"/>
            <a:ext cx="965789" cy="433883"/>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6870903-B897-2F49-9D5F-4A2D9FD7E4A3}"/>
              </a:ext>
            </a:extLst>
          </p:cNvPr>
          <p:cNvSpPr/>
          <p:nvPr/>
        </p:nvSpPr>
        <p:spPr>
          <a:xfrm>
            <a:off x="8321317" y="1065119"/>
            <a:ext cx="3217869" cy="307777"/>
          </a:xfrm>
          <a:prstGeom prst="rect">
            <a:avLst/>
          </a:prstGeom>
          <a:ln>
            <a:solidFill>
              <a:srgbClr val="FF0000"/>
            </a:solidFill>
          </a:ln>
        </p:spPr>
        <p:txBody>
          <a:bodyPr wrap="none">
            <a:spAutoFit/>
          </a:bodyPr>
          <a:lstStyle/>
          <a:p>
            <a:r>
              <a:rPr lang="en-US" sz="1400" dirty="0"/>
              <a:t>E.g., </a:t>
            </a:r>
            <a:r>
              <a:rPr lang="en-US" sz="1400" dirty="0">
                <a:highlight>
                  <a:srgbClr val="FFFF00"/>
                </a:highlight>
                <a:latin typeface="Consolas" panose="020B0609020204030204" pitchFamily="49" charset="0"/>
              </a:rPr>
              <a:t>/lib64/ld-linux-x86-64.so.2</a:t>
            </a:r>
          </a:p>
        </p:txBody>
      </p:sp>
      <p:sp>
        <p:nvSpPr>
          <p:cNvPr id="4" name="Slide Number Placeholder 3">
            <a:extLst>
              <a:ext uri="{FF2B5EF4-FFF2-40B4-BE49-F238E27FC236}">
                <a16:creationId xmlns:a16="http://schemas.microsoft.com/office/drawing/2014/main" id="{B33ECED9-D6A5-424D-9795-6B4EC4F355CA}"/>
              </a:ext>
            </a:extLst>
          </p:cNvPr>
          <p:cNvSpPr>
            <a:spLocks noGrp="1"/>
          </p:cNvSpPr>
          <p:nvPr>
            <p:ph type="sldNum" sz="quarter" idx="12"/>
          </p:nvPr>
        </p:nvSpPr>
        <p:spPr/>
        <p:txBody>
          <a:bodyPr/>
          <a:lstStyle/>
          <a:p>
            <a:fld id="{FBF729FF-03AA-4E9E-A079-183B0BB68762}" type="slidenum">
              <a:rPr lang="en-US" smtClean="0"/>
              <a:t>19</a:t>
            </a:fld>
            <a:endParaRPr lang="en-US"/>
          </a:p>
        </p:txBody>
      </p:sp>
      <p:pic>
        <p:nvPicPr>
          <p:cNvPr id="12" name="Picture 11">
            <a:extLst>
              <a:ext uri="{FF2B5EF4-FFF2-40B4-BE49-F238E27FC236}">
                <a16:creationId xmlns:a16="http://schemas.microsoft.com/office/drawing/2014/main" id="{74C53CE9-7711-E64D-98F8-AE03246A51F2}"/>
              </a:ext>
            </a:extLst>
          </p:cNvPr>
          <p:cNvPicPr>
            <a:picLocks noChangeAspect="1"/>
          </p:cNvPicPr>
          <p:nvPr/>
        </p:nvPicPr>
        <p:blipFill>
          <a:blip r:embed="rId4"/>
          <a:stretch>
            <a:fillRect/>
          </a:stretch>
        </p:blipFill>
        <p:spPr>
          <a:xfrm>
            <a:off x="925911" y="2867039"/>
            <a:ext cx="4539707" cy="3881407"/>
          </a:xfrm>
          <a:prstGeom prst="rect">
            <a:avLst/>
          </a:prstGeom>
        </p:spPr>
      </p:pic>
    </p:spTree>
    <p:extLst>
      <p:ext uri="{BB962C8B-B14F-4D97-AF65-F5344CB8AC3E}">
        <p14:creationId xmlns:p14="http://schemas.microsoft.com/office/powerpoint/2010/main" val="4288589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371EA-58CD-1848-BED8-13304C2EF015}"/>
              </a:ext>
            </a:extLst>
          </p:cNvPr>
          <p:cNvSpPr>
            <a:spLocks noGrp="1"/>
          </p:cNvSpPr>
          <p:nvPr>
            <p:ph type="title"/>
          </p:nvPr>
        </p:nvSpPr>
        <p:spPr/>
        <p:txBody>
          <a:bodyPr/>
          <a:lstStyle/>
          <a:p>
            <a:r>
              <a:rPr lang="en-US" dirty="0"/>
              <a:t>How DO We Get to “</a:t>
            </a:r>
            <a:r>
              <a:rPr lang="en-US" dirty="0">
                <a:latin typeface="Consolas" panose="020B0609020204030204" pitchFamily="49" charset="0"/>
              </a:rPr>
              <a:t>main()</a:t>
            </a:r>
            <a:r>
              <a:rPr lang="en-US" dirty="0"/>
              <a:t>”?</a:t>
            </a:r>
          </a:p>
        </p:txBody>
      </p:sp>
      <p:sp>
        <p:nvSpPr>
          <p:cNvPr id="4" name="Slide Number Placeholder 3">
            <a:extLst>
              <a:ext uri="{FF2B5EF4-FFF2-40B4-BE49-F238E27FC236}">
                <a16:creationId xmlns:a16="http://schemas.microsoft.com/office/drawing/2014/main" id="{8710E5B8-FAA5-484F-90E3-DE0AF152A340}"/>
              </a:ext>
            </a:extLst>
          </p:cNvPr>
          <p:cNvSpPr>
            <a:spLocks noGrp="1"/>
          </p:cNvSpPr>
          <p:nvPr>
            <p:ph type="sldNum" sz="quarter" idx="12"/>
          </p:nvPr>
        </p:nvSpPr>
        <p:spPr/>
        <p:txBody>
          <a:bodyPr/>
          <a:lstStyle/>
          <a:p>
            <a:fld id="{A8847BB3-9452-5D4B-9D0C-3312D4EA15F7}" type="slidenum">
              <a:rPr lang="en-US" smtClean="0"/>
              <a:t>20</a:t>
            </a:fld>
            <a:endParaRPr lang="en-US" dirty="0"/>
          </a:p>
        </p:txBody>
      </p:sp>
      <p:pic>
        <p:nvPicPr>
          <p:cNvPr id="1026" name="Picture 2">
            <a:extLst>
              <a:ext uri="{FF2B5EF4-FFF2-40B4-BE49-F238E27FC236}">
                <a16:creationId xmlns:a16="http://schemas.microsoft.com/office/drawing/2014/main" id="{445BF12D-67B7-C642-A08E-2A10ABD944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895" y="1271939"/>
            <a:ext cx="5762213" cy="4938061"/>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55A12586-15B4-CB40-8FB9-7111946E2D9B}"/>
              </a:ext>
            </a:extLst>
          </p:cNvPr>
          <p:cNvSpPr>
            <a:spLocks noGrp="1"/>
          </p:cNvSpPr>
          <p:nvPr>
            <p:ph idx="1"/>
          </p:nvPr>
        </p:nvSpPr>
        <p:spPr>
          <a:xfrm>
            <a:off x="838199" y="1825625"/>
            <a:ext cx="6019801" cy="2998375"/>
          </a:xfrm>
        </p:spPr>
        <p:txBody>
          <a:bodyPr>
            <a:normAutofit fontScale="77500" lnSpcReduction="20000"/>
          </a:bodyPr>
          <a:lstStyle/>
          <a:p>
            <a:r>
              <a:rPr lang="en-US" dirty="0"/>
              <a:t>Kernel - </a:t>
            </a:r>
            <a:r>
              <a:rPr lang="en-US" dirty="0" err="1">
                <a:latin typeface="Consolas" panose="020B0609020204030204" pitchFamily="49" charset="0"/>
              </a:rPr>
              <a:t>load_elf_binary</a:t>
            </a:r>
            <a:r>
              <a:rPr lang="en-US" dirty="0">
                <a:latin typeface="Consolas" panose="020B0609020204030204" pitchFamily="49" charset="0"/>
              </a:rPr>
              <a:t>()</a:t>
            </a:r>
            <a:br>
              <a:rPr lang="en-US" dirty="0"/>
            </a:br>
            <a:br>
              <a:rPr lang="en-US" dirty="0"/>
            </a:br>
            <a:r>
              <a:rPr lang="en-US" dirty="0"/>
              <a:t>Sets-up stack for you: </a:t>
            </a:r>
            <a:r>
              <a:rPr lang="en-US" dirty="0" err="1"/>
              <a:t>argc</a:t>
            </a:r>
            <a:r>
              <a:rPr lang="en-US" dirty="0"/>
              <a:t>, </a:t>
            </a:r>
            <a:r>
              <a:rPr lang="en-US" dirty="0" err="1"/>
              <a:t>argv</a:t>
            </a:r>
            <a:r>
              <a:rPr lang="en-US" dirty="0"/>
              <a:t>, </a:t>
            </a:r>
            <a:r>
              <a:rPr lang="en-US" dirty="0" err="1"/>
              <a:t>envp</a:t>
            </a:r>
            <a:r>
              <a:rPr lang="en-US" dirty="0"/>
              <a:t>, </a:t>
            </a:r>
            <a:r>
              <a:rPr lang="en-US" dirty="0" err="1"/>
              <a:t>auxv</a:t>
            </a:r>
            <a:endParaRPr lang="en-US" dirty="0"/>
          </a:p>
          <a:p>
            <a:pPr lvl="1"/>
            <a:r>
              <a:rPr lang="en-US" dirty="0"/>
              <a:t>File descriptors: 0, 1, 2 (stdin, </a:t>
            </a:r>
            <a:r>
              <a:rPr lang="en-US" dirty="0" err="1"/>
              <a:t>stdout</a:t>
            </a:r>
            <a:r>
              <a:rPr lang="en-US" dirty="0"/>
              <a:t>, stderr)</a:t>
            </a:r>
          </a:p>
          <a:p>
            <a:pPr lvl="1"/>
            <a:r>
              <a:rPr lang="en-US" dirty="0"/>
              <a:t>pass control to  ‘loader’</a:t>
            </a:r>
          </a:p>
          <a:p>
            <a:endParaRPr lang="en-US" dirty="0"/>
          </a:p>
          <a:p>
            <a:r>
              <a:rPr lang="en-US" dirty="0"/>
              <a:t>‘loader’ </a:t>
            </a:r>
          </a:p>
          <a:p>
            <a:pPr lvl="1"/>
            <a:r>
              <a:rPr lang="en-US" dirty="0"/>
              <a:t>Relocates shared libraries </a:t>
            </a:r>
          </a:p>
          <a:p>
            <a:pPr lvl="1"/>
            <a:r>
              <a:rPr lang="en-US" dirty="0"/>
              <a:t>Calls ‘pre-initializer(s)’</a:t>
            </a:r>
          </a:p>
          <a:p>
            <a:pPr lvl="1"/>
            <a:r>
              <a:rPr lang="en-US" dirty="0"/>
              <a:t>Then, calls ‘_start()’</a:t>
            </a:r>
          </a:p>
        </p:txBody>
      </p:sp>
      <p:sp>
        <p:nvSpPr>
          <p:cNvPr id="6" name="Rectangle 5">
            <a:extLst>
              <a:ext uri="{FF2B5EF4-FFF2-40B4-BE49-F238E27FC236}">
                <a16:creationId xmlns:a16="http://schemas.microsoft.com/office/drawing/2014/main" id="{656EB87B-B9C0-2E44-B92A-6B3500985C94}"/>
              </a:ext>
            </a:extLst>
          </p:cNvPr>
          <p:cNvSpPr/>
          <p:nvPr/>
        </p:nvSpPr>
        <p:spPr>
          <a:xfrm>
            <a:off x="689528" y="4988667"/>
            <a:ext cx="5018400" cy="1200329"/>
          </a:xfrm>
          <a:prstGeom prst="rect">
            <a:avLst/>
          </a:prstGeom>
          <a:solidFill>
            <a:srgbClr val="FFC000"/>
          </a:solidFill>
          <a:ln>
            <a:noFill/>
          </a:ln>
        </p:spPr>
        <p:txBody>
          <a:bodyPr wrap="square">
            <a:spAutoFit/>
          </a:bodyPr>
          <a:lstStyle/>
          <a:p>
            <a:r>
              <a:rPr lang="en-US" sz="2400" dirty="0">
                <a:latin typeface="Consolas" panose="020B0609020204030204" pitchFamily="49" charset="0"/>
                <a:sym typeface="Wingdings" pitchFamily="2" charset="2"/>
              </a:rPr>
              <a:t>  </a:t>
            </a:r>
            <a:r>
              <a:rPr lang="en-US" sz="2400" dirty="0">
                <a:latin typeface="Consolas" panose="020B0609020204030204" pitchFamily="49" charset="0"/>
              </a:rPr>
              <a:t>_start();</a:t>
            </a:r>
          </a:p>
          <a:p>
            <a:r>
              <a:rPr lang="en-US" sz="2400" dirty="0">
                <a:latin typeface="Consolas" panose="020B0609020204030204" pitchFamily="49" charset="0"/>
                <a:sym typeface="Wingdings" pitchFamily="2" charset="2"/>
              </a:rPr>
              <a:t>  __</a:t>
            </a:r>
            <a:r>
              <a:rPr lang="en-US" sz="2400" dirty="0" err="1">
                <a:latin typeface="Consolas" panose="020B0609020204030204" pitchFamily="49" charset="0"/>
                <a:sym typeface="Wingdings" pitchFamily="2" charset="2"/>
              </a:rPr>
              <a:t>libc_start_main</a:t>
            </a:r>
            <a:r>
              <a:rPr lang="en-US" sz="2400" dirty="0">
                <a:latin typeface="Consolas" panose="020B0609020204030204" pitchFamily="49" charset="0"/>
                <a:sym typeface="Wingdings" pitchFamily="2" charset="2"/>
              </a:rPr>
              <a:t>();</a:t>
            </a:r>
          </a:p>
          <a:p>
            <a:r>
              <a:rPr lang="en-US" sz="2400" dirty="0">
                <a:latin typeface="Consolas" panose="020B0609020204030204" pitchFamily="49" charset="0"/>
                <a:sym typeface="Wingdings" pitchFamily="2" charset="2"/>
              </a:rPr>
              <a:t>  main();</a:t>
            </a:r>
            <a:endParaRPr lang="en-US" sz="2400" dirty="0">
              <a:latin typeface="Consolas" panose="020B0609020204030204" pitchFamily="49" charset="0"/>
            </a:endParaRPr>
          </a:p>
        </p:txBody>
      </p:sp>
      <p:sp>
        <p:nvSpPr>
          <p:cNvPr id="7" name="Rounded Rectangle 6">
            <a:extLst>
              <a:ext uri="{FF2B5EF4-FFF2-40B4-BE49-F238E27FC236}">
                <a16:creationId xmlns:a16="http://schemas.microsoft.com/office/drawing/2014/main" id="{C17BC518-62BB-FD44-B8A5-2DD601EB65F6}"/>
              </a:ext>
            </a:extLst>
          </p:cNvPr>
          <p:cNvSpPr/>
          <p:nvPr/>
        </p:nvSpPr>
        <p:spPr>
          <a:xfrm>
            <a:off x="9102437" y="1944157"/>
            <a:ext cx="1180745" cy="2108297"/>
          </a:xfrm>
          <a:prstGeom prst="roundRect">
            <a:avLst/>
          </a:prstGeom>
          <a:solidFill>
            <a:srgbClr val="FFC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1420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11B46-7DD7-E94E-9E32-322CAD6CDF60}"/>
              </a:ext>
            </a:extLst>
          </p:cNvPr>
          <p:cNvSpPr>
            <a:spLocks noGrp="1"/>
          </p:cNvSpPr>
          <p:nvPr>
            <p:ph type="title"/>
          </p:nvPr>
        </p:nvSpPr>
        <p:spPr>
          <a:xfrm>
            <a:off x="838200" y="365126"/>
            <a:ext cx="10515600" cy="978766"/>
          </a:xfrm>
        </p:spPr>
        <p:txBody>
          <a:bodyPr/>
          <a:lstStyle/>
          <a:p>
            <a:r>
              <a:rPr lang="en-US" dirty="0">
                <a:latin typeface="Consolas" panose="020B0609020204030204" pitchFamily="49" charset="0"/>
              </a:rPr>
              <a:t>start() -- </a:t>
            </a:r>
            <a:r>
              <a:rPr lang="en-US" dirty="0" err="1">
                <a:latin typeface="Consolas" panose="020B0609020204030204" pitchFamily="49" charset="0"/>
              </a:rPr>
              <a:t>entrypoint</a:t>
            </a:r>
            <a:endParaRPr lang="en-US" dirty="0">
              <a:latin typeface="Consolas" panose="020B0609020204030204" pitchFamily="49" charset="0"/>
            </a:endParaRPr>
          </a:p>
        </p:txBody>
      </p:sp>
      <p:sp>
        <p:nvSpPr>
          <p:cNvPr id="4" name="Slide Number Placeholder 3">
            <a:extLst>
              <a:ext uri="{FF2B5EF4-FFF2-40B4-BE49-F238E27FC236}">
                <a16:creationId xmlns:a16="http://schemas.microsoft.com/office/drawing/2014/main" id="{7FCF5B80-997F-F344-92B1-7B1DF6ABF2D9}"/>
              </a:ext>
            </a:extLst>
          </p:cNvPr>
          <p:cNvSpPr>
            <a:spLocks noGrp="1"/>
          </p:cNvSpPr>
          <p:nvPr>
            <p:ph type="sldNum" sz="quarter" idx="12"/>
          </p:nvPr>
        </p:nvSpPr>
        <p:spPr>
          <a:xfrm>
            <a:off x="159327" y="6447560"/>
            <a:ext cx="2743200" cy="365125"/>
          </a:xfrm>
        </p:spPr>
        <p:txBody>
          <a:bodyPr/>
          <a:lstStyle/>
          <a:p>
            <a:fld id="{A8847BB3-9452-5D4B-9D0C-3312D4EA15F7}" type="slidenum">
              <a:rPr lang="en-US" smtClean="0"/>
              <a:t>21</a:t>
            </a:fld>
            <a:endParaRPr lang="en-US" dirty="0"/>
          </a:p>
        </p:txBody>
      </p:sp>
      <p:sp>
        <p:nvSpPr>
          <p:cNvPr id="20" name="AutoShape 2" descr="A no_std Rust binary - fasterthanli.me">
            <a:extLst>
              <a:ext uri="{FF2B5EF4-FFF2-40B4-BE49-F238E27FC236}">
                <a16:creationId xmlns:a16="http://schemas.microsoft.com/office/drawing/2014/main" id="{AC3C3057-8A8D-AA45-86E2-B9A0A9ABE01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5" name="Graphic 24">
            <a:extLst>
              <a:ext uri="{FF2B5EF4-FFF2-40B4-BE49-F238E27FC236}">
                <a16:creationId xmlns:a16="http://schemas.microsoft.com/office/drawing/2014/main" id="{95BD626E-ECEB-D343-82DF-48334F8B82B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102381" y="109537"/>
            <a:ext cx="4828311" cy="6638926"/>
          </a:xfrm>
          <a:prstGeom prst="rect">
            <a:avLst/>
          </a:prstGeom>
        </p:spPr>
      </p:pic>
      <p:pic>
        <p:nvPicPr>
          <p:cNvPr id="3" name="Picture 2">
            <a:extLst>
              <a:ext uri="{FF2B5EF4-FFF2-40B4-BE49-F238E27FC236}">
                <a16:creationId xmlns:a16="http://schemas.microsoft.com/office/drawing/2014/main" id="{56E48ADA-27B5-1A49-8F45-08994D4976DF}"/>
              </a:ext>
            </a:extLst>
          </p:cNvPr>
          <p:cNvPicPr>
            <a:picLocks noChangeAspect="1"/>
          </p:cNvPicPr>
          <p:nvPr/>
        </p:nvPicPr>
        <p:blipFill>
          <a:blip r:embed="rId5"/>
          <a:stretch>
            <a:fillRect/>
          </a:stretch>
        </p:blipFill>
        <p:spPr>
          <a:xfrm>
            <a:off x="394854" y="3946997"/>
            <a:ext cx="5936673" cy="2545877"/>
          </a:xfrm>
          <a:prstGeom prst="rect">
            <a:avLst/>
          </a:prstGeom>
        </p:spPr>
      </p:pic>
      <p:pic>
        <p:nvPicPr>
          <p:cNvPr id="7" name="Picture 6">
            <a:extLst>
              <a:ext uri="{FF2B5EF4-FFF2-40B4-BE49-F238E27FC236}">
                <a16:creationId xmlns:a16="http://schemas.microsoft.com/office/drawing/2014/main" id="{3E72CF6C-5ECB-E94A-85B1-9D4933A20000}"/>
              </a:ext>
            </a:extLst>
          </p:cNvPr>
          <p:cNvPicPr>
            <a:picLocks noChangeAspect="1"/>
          </p:cNvPicPr>
          <p:nvPr/>
        </p:nvPicPr>
        <p:blipFill>
          <a:blip r:embed="rId6"/>
          <a:stretch>
            <a:fillRect/>
          </a:stretch>
        </p:blipFill>
        <p:spPr>
          <a:xfrm>
            <a:off x="394853" y="1459296"/>
            <a:ext cx="5936673" cy="1489488"/>
          </a:xfrm>
          <a:prstGeom prst="rect">
            <a:avLst/>
          </a:prstGeom>
        </p:spPr>
      </p:pic>
    </p:spTree>
    <p:extLst>
      <p:ext uri="{BB962C8B-B14F-4D97-AF65-F5344CB8AC3E}">
        <p14:creationId xmlns:p14="http://schemas.microsoft.com/office/powerpoint/2010/main" val="37488905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2D1D4-4ACC-7241-B800-76CB19DEF796}"/>
              </a:ext>
            </a:extLst>
          </p:cNvPr>
          <p:cNvSpPr>
            <a:spLocks noGrp="1"/>
          </p:cNvSpPr>
          <p:nvPr>
            <p:ph type="title"/>
          </p:nvPr>
        </p:nvSpPr>
        <p:spPr>
          <a:xfrm>
            <a:off x="394853" y="254289"/>
            <a:ext cx="6629400" cy="881304"/>
          </a:xfrm>
        </p:spPr>
        <p:txBody>
          <a:bodyPr/>
          <a:lstStyle/>
          <a:p>
            <a:r>
              <a:rPr lang="en-US" dirty="0">
                <a:latin typeface="Consolas" panose="020B0609020204030204" pitchFamily="49" charset="0"/>
              </a:rPr>
              <a:t>__</a:t>
            </a:r>
            <a:r>
              <a:rPr lang="en-US" dirty="0" err="1">
                <a:latin typeface="Consolas" panose="020B0609020204030204" pitchFamily="49" charset="0"/>
              </a:rPr>
              <a:t>libc_start_main</a:t>
            </a:r>
            <a:r>
              <a:rPr lang="en-US" dirty="0">
                <a:latin typeface="Consolas" panose="020B0609020204030204" pitchFamily="49" charset="0"/>
              </a:rPr>
              <a:t>();</a:t>
            </a:r>
          </a:p>
        </p:txBody>
      </p:sp>
      <p:sp>
        <p:nvSpPr>
          <p:cNvPr id="4" name="Slide Number Placeholder 3">
            <a:extLst>
              <a:ext uri="{FF2B5EF4-FFF2-40B4-BE49-F238E27FC236}">
                <a16:creationId xmlns:a16="http://schemas.microsoft.com/office/drawing/2014/main" id="{1C4170A4-FF4B-8F4F-B48C-6160A7E42D33}"/>
              </a:ext>
            </a:extLst>
          </p:cNvPr>
          <p:cNvSpPr>
            <a:spLocks noGrp="1"/>
          </p:cNvSpPr>
          <p:nvPr>
            <p:ph type="sldNum" sz="quarter" idx="12"/>
          </p:nvPr>
        </p:nvSpPr>
        <p:spPr/>
        <p:txBody>
          <a:bodyPr/>
          <a:lstStyle/>
          <a:p>
            <a:fld id="{A8847BB3-9452-5D4B-9D0C-3312D4EA15F7}" type="slidenum">
              <a:rPr lang="en-US" smtClean="0"/>
              <a:t>22</a:t>
            </a:fld>
            <a:endParaRPr lang="en-US"/>
          </a:p>
        </p:txBody>
      </p:sp>
      <p:pic>
        <p:nvPicPr>
          <p:cNvPr id="6" name="Picture 5">
            <a:extLst>
              <a:ext uri="{FF2B5EF4-FFF2-40B4-BE49-F238E27FC236}">
                <a16:creationId xmlns:a16="http://schemas.microsoft.com/office/drawing/2014/main" id="{4EC3AF0A-E217-D244-A689-41BC91F8BDBA}"/>
              </a:ext>
            </a:extLst>
          </p:cNvPr>
          <p:cNvPicPr>
            <a:picLocks noChangeAspect="1"/>
          </p:cNvPicPr>
          <p:nvPr/>
        </p:nvPicPr>
        <p:blipFill>
          <a:blip r:embed="rId2"/>
          <a:stretch>
            <a:fillRect/>
          </a:stretch>
        </p:blipFill>
        <p:spPr>
          <a:xfrm>
            <a:off x="396129" y="3085964"/>
            <a:ext cx="5942324" cy="3270385"/>
          </a:xfrm>
          <a:prstGeom prst="rect">
            <a:avLst/>
          </a:prstGeom>
        </p:spPr>
      </p:pic>
      <p:sp>
        <p:nvSpPr>
          <p:cNvPr id="7" name="Rectangle 6">
            <a:extLst>
              <a:ext uri="{FF2B5EF4-FFF2-40B4-BE49-F238E27FC236}">
                <a16:creationId xmlns:a16="http://schemas.microsoft.com/office/drawing/2014/main" id="{491E3DF7-E22A-8A4C-9A3C-A35F1ABF1647}"/>
              </a:ext>
            </a:extLst>
          </p:cNvPr>
          <p:cNvSpPr/>
          <p:nvPr/>
        </p:nvSpPr>
        <p:spPr>
          <a:xfrm>
            <a:off x="6594764" y="1459296"/>
            <a:ext cx="4946074" cy="4801314"/>
          </a:xfrm>
          <a:prstGeom prst="rect">
            <a:avLst/>
          </a:prstGeom>
        </p:spPr>
        <p:txBody>
          <a:bodyPr wrap="square">
            <a:spAutoFit/>
          </a:bodyPr>
          <a:lstStyle/>
          <a:p>
            <a:pPr marL="342900" indent="-342900">
              <a:buFont typeface="Arial" panose="020B0604020202020204" pitchFamily="34" charset="0"/>
              <a:buChar char="•"/>
            </a:pPr>
            <a:r>
              <a:rPr lang="en-US" dirty="0">
                <a:latin typeface="Calibri" panose="020F0502020204030204" pitchFamily="34" charset="0"/>
              </a:rPr>
              <a:t>Takes care of some security problems with </a:t>
            </a:r>
            <a:r>
              <a:rPr lang="en-US" b="1" dirty="0" err="1">
                <a:latin typeface="Consolas" panose="020B0609020204030204" pitchFamily="49" charset="0"/>
              </a:rPr>
              <a:t>setuid</a:t>
            </a:r>
            <a:r>
              <a:rPr lang="en-US" dirty="0">
                <a:latin typeface="Consolas" panose="020B0609020204030204" pitchFamily="49" charset="0"/>
              </a:rPr>
              <a:t>, </a:t>
            </a:r>
            <a:r>
              <a:rPr lang="en-US" b="1" dirty="0" err="1">
                <a:latin typeface="Consolas" panose="020B0609020204030204" pitchFamily="49" charset="0"/>
              </a:rPr>
              <a:t>setgid</a:t>
            </a:r>
            <a:r>
              <a:rPr lang="en-US" dirty="0">
                <a:latin typeface="Consolas" panose="020B0609020204030204" pitchFamily="49" charset="0"/>
              </a:rPr>
              <a:t> </a:t>
            </a:r>
            <a:r>
              <a:rPr lang="en-US" dirty="0">
                <a:latin typeface="Calibri" panose="020F0502020204030204" pitchFamily="34" charset="0"/>
              </a:rPr>
              <a:t>programs</a:t>
            </a:r>
          </a:p>
          <a:p>
            <a:pPr marL="342900" indent="-342900">
              <a:buFont typeface="Arial" panose="020B0604020202020204" pitchFamily="34" charset="0"/>
              <a:buChar char="•"/>
            </a:pPr>
            <a:endParaRPr lang="en-US" dirty="0">
              <a:latin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rPr>
              <a:t>Starts up </a:t>
            </a:r>
            <a:r>
              <a:rPr lang="en-US" i="1" dirty="0">
                <a:latin typeface="Calibri" panose="020F0502020204030204" pitchFamily="34" charset="0"/>
              </a:rPr>
              <a:t>threading</a:t>
            </a:r>
          </a:p>
          <a:p>
            <a:pPr marL="342900" indent="-342900">
              <a:buFont typeface="Arial" panose="020B0604020202020204" pitchFamily="34" charset="0"/>
              <a:buChar char="•"/>
            </a:pPr>
            <a:endParaRPr lang="en-US" dirty="0">
              <a:latin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rPr>
              <a:t>Registers the </a:t>
            </a:r>
            <a:r>
              <a:rPr lang="en-US" b="1" dirty="0" err="1">
                <a:latin typeface="Consolas" panose="020B0609020204030204" pitchFamily="49" charset="0"/>
              </a:rPr>
              <a:t>fini</a:t>
            </a:r>
            <a:r>
              <a:rPr lang="en-US" dirty="0">
                <a:latin typeface="Calibri" panose="020F0502020204030204" pitchFamily="34" charset="0"/>
              </a:rPr>
              <a:t> (our program), and </a:t>
            </a:r>
            <a:r>
              <a:rPr lang="en-US" b="1" dirty="0" err="1">
                <a:latin typeface="Consolas" panose="020B0609020204030204" pitchFamily="49" charset="0"/>
              </a:rPr>
              <a:t>rtld_fini</a:t>
            </a:r>
            <a:r>
              <a:rPr lang="en-US" dirty="0">
                <a:latin typeface="Consolas" panose="020B0609020204030204" pitchFamily="49" charset="0"/>
              </a:rPr>
              <a:t> </a:t>
            </a:r>
            <a:r>
              <a:rPr lang="en-US" dirty="0">
                <a:latin typeface="Calibri" panose="020F0502020204030204" pitchFamily="34" charset="0"/>
              </a:rPr>
              <a:t>(run-time loader) arguments to get run by </a:t>
            </a:r>
            <a:r>
              <a:rPr lang="en-US" b="1" dirty="0" err="1">
                <a:latin typeface="Consolas" panose="020B0609020204030204" pitchFamily="49" charset="0"/>
              </a:rPr>
              <a:t>at_exit</a:t>
            </a:r>
            <a:r>
              <a:rPr lang="en-US" dirty="0">
                <a:latin typeface="Consolas" panose="020B0609020204030204" pitchFamily="49" charset="0"/>
              </a:rPr>
              <a:t> </a:t>
            </a:r>
            <a:r>
              <a:rPr lang="en-US" dirty="0">
                <a:latin typeface="Calibri" panose="020F0502020204030204" pitchFamily="34" charset="0"/>
              </a:rPr>
              <a:t>to run the program's and the loader's cleanup routines</a:t>
            </a:r>
          </a:p>
          <a:p>
            <a:pPr marL="342900" indent="-342900">
              <a:buFont typeface="Arial" panose="020B0604020202020204" pitchFamily="34" charset="0"/>
              <a:buChar char="•"/>
            </a:pPr>
            <a:endParaRPr lang="en-US" dirty="0">
              <a:latin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rPr>
              <a:t>Calls the </a:t>
            </a:r>
            <a:r>
              <a:rPr lang="en-US" b="1" dirty="0" err="1">
                <a:latin typeface="Calibri" panose="020F0502020204030204" pitchFamily="34" charset="0"/>
              </a:rPr>
              <a:t>init</a:t>
            </a:r>
            <a:r>
              <a:rPr lang="en-US" dirty="0">
                <a:latin typeface="Calibri" panose="020F0502020204030204" pitchFamily="34" charset="0"/>
              </a:rPr>
              <a:t> argument</a:t>
            </a:r>
          </a:p>
          <a:p>
            <a:pPr marL="342900" indent="-342900">
              <a:buFont typeface="Arial" panose="020B0604020202020204" pitchFamily="34" charset="0"/>
              <a:buChar char="•"/>
            </a:pPr>
            <a:endParaRPr lang="en-US" dirty="0">
              <a:latin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rPr>
              <a:t>Calls the </a:t>
            </a:r>
            <a:r>
              <a:rPr lang="en-US" b="1" dirty="0">
                <a:latin typeface="Calibri" panose="020F0502020204030204" pitchFamily="34" charset="0"/>
              </a:rPr>
              <a:t>main</a:t>
            </a:r>
            <a:r>
              <a:rPr lang="en-US" dirty="0">
                <a:latin typeface="Calibri" panose="020F0502020204030204" pitchFamily="34" charset="0"/>
              </a:rPr>
              <a:t> with the </a:t>
            </a:r>
            <a:r>
              <a:rPr lang="en-US" b="1" dirty="0" err="1">
                <a:latin typeface="Calibri" panose="020F0502020204030204" pitchFamily="34" charset="0"/>
              </a:rPr>
              <a:t>argc</a:t>
            </a:r>
            <a:r>
              <a:rPr lang="en-US" dirty="0">
                <a:latin typeface="Calibri" panose="020F0502020204030204" pitchFamily="34" charset="0"/>
              </a:rPr>
              <a:t> and </a:t>
            </a:r>
            <a:r>
              <a:rPr lang="en-US" b="1" dirty="0" err="1">
                <a:latin typeface="Calibri" panose="020F0502020204030204" pitchFamily="34" charset="0"/>
              </a:rPr>
              <a:t>argv</a:t>
            </a:r>
            <a:r>
              <a:rPr lang="en-US" dirty="0">
                <a:latin typeface="Calibri" panose="020F0502020204030204" pitchFamily="34" charset="0"/>
              </a:rPr>
              <a:t> arguments passed to it and with the global __environ argument as detailed above.</a:t>
            </a:r>
          </a:p>
          <a:p>
            <a:pPr marL="342900" indent="-342900">
              <a:buFont typeface="Arial" panose="020B0604020202020204" pitchFamily="34" charset="0"/>
              <a:buChar char="•"/>
            </a:pPr>
            <a:endParaRPr lang="en-US" dirty="0">
              <a:latin typeface="Calibri" panose="020F0502020204030204" pitchFamily="34" charset="0"/>
            </a:endParaRPr>
          </a:p>
          <a:p>
            <a:pPr marL="342900" indent="-342900">
              <a:buFont typeface="Arial" panose="020B0604020202020204" pitchFamily="34" charset="0"/>
              <a:buChar char="•"/>
            </a:pPr>
            <a:r>
              <a:rPr lang="en-US" dirty="0">
                <a:latin typeface="Calibri" panose="020F0502020204030204" pitchFamily="34" charset="0"/>
              </a:rPr>
              <a:t>Calls </a:t>
            </a:r>
            <a:r>
              <a:rPr lang="en-US" b="1" dirty="0">
                <a:latin typeface="Calibri" panose="020F0502020204030204" pitchFamily="34" charset="0"/>
              </a:rPr>
              <a:t>exit</a:t>
            </a:r>
            <a:r>
              <a:rPr lang="en-US" dirty="0">
                <a:latin typeface="Calibri" panose="020F0502020204030204" pitchFamily="34" charset="0"/>
              </a:rPr>
              <a:t> with the return value of main</a:t>
            </a:r>
            <a:endParaRPr lang="en-US" dirty="0">
              <a:effectLst/>
              <a:latin typeface="Calibri" panose="020F0502020204030204" pitchFamily="34" charset="0"/>
            </a:endParaRPr>
          </a:p>
        </p:txBody>
      </p:sp>
      <p:pic>
        <p:nvPicPr>
          <p:cNvPr id="8" name="Picture 7">
            <a:extLst>
              <a:ext uri="{FF2B5EF4-FFF2-40B4-BE49-F238E27FC236}">
                <a16:creationId xmlns:a16="http://schemas.microsoft.com/office/drawing/2014/main" id="{006737CF-66C5-5141-9FA7-B43C94B80B38}"/>
              </a:ext>
            </a:extLst>
          </p:cNvPr>
          <p:cNvPicPr>
            <a:picLocks noChangeAspect="1"/>
          </p:cNvPicPr>
          <p:nvPr/>
        </p:nvPicPr>
        <p:blipFill>
          <a:blip r:embed="rId3"/>
          <a:stretch>
            <a:fillRect/>
          </a:stretch>
        </p:blipFill>
        <p:spPr>
          <a:xfrm>
            <a:off x="394853" y="1459296"/>
            <a:ext cx="5936673" cy="1489488"/>
          </a:xfrm>
          <a:prstGeom prst="rect">
            <a:avLst/>
          </a:prstGeom>
        </p:spPr>
      </p:pic>
    </p:spTree>
    <p:extLst>
      <p:ext uri="{BB962C8B-B14F-4D97-AF65-F5344CB8AC3E}">
        <p14:creationId xmlns:p14="http://schemas.microsoft.com/office/powerpoint/2010/main" val="1077994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9E32F-A9FF-464D-B76F-32C1BE28B0D3}"/>
              </a:ext>
            </a:extLst>
          </p:cNvPr>
          <p:cNvSpPr>
            <a:spLocks noGrp="1"/>
          </p:cNvSpPr>
          <p:nvPr>
            <p:ph type="title"/>
          </p:nvPr>
        </p:nvSpPr>
        <p:spPr/>
        <p:txBody>
          <a:bodyPr/>
          <a:lstStyle/>
          <a:p>
            <a:r>
              <a:rPr lang="en-US"/>
              <a:t>Stack</a:t>
            </a:r>
          </a:p>
        </p:txBody>
      </p:sp>
      <p:sp>
        <p:nvSpPr>
          <p:cNvPr id="3" name="Content Placeholder 2">
            <a:extLst>
              <a:ext uri="{FF2B5EF4-FFF2-40B4-BE49-F238E27FC236}">
                <a16:creationId xmlns:a16="http://schemas.microsoft.com/office/drawing/2014/main" id="{DCC48B3F-3EAA-3F45-9F46-00763A72646D}"/>
              </a:ext>
            </a:extLst>
          </p:cNvPr>
          <p:cNvSpPr>
            <a:spLocks noGrp="1"/>
          </p:cNvSpPr>
          <p:nvPr>
            <p:ph idx="1"/>
          </p:nvPr>
        </p:nvSpPr>
        <p:spPr>
          <a:xfrm>
            <a:off x="838200" y="1825625"/>
            <a:ext cx="6098931" cy="4351338"/>
          </a:xfrm>
        </p:spPr>
        <p:txBody>
          <a:bodyPr>
            <a:normAutofit/>
          </a:bodyPr>
          <a:lstStyle/>
          <a:p>
            <a:r>
              <a:rPr lang="en-US" sz="2400" dirty="0"/>
              <a:t>Used for</a:t>
            </a:r>
          </a:p>
          <a:p>
            <a:pPr lvl="1"/>
            <a:r>
              <a:rPr lang="en-US" sz="2000" dirty="0"/>
              <a:t>Storing local variables</a:t>
            </a:r>
          </a:p>
          <a:p>
            <a:pPr lvl="2"/>
            <a:r>
              <a:rPr lang="en-US" sz="1800" dirty="0"/>
              <a:t>Your input buffer could be here…</a:t>
            </a:r>
          </a:p>
          <a:p>
            <a:pPr lvl="1"/>
            <a:r>
              <a:rPr lang="en-US" sz="2000" dirty="0"/>
              <a:t>Passing function arguments</a:t>
            </a:r>
          </a:p>
          <a:p>
            <a:pPr lvl="1"/>
            <a:r>
              <a:rPr lang="en-US" sz="2000" dirty="0"/>
              <a:t>Storing return address</a:t>
            </a:r>
          </a:p>
          <a:p>
            <a:pPr lvl="1"/>
            <a:r>
              <a:rPr lang="en-US" sz="2000" dirty="0"/>
              <a:t>Storing frame pointer (i.e., saved </a:t>
            </a:r>
            <a:r>
              <a:rPr lang="en-US" sz="2000" dirty="0">
                <a:latin typeface="Consolas" panose="020B0609020204030204" pitchFamily="49" charset="0"/>
              </a:rPr>
              <a:t>%</a:t>
            </a:r>
            <a:r>
              <a:rPr lang="en-US" sz="2000" dirty="0" err="1">
                <a:latin typeface="Consolas" panose="020B0609020204030204" pitchFamily="49" charset="0"/>
              </a:rPr>
              <a:t>ebp</a:t>
            </a:r>
            <a:r>
              <a:rPr lang="en-US" sz="2000" dirty="0"/>
              <a:t>)</a:t>
            </a:r>
          </a:p>
          <a:p>
            <a:pPr lvl="1"/>
            <a:endParaRPr lang="en-US" sz="2000" dirty="0"/>
          </a:p>
          <a:p>
            <a:r>
              <a:rPr lang="en-US" sz="2400" dirty="0"/>
              <a:t>What others?</a:t>
            </a:r>
          </a:p>
          <a:p>
            <a:pPr lvl="1"/>
            <a:r>
              <a:rPr lang="en-US" sz="2000" dirty="0"/>
              <a:t>Auxiliary vector (**</a:t>
            </a:r>
            <a:r>
              <a:rPr lang="en-US" sz="2000" dirty="0" err="1"/>
              <a:t>auxv</a:t>
            </a:r>
            <a:r>
              <a:rPr lang="en-US" sz="2000" dirty="0"/>
              <a:t>)</a:t>
            </a:r>
          </a:p>
          <a:p>
            <a:pPr lvl="1"/>
            <a:r>
              <a:rPr lang="en-US" sz="2000" dirty="0"/>
              <a:t>Stack: </a:t>
            </a:r>
            <a:r>
              <a:rPr lang="en-US" sz="2000" dirty="0" err="1"/>
              <a:t>argc</a:t>
            </a:r>
            <a:r>
              <a:rPr lang="en-US" sz="2000" dirty="0"/>
              <a:t>, command line arguments (**</a:t>
            </a:r>
            <a:r>
              <a:rPr lang="en-US" sz="2000" dirty="0" err="1"/>
              <a:t>argv</a:t>
            </a:r>
            <a:r>
              <a:rPr lang="en-US" sz="2000" dirty="0"/>
              <a:t>)</a:t>
            </a:r>
          </a:p>
          <a:p>
            <a:pPr lvl="1"/>
            <a:r>
              <a:rPr lang="en-US" sz="2000" dirty="0"/>
              <a:t>Environment variables (**env)</a:t>
            </a:r>
          </a:p>
        </p:txBody>
      </p:sp>
      <p:pic>
        <p:nvPicPr>
          <p:cNvPr id="4" name="Picture 3">
            <a:extLst>
              <a:ext uri="{FF2B5EF4-FFF2-40B4-BE49-F238E27FC236}">
                <a16:creationId xmlns:a16="http://schemas.microsoft.com/office/drawing/2014/main" id="{7ED586F9-7CA0-C2CD-0985-C5DD5DBEC864}"/>
              </a:ext>
            </a:extLst>
          </p:cNvPr>
          <p:cNvPicPr>
            <a:picLocks noChangeAspect="1"/>
          </p:cNvPicPr>
          <p:nvPr/>
        </p:nvPicPr>
        <p:blipFill>
          <a:blip r:embed="rId2"/>
          <a:stretch>
            <a:fillRect/>
          </a:stretch>
        </p:blipFill>
        <p:spPr>
          <a:xfrm>
            <a:off x="6838516" y="1690688"/>
            <a:ext cx="5111337" cy="4186009"/>
          </a:xfrm>
          <a:prstGeom prst="rect">
            <a:avLst/>
          </a:prstGeom>
        </p:spPr>
      </p:pic>
    </p:spTree>
    <p:extLst>
      <p:ext uri="{BB962C8B-B14F-4D97-AF65-F5344CB8AC3E}">
        <p14:creationId xmlns:p14="http://schemas.microsoft.com/office/powerpoint/2010/main" val="1626074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B7F5-68B3-2E4A-94B2-953F41FCF5DE}"/>
              </a:ext>
            </a:extLst>
          </p:cNvPr>
          <p:cNvSpPr>
            <a:spLocks noGrp="1"/>
          </p:cNvSpPr>
          <p:nvPr>
            <p:ph type="title"/>
          </p:nvPr>
        </p:nvSpPr>
        <p:spPr/>
        <p:txBody>
          <a:bodyPr/>
          <a:lstStyle/>
          <a:p>
            <a:r>
              <a:rPr lang="en-US"/>
              <a:t>1. Load the Executable</a:t>
            </a:r>
          </a:p>
        </p:txBody>
      </p:sp>
      <p:sp>
        <p:nvSpPr>
          <p:cNvPr id="3" name="Content Placeholder 2">
            <a:extLst>
              <a:ext uri="{FF2B5EF4-FFF2-40B4-BE49-F238E27FC236}">
                <a16:creationId xmlns:a16="http://schemas.microsoft.com/office/drawing/2014/main" id="{EFE7399A-D5B4-014A-949C-DC370ABDC8D1}"/>
              </a:ext>
            </a:extLst>
          </p:cNvPr>
          <p:cNvSpPr>
            <a:spLocks noGrp="1"/>
          </p:cNvSpPr>
          <p:nvPr>
            <p:ph idx="1"/>
          </p:nvPr>
        </p:nvSpPr>
        <p:spPr/>
        <p:txBody>
          <a:bodyPr>
            <a:normAutofit fontScale="92500" lnSpcReduction="20000"/>
          </a:bodyPr>
          <a:lstStyle/>
          <a:p>
            <a:r>
              <a:rPr lang="en-US"/>
              <a:t>From the program path (1</a:t>
            </a:r>
            <a:r>
              <a:rPr lang="en-US" baseline="30000"/>
              <a:t>st</a:t>
            </a:r>
            <a:r>
              <a:rPr lang="en-US"/>
              <a:t> </a:t>
            </a:r>
            <a:r>
              <a:rPr lang="en-US" err="1"/>
              <a:t>arg</a:t>
            </a:r>
            <a:r>
              <a:rPr lang="en-US"/>
              <a:t> to </a:t>
            </a:r>
            <a:r>
              <a:rPr lang="en-US" err="1"/>
              <a:t>execve</a:t>
            </a:r>
            <a:r>
              <a:rPr lang="en-US"/>
              <a:t>), the kernel loads code and data to the memory space</a:t>
            </a:r>
          </a:p>
          <a:p>
            <a:endParaRPr lang="en-US"/>
          </a:p>
          <a:p>
            <a:pPr marL="457200" lvl="1" indent="0">
              <a:buNone/>
            </a:pPr>
            <a:r>
              <a:rPr lang="en-US" err="1">
                <a:latin typeface="Consolas" panose="020B0609020204030204" pitchFamily="49" charset="0"/>
              </a:rPr>
              <a:t>execve</a:t>
            </a:r>
            <a:r>
              <a:rPr lang="en-US">
                <a:latin typeface="Consolas" panose="020B0609020204030204" pitchFamily="49" charset="0"/>
              </a:rPr>
              <a:t>(“/bin/</a:t>
            </a:r>
            <a:r>
              <a:rPr lang="en-US" err="1">
                <a:latin typeface="Consolas" panose="020B0609020204030204" pitchFamily="49" charset="0"/>
              </a:rPr>
              <a:t>sh</a:t>
            </a:r>
            <a:r>
              <a:rPr lang="en-US">
                <a:latin typeface="Consolas" panose="020B0609020204030204" pitchFamily="49" charset="0"/>
              </a:rPr>
              <a:t>”, ….)</a:t>
            </a:r>
          </a:p>
          <a:p>
            <a:endParaRPr lang="en-US"/>
          </a:p>
          <a:p>
            <a:r>
              <a:rPr lang="en-US"/>
              <a:t>Code section</a:t>
            </a:r>
          </a:p>
          <a:p>
            <a:pPr lvl="1"/>
            <a:r>
              <a:rPr lang="en-US"/>
              <a:t>Usually starts from 0x8048000 (32 bit), or 0x400000 (64 bit)</a:t>
            </a:r>
          </a:p>
          <a:p>
            <a:pPr marL="0" indent="0">
              <a:buNone/>
            </a:pPr>
            <a:endParaRPr lang="en-US">
              <a:latin typeface="Consolas" panose="020B0609020204030204" pitchFamily="49" charset="0"/>
            </a:endParaRPr>
          </a:p>
          <a:p>
            <a:pPr marL="0" indent="0">
              <a:buNone/>
            </a:pPr>
            <a:r>
              <a:rPr lang="en-US" err="1">
                <a:latin typeface="Consolas" panose="020B0609020204030204" pitchFamily="49" charset="0"/>
              </a:rPr>
              <a:t>readelf</a:t>
            </a:r>
            <a:r>
              <a:rPr lang="en-US">
                <a:latin typeface="Consolas" panose="020B0609020204030204" pitchFamily="49" charset="0"/>
              </a:rPr>
              <a:t> -a /bin/</a:t>
            </a:r>
            <a:r>
              <a:rPr lang="en-US" err="1">
                <a:latin typeface="Consolas" panose="020B0609020204030204" pitchFamily="49" charset="0"/>
              </a:rPr>
              <a:t>sh</a:t>
            </a:r>
            <a:endParaRPr lang="en-US">
              <a:latin typeface="Consolas" panose="020B0609020204030204" pitchFamily="49" charset="0"/>
            </a:endParaRPr>
          </a:p>
          <a:p>
            <a:endParaRPr lang="en-US"/>
          </a:p>
          <a:p>
            <a:r>
              <a:rPr lang="en-US" b="1">
                <a:solidFill>
                  <a:srgbClr val="0070C0"/>
                </a:solidFill>
              </a:rPr>
              <a:t>Will store the path name of the program at the bottom of the stack</a:t>
            </a:r>
          </a:p>
        </p:txBody>
      </p:sp>
      <p:sp>
        <p:nvSpPr>
          <p:cNvPr id="4" name="Rectangle 3">
            <a:extLst>
              <a:ext uri="{FF2B5EF4-FFF2-40B4-BE49-F238E27FC236}">
                <a16:creationId xmlns:a16="http://schemas.microsoft.com/office/drawing/2014/main" id="{934DD4AC-FDBC-AD4A-A3E0-01CECD7CE237}"/>
              </a:ext>
            </a:extLst>
          </p:cNvPr>
          <p:cNvSpPr/>
          <p:nvPr/>
        </p:nvSpPr>
        <p:spPr>
          <a:xfrm>
            <a:off x="9946467" y="2579688"/>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0617E3F-153E-1548-A85C-018C9707F778}"/>
              </a:ext>
            </a:extLst>
          </p:cNvPr>
          <p:cNvSpPr/>
          <p:nvPr/>
        </p:nvSpPr>
        <p:spPr>
          <a:xfrm>
            <a:off x="9938230" y="3090433"/>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1D0C55B-A4AC-884D-9520-58162848282B}"/>
              </a:ext>
            </a:extLst>
          </p:cNvPr>
          <p:cNvSpPr/>
          <p:nvPr/>
        </p:nvSpPr>
        <p:spPr>
          <a:xfrm>
            <a:off x="9942349" y="3588822"/>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8E491DB-69DE-164B-BE89-49163065BFE9}"/>
              </a:ext>
            </a:extLst>
          </p:cNvPr>
          <p:cNvSpPr/>
          <p:nvPr/>
        </p:nvSpPr>
        <p:spPr>
          <a:xfrm>
            <a:off x="9946467" y="2588144"/>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Program Path</a:t>
            </a:r>
          </a:p>
          <a:p>
            <a:pPr algn="ctr"/>
            <a:r>
              <a:rPr lang="en-US"/>
              <a:t>“/bin/</a:t>
            </a:r>
            <a:r>
              <a:rPr lang="en-US" err="1"/>
              <a:t>sh</a:t>
            </a:r>
            <a:r>
              <a:rPr lang="en-US"/>
              <a:t>”</a:t>
            </a:r>
          </a:p>
        </p:txBody>
      </p:sp>
      <p:sp>
        <p:nvSpPr>
          <p:cNvPr id="8" name="Rectangle 7">
            <a:extLst>
              <a:ext uri="{FF2B5EF4-FFF2-40B4-BE49-F238E27FC236}">
                <a16:creationId xmlns:a16="http://schemas.microsoft.com/office/drawing/2014/main" id="{165FD5E9-32A4-3C47-8C44-364389144D02}"/>
              </a:ext>
            </a:extLst>
          </p:cNvPr>
          <p:cNvSpPr/>
          <p:nvPr/>
        </p:nvSpPr>
        <p:spPr>
          <a:xfrm>
            <a:off x="9938229" y="4084933"/>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72036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B7F5-68B3-2E4A-94B2-953F41FCF5DE}"/>
              </a:ext>
            </a:extLst>
          </p:cNvPr>
          <p:cNvSpPr>
            <a:spLocks noGrp="1"/>
          </p:cNvSpPr>
          <p:nvPr>
            <p:ph type="title"/>
          </p:nvPr>
        </p:nvSpPr>
        <p:spPr/>
        <p:txBody>
          <a:bodyPr/>
          <a:lstStyle/>
          <a:p>
            <a:r>
              <a:rPr lang="en-US"/>
              <a:t>2. Set Environment Variables</a:t>
            </a:r>
          </a:p>
        </p:txBody>
      </p:sp>
      <p:sp>
        <p:nvSpPr>
          <p:cNvPr id="3" name="Content Placeholder 2">
            <a:extLst>
              <a:ext uri="{FF2B5EF4-FFF2-40B4-BE49-F238E27FC236}">
                <a16:creationId xmlns:a16="http://schemas.microsoft.com/office/drawing/2014/main" id="{EFE7399A-D5B4-014A-949C-DC370ABDC8D1}"/>
              </a:ext>
            </a:extLst>
          </p:cNvPr>
          <p:cNvSpPr>
            <a:spLocks noGrp="1"/>
          </p:cNvSpPr>
          <p:nvPr>
            <p:ph idx="1"/>
          </p:nvPr>
        </p:nvSpPr>
        <p:spPr/>
        <p:txBody>
          <a:bodyPr/>
          <a:lstStyle/>
          <a:p>
            <a:r>
              <a:rPr lang="en-US"/>
              <a:t>Set environmental variables to the current stack.</a:t>
            </a:r>
          </a:p>
          <a:p>
            <a:endParaRPr lang="en-US" b="1">
              <a:solidFill>
                <a:srgbClr val="000CFF"/>
              </a:solidFill>
            </a:endParaRPr>
          </a:p>
        </p:txBody>
      </p:sp>
      <p:sp>
        <p:nvSpPr>
          <p:cNvPr id="5" name="Rectangle 4">
            <a:extLst>
              <a:ext uri="{FF2B5EF4-FFF2-40B4-BE49-F238E27FC236}">
                <a16:creationId xmlns:a16="http://schemas.microsoft.com/office/drawing/2014/main" id="{B72C4CDF-3A04-9949-8BBA-A6A408FFF40D}"/>
              </a:ext>
            </a:extLst>
          </p:cNvPr>
          <p:cNvSpPr/>
          <p:nvPr/>
        </p:nvSpPr>
        <p:spPr>
          <a:xfrm>
            <a:off x="9703580" y="525962"/>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1AA2A2-C58D-BD41-8EE2-CF5BD2E0332C}"/>
              </a:ext>
            </a:extLst>
          </p:cNvPr>
          <p:cNvSpPr/>
          <p:nvPr/>
        </p:nvSpPr>
        <p:spPr>
          <a:xfrm>
            <a:off x="9695343" y="1036707"/>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68027B7-530B-0C49-A96D-B2763D92EC5B}"/>
              </a:ext>
            </a:extLst>
          </p:cNvPr>
          <p:cNvSpPr/>
          <p:nvPr/>
        </p:nvSpPr>
        <p:spPr>
          <a:xfrm>
            <a:off x="9699462" y="1535096"/>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FCCD3EF-1F38-5447-B8C1-96619A6205ED}"/>
              </a:ext>
            </a:extLst>
          </p:cNvPr>
          <p:cNvSpPr/>
          <p:nvPr/>
        </p:nvSpPr>
        <p:spPr>
          <a:xfrm>
            <a:off x="9703580" y="534418"/>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Program Path</a:t>
            </a:r>
          </a:p>
          <a:p>
            <a:pPr algn="ctr"/>
            <a:r>
              <a:rPr lang="en-US"/>
              <a:t>“/bin/</a:t>
            </a:r>
            <a:r>
              <a:rPr lang="en-US" err="1"/>
              <a:t>sh</a:t>
            </a:r>
            <a:r>
              <a:rPr lang="en-US"/>
              <a:t>”</a:t>
            </a:r>
          </a:p>
        </p:txBody>
      </p:sp>
      <p:sp>
        <p:nvSpPr>
          <p:cNvPr id="9" name="Rectangle 8">
            <a:extLst>
              <a:ext uri="{FF2B5EF4-FFF2-40B4-BE49-F238E27FC236}">
                <a16:creationId xmlns:a16="http://schemas.microsoft.com/office/drawing/2014/main" id="{042725B4-233B-C842-B4E8-36F79540E7FB}"/>
              </a:ext>
            </a:extLst>
          </p:cNvPr>
          <p:cNvSpPr/>
          <p:nvPr/>
        </p:nvSpPr>
        <p:spPr>
          <a:xfrm>
            <a:off x="9703580" y="3616898"/>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3B2E999-C816-B646-981C-9D5A3841D7B3}"/>
              </a:ext>
            </a:extLst>
          </p:cNvPr>
          <p:cNvSpPr/>
          <p:nvPr/>
        </p:nvSpPr>
        <p:spPr>
          <a:xfrm>
            <a:off x="9695342" y="1063080"/>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ENV1</a:t>
            </a:r>
          </a:p>
        </p:txBody>
      </p:sp>
      <p:sp>
        <p:nvSpPr>
          <p:cNvPr id="11" name="Rectangle 10">
            <a:extLst>
              <a:ext uri="{FF2B5EF4-FFF2-40B4-BE49-F238E27FC236}">
                <a16:creationId xmlns:a16="http://schemas.microsoft.com/office/drawing/2014/main" id="{92317F13-1660-514A-A49B-C24C3B3304B2}"/>
              </a:ext>
            </a:extLst>
          </p:cNvPr>
          <p:cNvSpPr/>
          <p:nvPr/>
        </p:nvSpPr>
        <p:spPr>
          <a:xfrm>
            <a:off x="9699462" y="1542462"/>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ENV2</a:t>
            </a:r>
          </a:p>
        </p:txBody>
      </p:sp>
      <p:sp>
        <p:nvSpPr>
          <p:cNvPr id="12" name="Rectangle 11">
            <a:extLst>
              <a:ext uri="{FF2B5EF4-FFF2-40B4-BE49-F238E27FC236}">
                <a16:creationId xmlns:a16="http://schemas.microsoft.com/office/drawing/2014/main" id="{BBEF4837-F256-7A4B-B0E0-20E92C3356A5}"/>
              </a:ext>
            </a:extLst>
          </p:cNvPr>
          <p:cNvSpPr/>
          <p:nvPr/>
        </p:nvSpPr>
        <p:spPr>
          <a:xfrm>
            <a:off x="9703580" y="2049056"/>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ENV3 …</a:t>
            </a:r>
          </a:p>
        </p:txBody>
      </p:sp>
      <p:sp>
        <p:nvSpPr>
          <p:cNvPr id="13" name="Rectangle 12">
            <a:extLst>
              <a:ext uri="{FF2B5EF4-FFF2-40B4-BE49-F238E27FC236}">
                <a16:creationId xmlns:a16="http://schemas.microsoft.com/office/drawing/2014/main" id="{A909987C-D9BD-D244-BA6C-F70EC8FA72F3}"/>
              </a:ext>
            </a:extLst>
          </p:cNvPr>
          <p:cNvSpPr/>
          <p:nvPr/>
        </p:nvSpPr>
        <p:spPr>
          <a:xfrm>
            <a:off x="9703580" y="2570217"/>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5BF89A2-0C21-2C42-BF78-6CACEC675D91}"/>
              </a:ext>
            </a:extLst>
          </p:cNvPr>
          <p:cNvSpPr/>
          <p:nvPr/>
        </p:nvSpPr>
        <p:spPr>
          <a:xfrm>
            <a:off x="9703580" y="3091378"/>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 </a:t>
            </a:r>
            <a:r>
              <a:rPr lang="en-US" err="1"/>
              <a:t>Ptrs</a:t>
            </a:r>
            <a:endParaRPr lang="en-US"/>
          </a:p>
        </p:txBody>
      </p:sp>
    </p:spTree>
    <p:extLst>
      <p:ext uri="{BB962C8B-B14F-4D97-AF65-F5344CB8AC3E}">
        <p14:creationId xmlns:p14="http://schemas.microsoft.com/office/powerpoint/2010/main" val="1143911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B7F5-68B3-2E4A-94B2-953F41FCF5DE}"/>
              </a:ext>
            </a:extLst>
          </p:cNvPr>
          <p:cNvSpPr>
            <a:spLocks noGrp="1"/>
          </p:cNvSpPr>
          <p:nvPr>
            <p:ph type="title"/>
          </p:nvPr>
        </p:nvSpPr>
        <p:spPr/>
        <p:txBody>
          <a:bodyPr/>
          <a:lstStyle/>
          <a:p>
            <a:r>
              <a:rPr lang="en-US"/>
              <a:t>2. Set Environment Variables</a:t>
            </a:r>
          </a:p>
        </p:txBody>
      </p:sp>
      <p:sp>
        <p:nvSpPr>
          <p:cNvPr id="3" name="Content Placeholder 2">
            <a:extLst>
              <a:ext uri="{FF2B5EF4-FFF2-40B4-BE49-F238E27FC236}">
                <a16:creationId xmlns:a16="http://schemas.microsoft.com/office/drawing/2014/main" id="{EFE7399A-D5B4-014A-949C-DC370ABDC8D1}"/>
              </a:ext>
            </a:extLst>
          </p:cNvPr>
          <p:cNvSpPr>
            <a:spLocks noGrp="1"/>
          </p:cNvSpPr>
          <p:nvPr>
            <p:ph idx="1"/>
          </p:nvPr>
        </p:nvSpPr>
        <p:spPr/>
        <p:txBody>
          <a:bodyPr/>
          <a:lstStyle/>
          <a:p>
            <a:r>
              <a:rPr lang="en-US"/>
              <a:t>Set environmental variables to the current stack.</a:t>
            </a:r>
          </a:p>
          <a:p>
            <a:endParaRPr lang="en-US" b="1">
              <a:solidFill>
                <a:srgbClr val="000CFF"/>
              </a:solidFill>
            </a:endParaRPr>
          </a:p>
        </p:txBody>
      </p:sp>
      <p:pic>
        <p:nvPicPr>
          <p:cNvPr id="4" name="Picture 3">
            <a:extLst>
              <a:ext uri="{FF2B5EF4-FFF2-40B4-BE49-F238E27FC236}">
                <a16:creationId xmlns:a16="http://schemas.microsoft.com/office/drawing/2014/main" id="{5FBA061F-82A4-9C47-BD23-703AFADE9ECF}"/>
              </a:ext>
            </a:extLst>
          </p:cNvPr>
          <p:cNvPicPr>
            <a:picLocks noChangeAspect="1"/>
          </p:cNvPicPr>
          <p:nvPr/>
        </p:nvPicPr>
        <p:blipFill>
          <a:blip r:embed="rId2"/>
          <a:stretch>
            <a:fillRect/>
          </a:stretch>
        </p:blipFill>
        <p:spPr>
          <a:xfrm>
            <a:off x="0" y="0"/>
            <a:ext cx="4074382" cy="6858000"/>
          </a:xfrm>
          <a:prstGeom prst="rect">
            <a:avLst/>
          </a:prstGeom>
        </p:spPr>
      </p:pic>
      <p:sp>
        <p:nvSpPr>
          <p:cNvPr id="5" name="Rectangle 4">
            <a:extLst>
              <a:ext uri="{FF2B5EF4-FFF2-40B4-BE49-F238E27FC236}">
                <a16:creationId xmlns:a16="http://schemas.microsoft.com/office/drawing/2014/main" id="{B72C4CDF-3A04-9949-8BBA-A6A408FFF40D}"/>
              </a:ext>
            </a:extLst>
          </p:cNvPr>
          <p:cNvSpPr/>
          <p:nvPr/>
        </p:nvSpPr>
        <p:spPr>
          <a:xfrm>
            <a:off x="9703580" y="525962"/>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11AA2A2-C58D-BD41-8EE2-CF5BD2E0332C}"/>
              </a:ext>
            </a:extLst>
          </p:cNvPr>
          <p:cNvSpPr/>
          <p:nvPr/>
        </p:nvSpPr>
        <p:spPr>
          <a:xfrm>
            <a:off x="9695343" y="1036707"/>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68027B7-530B-0C49-A96D-B2763D92EC5B}"/>
              </a:ext>
            </a:extLst>
          </p:cNvPr>
          <p:cNvSpPr/>
          <p:nvPr/>
        </p:nvSpPr>
        <p:spPr>
          <a:xfrm>
            <a:off x="9699462" y="1535096"/>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FCCD3EF-1F38-5447-B8C1-96619A6205ED}"/>
              </a:ext>
            </a:extLst>
          </p:cNvPr>
          <p:cNvSpPr/>
          <p:nvPr/>
        </p:nvSpPr>
        <p:spPr>
          <a:xfrm>
            <a:off x="9703580" y="534418"/>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Program Path</a:t>
            </a:r>
          </a:p>
          <a:p>
            <a:pPr algn="ctr"/>
            <a:r>
              <a:rPr lang="en-US"/>
              <a:t>“/bin/</a:t>
            </a:r>
            <a:r>
              <a:rPr lang="en-US" err="1"/>
              <a:t>sh</a:t>
            </a:r>
            <a:r>
              <a:rPr lang="en-US"/>
              <a:t>”</a:t>
            </a:r>
          </a:p>
        </p:txBody>
      </p:sp>
      <p:sp>
        <p:nvSpPr>
          <p:cNvPr id="9" name="Rectangle 8">
            <a:extLst>
              <a:ext uri="{FF2B5EF4-FFF2-40B4-BE49-F238E27FC236}">
                <a16:creationId xmlns:a16="http://schemas.microsoft.com/office/drawing/2014/main" id="{042725B4-233B-C842-B4E8-36F79540E7FB}"/>
              </a:ext>
            </a:extLst>
          </p:cNvPr>
          <p:cNvSpPr/>
          <p:nvPr/>
        </p:nvSpPr>
        <p:spPr>
          <a:xfrm>
            <a:off x="9703580" y="3616898"/>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3B2E999-C816-B646-981C-9D5A3841D7B3}"/>
              </a:ext>
            </a:extLst>
          </p:cNvPr>
          <p:cNvSpPr/>
          <p:nvPr/>
        </p:nvSpPr>
        <p:spPr>
          <a:xfrm>
            <a:off x="9695342" y="1063080"/>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ENV1</a:t>
            </a:r>
          </a:p>
        </p:txBody>
      </p:sp>
      <p:sp>
        <p:nvSpPr>
          <p:cNvPr id="11" name="Rectangle 10">
            <a:extLst>
              <a:ext uri="{FF2B5EF4-FFF2-40B4-BE49-F238E27FC236}">
                <a16:creationId xmlns:a16="http://schemas.microsoft.com/office/drawing/2014/main" id="{92317F13-1660-514A-A49B-C24C3B3304B2}"/>
              </a:ext>
            </a:extLst>
          </p:cNvPr>
          <p:cNvSpPr/>
          <p:nvPr/>
        </p:nvSpPr>
        <p:spPr>
          <a:xfrm>
            <a:off x="9699462" y="1542462"/>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ENV2</a:t>
            </a:r>
          </a:p>
        </p:txBody>
      </p:sp>
      <p:sp>
        <p:nvSpPr>
          <p:cNvPr id="12" name="Rectangle 11">
            <a:extLst>
              <a:ext uri="{FF2B5EF4-FFF2-40B4-BE49-F238E27FC236}">
                <a16:creationId xmlns:a16="http://schemas.microsoft.com/office/drawing/2014/main" id="{BBEF4837-F256-7A4B-B0E0-20E92C3356A5}"/>
              </a:ext>
            </a:extLst>
          </p:cNvPr>
          <p:cNvSpPr/>
          <p:nvPr/>
        </p:nvSpPr>
        <p:spPr>
          <a:xfrm>
            <a:off x="9703580" y="2049056"/>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ENV3</a:t>
            </a:r>
          </a:p>
        </p:txBody>
      </p:sp>
      <p:sp>
        <p:nvSpPr>
          <p:cNvPr id="13" name="Rectangle 12">
            <a:extLst>
              <a:ext uri="{FF2B5EF4-FFF2-40B4-BE49-F238E27FC236}">
                <a16:creationId xmlns:a16="http://schemas.microsoft.com/office/drawing/2014/main" id="{A909987C-D9BD-D244-BA6C-F70EC8FA72F3}"/>
              </a:ext>
            </a:extLst>
          </p:cNvPr>
          <p:cNvSpPr/>
          <p:nvPr/>
        </p:nvSpPr>
        <p:spPr>
          <a:xfrm>
            <a:off x="9703580" y="2570217"/>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t>
            </a:r>
          </a:p>
        </p:txBody>
      </p:sp>
      <p:sp>
        <p:nvSpPr>
          <p:cNvPr id="14" name="Rectangle 13">
            <a:extLst>
              <a:ext uri="{FF2B5EF4-FFF2-40B4-BE49-F238E27FC236}">
                <a16:creationId xmlns:a16="http://schemas.microsoft.com/office/drawing/2014/main" id="{55BF89A2-0C21-2C42-BF78-6CACEC675D91}"/>
              </a:ext>
            </a:extLst>
          </p:cNvPr>
          <p:cNvSpPr/>
          <p:nvPr/>
        </p:nvSpPr>
        <p:spPr>
          <a:xfrm>
            <a:off x="9703580" y="3091378"/>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 </a:t>
            </a:r>
            <a:r>
              <a:rPr lang="en-US" err="1"/>
              <a:t>Ptrs</a:t>
            </a:r>
            <a:endParaRPr lang="en-US"/>
          </a:p>
        </p:txBody>
      </p:sp>
    </p:spTree>
    <p:extLst>
      <p:ext uri="{BB962C8B-B14F-4D97-AF65-F5344CB8AC3E}">
        <p14:creationId xmlns:p14="http://schemas.microsoft.com/office/powerpoint/2010/main" val="24787727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B7F5-68B3-2E4A-94B2-953F41FCF5DE}"/>
              </a:ext>
            </a:extLst>
          </p:cNvPr>
          <p:cNvSpPr>
            <a:spLocks noGrp="1"/>
          </p:cNvSpPr>
          <p:nvPr>
            <p:ph type="title"/>
          </p:nvPr>
        </p:nvSpPr>
        <p:spPr/>
        <p:txBody>
          <a:bodyPr/>
          <a:lstStyle/>
          <a:p>
            <a:r>
              <a:rPr lang="en-US"/>
              <a:t>3. Set Argument Vectors</a:t>
            </a:r>
          </a:p>
        </p:txBody>
      </p:sp>
      <p:sp>
        <p:nvSpPr>
          <p:cNvPr id="3" name="Content Placeholder 2">
            <a:extLst>
              <a:ext uri="{FF2B5EF4-FFF2-40B4-BE49-F238E27FC236}">
                <a16:creationId xmlns:a16="http://schemas.microsoft.com/office/drawing/2014/main" id="{EFE7399A-D5B4-014A-949C-DC370ABDC8D1}"/>
              </a:ext>
            </a:extLst>
          </p:cNvPr>
          <p:cNvSpPr>
            <a:spLocks noGrp="1"/>
          </p:cNvSpPr>
          <p:nvPr>
            <p:ph idx="1"/>
          </p:nvPr>
        </p:nvSpPr>
        <p:spPr/>
        <p:txBody>
          <a:bodyPr/>
          <a:lstStyle/>
          <a:p>
            <a:r>
              <a:rPr lang="en-US"/>
              <a:t>Set argument vectors to the current stack.</a:t>
            </a:r>
          </a:p>
          <a:p>
            <a:pPr lvl="1"/>
            <a:r>
              <a:rPr lang="en-US"/>
              <a:t>When running “python </a:t>
            </a:r>
            <a:r>
              <a:rPr lang="en-US" err="1"/>
              <a:t>a.py</a:t>
            </a:r>
            <a:r>
              <a:rPr lang="en-US"/>
              <a:t> 1 2 3”,</a:t>
            </a:r>
          </a:p>
          <a:p>
            <a:pPr lvl="1"/>
            <a:endParaRPr lang="en-US"/>
          </a:p>
          <a:p>
            <a:pPr marL="457200" lvl="1" indent="0">
              <a:buNone/>
            </a:pPr>
            <a:r>
              <a:rPr lang="en-US" err="1"/>
              <a:t>argv</a:t>
            </a:r>
            <a:r>
              <a:rPr lang="en-US"/>
              <a:t>[0] = “python”</a:t>
            </a:r>
          </a:p>
          <a:p>
            <a:pPr marL="457200" lvl="1" indent="0">
              <a:buNone/>
            </a:pPr>
            <a:r>
              <a:rPr lang="en-US" err="1"/>
              <a:t>argv</a:t>
            </a:r>
            <a:r>
              <a:rPr lang="en-US"/>
              <a:t>[1] = “</a:t>
            </a:r>
            <a:r>
              <a:rPr lang="en-US" err="1"/>
              <a:t>a.py</a:t>
            </a:r>
            <a:r>
              <a:rPr lang="en-US"/>
              <a:t>”</a:t>
            </a:r>
          </a:p>
          <a:p>
            <a:pPr marL="457200" lvl="1" indent="0">
              <a:buNone/>
            </a:pPr>
            <a:r>
              <a:rPr lang="en-US" err="1"/>
              <a:t>argv</a:t>
            </a:r>
            <a:r>
              <a:rPr lang="en-US"/>
              <a:t>[2] = “1”</a:t>
            </a:r>
          </a:p>
          <a:p>
            <a:pPr marL="457200" lvl="1" indent="0">
              <a:buNone/>
            </a:pPr>
            <a:r>
              <a:rPr lang="en-US" err="1"/>
              <a:t>argv</a:t>
            </a:r>
            <a:r>
              <a:rPr lang="en-US"/>
              <a:t>[3] = ”2”</a:t>
            </a:r>
          </a:p>
          <a:p>
            <a:pPr marL="457200" lvl="1" indent="0">
              <a:buNone/>
            </a:pPr>
            <a:r>
              <a:rPr lang="en-US" err="1"/>
              <a:t>argv</a:t>
            </a:r>
            <a:r>
              <a:rPr lang="en-US"/>
              <a:t>[4] = “3”</a:t>
            </a:r>
          </a:p>
          <a:p>
            <a:pPr lvl="1"/>
            <a:endParaRPr lang="en-US" b="1">
              <a:solidFill>
                <a:srgbClr val="000CFF"/>
              </a:solidFill>
            </a:endParaRPr>
          </a:p>
        </p:txBody>
      </p:sp>
      <p:sp>
        <p:nvSpPr>
          <p:cNvPr id="5" name="Rectangle 4">
            <a:extLst>
              <a:ext uri="{FF2B5EF4-FFF2-40B4-BE49-F238E27FC236}">
                <a16:creationId xmlns:a16="http://schemas.microsoft.com/office/drawing/2014/main" id="{DD2C3DBB-34E6-9541-93BB-BC2D01308BD3}"/>
              </a:ext>
            </a:extLst>
          </p:cNvPr>
          <p:cNvSpPr/>
          <p:nvPr/>
        </p:nvSpPr>
        <p:spPr>
          <a:xfrm>
            <a:off x="9703580" y="525962"/>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17F2DB7-6559-C141-A8C0-4DB3CCAA31DB}"/>
              </a:ext>
            </a:extLst>
          </p:cNvPr>
          <p:cNvSpPr/>
          <p:nvPr/>
        </p:nvSpPr>
        <p:spPr>
          <a:xfrm>
            <a:off x="9695343" y="1036707"/>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97F0E80-B3BD-0745-AEC8-F719D15B3AC7}"/>
              </a:ext>
            </a:extLst>
          </p:cNvPr>
          <p:cNvSpPr/>
          <p:nvPr/>
        </p:nvSpPr>
        <p:spPr>
          <a:xfrm>
            <a:off x="9699462" y="1535096"/>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96A32DF-24AE-6C4C-9202-9CFACA8C57E2}"/>
              </a:ext>
            </a:extLst>
          </p:cNvPr>
          <p:cNvSpPr/>
          <p:nvPr/>
        </p:nvSpPr>
        <p:spPr>
          <a:xfrm>
            <a:off x="9703580" y="534418"/>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Program Path</a:t>
            </a:r>
          </a:p>
          <a:p>
            <a:pPr algn="ctr"/>
            <a:r>
              <a:rPr lang="en-US"/>
              <a:t>“/bin/</a:t>
            </a:r>
            <a:r>
              <a:rPr lang="en-US" err="1"/>
              <a:t>sh</a:t>
            </a:r>
            <a:r>
              <a:rPr lang="en-US"/>
              <a:t>”</a:t>
            </a:r>
          </a:p>
        </p:txBody>
      </p:sp>
      <p:sp>
        <p:nvSpPr>
          <p:cNvPr id="9" name="Rectangle 8">
            <a:extLst>
              <a:ext uri="{FF2B5EF4-FFF2-40B4-BE49-F238E27FC236}">
                <a16:creationId xmlns:a16="http://schemas.microsoft.com/office/drawing/2014/main" id="{273F0EE7-4D49-6141-87A8-33024368E013}"/>
              </a:ext>
            </a:extLst>
          </p:cNvPr>
          <p:cNvSpPr/>
          <p:nvPr/>
        </p:nvSpPr>
        <p:spPr>
          <a:xfrm>
            <a:off x="9703580" y="5666118"/>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3A37D98-76C3-8846-B92A-71AC40700690}"/>
              </a:ext>
            </a:extLst>
          </p:cNvPr>
          <p:cNvSpPr/>
          <p:nvPr/>
        </p:nvSpPr>
        <p:spPr>
          <a:xfrm>
            <a:off x="9695342" y="1063080"/>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ENV1</a:t>
            </a:r>
          </a:p>
        </p:txBody>
      </p:sp>
      <p:sp>
        <p:nvSpPr>
          <p:cNvPr id="11" name="Rectangle 10">
            <a:extLst>
              <a:ext uri="{FF2B5EF4-FFF2-40B4-BE49-F238E27FC236}">
                <a16:creationId xmlns:a16="http://schemas.microsoft.com/office/drawing/2014/main" id="{4F76969B-C16C-3A40-A477-A1F2AEE991B8}"/>
              </a:ext>
            </a:extLst>
          </p:cNvPr>
          <p:cNvSpPr/>
          <p:nvPr/>
        </p:nvSpPr>
        <p:spPr>
          <a:xfrm>
            <a:off x="9699462" y="1542462"/>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ENV2</a:t>
            </a:r>
          </a:p>
        </p:txBody>
      </p:sp>
      <p:sp>
        <p:nvSpPr>
          <p:cNvPr id="12" name="Rectangle 11">
            <a:extLst>
              <a:ext uri="{FF2B5EF4-FFF2-40B4-BE49-F238E27FC236}">
                <a16:creationId xmlns:a16="http://schemas.microsoft.com/office/drawing/2014/main" id="{2C47C6BA-611F-CB4C-9CBA-D7D0DB056340}"/>
              </a:ext>
            </a:extLst>
          </p:cNvPr>
          <p:cNvSpPr/>
          <p:nvPr/>
        </p:nvSpPr>
        <p:spPr>
          <a:xfrm>
            <a:off x="9703580" y="2049056"/>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ENV3</a:t>
            </a:r>
          </a:p>
        </p:txBody>
      </p:sp>
      <p:sp>
        <p:nvSpPr>
          <p:cNvPr id="13" name="Rectangle 12">
            <a:extLst>
              <a:ext uri="{FF2B5EF4-FFF2-40B4-BE49-F238E27FC236}">
                <a16:creationId xmlns:a16="http://schemas.microsoft.com/office/drawing/2014/main" id="{04256F68-82F1-6243-A8C6-8744C8E73E2E}"/>
              </a:ext>
            </a:extLst>
          </p:cNvPr>
          <p:cNvSpPr/>
          <p:nvPr/>
        </p:nvSpPr>
        <p:spPr>
          <a:xfrm>
            <a:off x="9703580" y="2570217"/>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t>
            </a:r>
          </a:p>
        </p:txBody>
      </p:sp>
      <p:sp>
        <p:nvSpPr>
          <p:cNvPr id="14" name="Rectangle 13">
            <a:extLst>
              <a:ext uri="{FF2B5EF4-FFF2-40B4-BE49-F238E27FC236}">
                <a16:creationId xmlns:a16="http://schemas.microsoft.com/office/drawing/2014/main" id="{B51C4BC0-FBFA-C240-BDBB-76A6C7E8DAE1}"/>
              </a:ext>
            </a:extLst>
          </p:cNvPr>
          <p:cNvSpPr/>
          <p:nvPr/>
        </p:nvSpPr>
        <p:spPr>
          <a:xfrm>
            <a:off x="9703580" y="3091378"/>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 </a:t>
            </a:r>
            <a:r>
              <a:rPr lang="en-US" err="1"/>
              <a:t>Ptrs</a:t>
            </a:r>
            <a:endParaRPr lang="en-US"/>
          </a:p>
        </p:txBody>
      </p:sp>
      <p:sp>
        <p:nvSpPr>
          <p:cNvPr id="15" name="Rectangle 14">
            <a:extLst>
              <a:ext uri="{FF2B5EF4-FFF2-40B4-BE49-F238E27FC236}">
                <a16:creationId xmlns:a16="http://schemas.microsoft.com/office/drawing/2014/main" id="{4B71673E-5374-7B44-9AA0-776C143B376B}"/>
              </a:ext>
            </a:extLst>
          </p:cNvPr>
          <p:cNvSpPr/>
          <p:nvPr/>
        </p:nvSpPr>
        <p:spPr>
          <a:xfrm>
            <a:off x="9695341" y="3604290"/>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ARGV4</a:t>
            </a:r>
          </a:p>
        </p:txBody>
      </p:sp>
      <p:sp>
        <p:nvSpPr>
          <p:cNvPr id="17" name="Rectangle 16">
            <a:extLst>
              <a:ext uri="{FF2B5EF4-FFF2-40B4-BE49-F238E27FC236}">
                <a16:creationId xmlns:a16="http://schemas.microsoft.com/office/drawing/2014/main" id="{BF9C73AD-9D86-364D-BA0B-370492A563CD}"/>
              </a:ext>
            </a:extLst>
          </p:cNvPr>
          <p:cNvSpPr/>
          <p:nvPr/>
        </p:nvSpPr>
        <p:spPr>
          <a:xfrm>
            <a:off x="9703580" y="4100401"/>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ARGV3</a:t>
            </a:r>
          </a:p>
        </p:txBody>
      </p:sp>
      <p:sp>
        <p:nvSpPr>
          <p:cNvPr id="18" name="Rectangle 17">
            <a:extLst>
              <a:ext uri="{FF2B5EF4-FFF2-40B4-BE49-F238E27FC236}">
                <a16:creationId xmlns:a16="http://schemas.microsoft.com/office/drawing/2014/main" id="{D7F6F690-2D7D-D646-945D-51E7877E4887}"/>
              </a:ext>
            </a:extLst>
          </p:cNvPr>
          <p:cNvSpPr/>
          <p:nvPr/>
        </p:nvSpPr>
        <p:spPr>
          <a:xfrm>
            <a:off x="9695341" y="4609597"/>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t>
            </a:r>
          </a:p>
        </p:txBody>
      </p:sp>
      <p:sp>
        <p:nvSpPr>
          <p:cNvPr id="19" name="Rectangle 18">
            <a:extLst>
              <a:ext uri="{FF2B5EF4-FFF2-40B4-BE49-F238E27FC236}">
                <a16:creationId xmlns:a16="http://schemas.microsoft.com/office/drawing/2014/main" id="{E9911907-55FD-2340-A82E-1A0871B625AC}"/>
              </a:ext>
            </a:extLst>
          </p:cNvPr>
          <p:cNvSpPr/>
          <p:nvPr/>
        </p:nvSpPr>
        <p:spPr>
          <a:xfrm>
            <a:off x="9703580" y="5118793"/>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ARGV </a:t>
            </a:r>
            <a:r>
              <a:rPr lang="en-US" err="1"/>
              <a:t>Ptrs</a:t>
            </a:r>
            <a:endParaRPr lang="en-US"/>
          </a:p>
        </p:txBody>
      </p:sp>
    </p:spTree>
    <p:extLst>
      <p:ext uri="{BB962C8B-B14F-4D97-AF65-F5344CB8AC3E}">
        <p14:creationId xmlns:p14="http://schemas.microsoft.com/office/powerpoint/2010/main" val="21514560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8A1A-A155-5B42-861C-FF0F0DF5E163}"/>
              </a:ext>
            </a:extLst>
          </p:cNvPr>
          <p:cNvSpPr>
            <a:spLocks noGrp="1"/>
          </p:cNvSpPr>
          <p:nvPr>
            <p:ph type="title"/>
          </p:nvPr>
        </p:nvSpPr>
        <p:spPr/>
        <p:txBody>
          <a:bodyPr/>
          <a:lstStyle/>
          <a:p>
            <a:r>
              <a:rPr lang="en-US"/>
              <a:t>4. Call _start</a:t>
            </a:r>
          </a:p>
        </p:txBody>
      </p:sp>
      <p:sp>
        <p:nvSpPr>
          <p:cNvPr id="3" name="Content Placeholder 2">
            <a:extLst>
              <a:ext uri="{FF2B5EF4-FFF2-40B4-BE49-F238E27FC236}">
                <a16:creationId xmlns:a16="http://schemas.microsoft.com/office/drawing/2014/main" id="{512A93F3-6DC8-2443-8331-8527CC2554D8}"/>
              </a:ext>
            </a:extLst>
          </p:cNvPr>
          <p:cNvSpPr>
            <a:spLocks noGrp="1"/>
          </p:cNvSpPr>
          <p:nvPr>
            <p:ph idx="1"/>
          </p:nvPr>
        </p:nvSpPr>
        <p:spPr/>
        <p:txBody>
          <a:bodyPr/>
          <a:lstStyle/>
          <a:p>
            <a:pPr marL="0" indent="0">
              <a:buNone/>
            </a:pPr>
            <a:r>
              <a:rPr lang="en-US" err="1"/>
              <a:t>readelf</a:t>
            </a:r>
            <a:r>
              <a:rPr lang="en-US"/>
              <a:t> -a …</a:t>
            </a:r>
          </a:p>
          <a:p>
            <a:endParaRPr lang="en-US"/>
          </a:p>
        </p:txBody>
      </p:sp>
    </p:spTree>
    <p:extLst>
      <p:ext uri="{BB962C8B-B14F-4D97-AF65-F5344CB8AC3E}">
        <p14:creationId xmlns:p14="http://schemas.microsoft.com/office/powerpoint/2010/main" val="4003509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8A1A-A155-5B42-861C-FF0F0DF5E163}"/>
              </a:ext>
            </a:extLst>
          </p:cNvPr>
          <p:cNvSpPr>
            <a:spLocks noGrp="1"/>
          </p:cNvSpPr>
          <p:nvPr>
            <p:ph type="title"/>
          </p:nvPr>
        </p:nvSpPr>
        <p:spPr/>
        <p:txBody>
          <a:bodyPr/>
          <a:lstStyle/>
          <a:p>
            <a:r>
              <a:rPr lang="en-US"/>
              <a:t>4. Call _start</a:t>
            </a:r>
          </a:p>
        </p:txBody>
      </p:sp>
      <p:sp>
        <p:nvSpPr>
          <p:cNvPr id="3" name="Content Placeholder 2">
            <a:extLst>
              <a:ext uri="{FF2B5EF4-FFF2-40B4-BE49-F238E27FC236}">
                <a16:creationId xmlns:a16="http://schemas.microsoft.com/office/drawing/2014/main" id="{512A93F3-6DC8-2443-8331-8527CC2554D8}"/>
              </a:ext>
            </a:extLst>
          </p:cNvPr>
          <p:cNvSpPr>
            <a:spLocks noGrp="1"/>
          </p:cNvSpPr>
          <p:nvPr>
            <p:ph idx="1"/>
          </p:nvPr>
        </p:nvSpPr>
        <p:spPr/>
        <p:txBody>
          <a:bodyPr/>
          <a:lstStyle/>
          <a:p>
            <a:r>
              <a:rPr lang="en-US" err="1"/>
              <a:t>readelf</a:t>
            </a:r>
            <a:r>
              <a:rPr lang="en-US"/>
              <a:t> -a …</a:t>
            </a:r>
          </a:p>
          <a:p>
            <a:endParaRPr lang="en-US"/>
          </a:p>
        </p:txBody>
      </p:sp>
      <p:pic>
        <p:nvPicPr>
          <p:cNvPr id="5" name="Picture 4">
            <a:extLst>
              <a:ext uri="{FF2B5EF4-FFF2-40B4-BE49-F238E27FC236}">
                <a16:creationId xmlns:a16="http://schemas.microsoft.com/office/drawing/2014/main" id="{C16FD688-E828-2747-AD08-896B9D90AA94}"/>
              </a:ext>
            </a:extLst>
          </p:cNvPr>
          <p:cNvPicPr>
            <a:picLocks noChangeAspect="1"/>
          </p:cNvPicPr>
          <p:nvPr/>
        </p:nvPicPr>
        <p:blipFill>
          <a:blip r:embed="rId2"/>
          <a:stretch>
            <a:fillRect/>
          </a:stretch>
        </p:blipFill>
        <p:spPr>
          <a:xfrm>
            <a:off x="871744" y="0"/>
            <a:ext cx="10448511" cy="6858000"/>
          </a:xfrm>
          <a:prstGeom prst="rect">
            <a:avLst/>
          </a:prstGeom>
        </p:spPr>
      </p:pic>
      <p:cxnSp>
        <p:nvCxnSpPr>
          <p:cNvPr id="6" name="Straight Arrow Connector 5">
            <a:extLst>
              <a:ext uri="{FF2B5EF4-FFF2-40B4-BE49-F238E27FC236}">
                <a16:creationId xmlns:a16="http://schemas.microsoft.com/office/drawing/2014/main" id="{3E70EBBF-41BE-194F-8E1A-8F3C42158169}"/>
              </a:ext>
            </a:extLst>
          </p:cNvPr>
          <p:cNvCxnSpPr>
            <a:cxnSpLocks/>
          </p:cNvCxnSpPr>
          <p:nvPr/>
        </p:nvCxnSpPr>
        <p:spPr>
          <a:xfrm flipH="1">
            <a:off x="7940842" y="3240505"/>
            <a:ext cx="1524001" cy="27271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AB8115A-D2C8-1342-8824-14E131DAA4EB}"/>
              </a:ext>
            </a:extLst>
          </p:cNvPr>
          <p:cNvSpPr txBox="1"/>
          <p:nvPr/>
        </p:nvSpPr>
        <p:spPr>
          <a:xfrm>
            <a:off x="8783053" y="2736236"/>
            <a:ext cx="2318084" cy="461665"/>
          </a:xfrm>
          <a:prstGeom prst="rect">
            <a:avLst/>
          </a:prstGeom>
          <a:noFill/>
        </p:spPr>
        <p:txBody>
          <a:bodyPr wrap="square" rtlCol="0">
            <a:spAutoFit/>
          </a:bodyPr>
          <a:lstStyle/>
          <a:p>
            <a:r>
              <a:rPr lang="en-US" sz="2400" b="1" err="1">
                <a:solidFill>
                  <a:schemeClr val="accent4"/>
                </a:solidFill>
              </a:rPr>
              <a:t>Addr</a:t>
            </a:r>
            <a:r>
              <a:rPr lang="en-US" sz="2400" b="1">
                <a:solidFill>
                  <a:schemeClr val="accent4"/>
                </a:solidFill>
              </a:rPr>
              <a:t> of _start()</a:t>
            </a:r>
          </a:p>
        </p:txBody>
      </p:sp>
    </p:spTree>
    <p:extLst>
      <p:ext uri="{BB962C8B-B14F-4D97-AF65-F5344CB8AC3E}">
        <p14:creationId xmlns:p14="http://schemas.microsoft.com/office/powerpoint/2010/main" val="41956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8A1A-A155-5B42-861C-FF0F0DF5E163}"/>
              </a:ext>
            </a:extLst>
          </p:cNvPr>
          <p:cNvSpPr>
            <a:spLocks noGrp="1"/>
          </p:cNvSpPr>
          <p:nvPr>
            <p:ph type="title"/>
          </p:nvPr>
        </p:nvSpPr>
        <p:spPr/>
        <p:txBody>
          <a:bodyPr/>
          <a:lstStyle/>
          <a:p>
            <a:r>
              <a:rPr lang="en-US"/>
              <a:t>4. Call _start</a:t>
            </a:r>
          </a:p>
        </p:txBody>
      </p:sp>
      <p:sp>
        <p:nvSpPr>
          <p:cNvPr id="3" name="Content Placeholder 2">
            <a:extLst>
              <a:ext uri="{FF2B5EF4-FFF2-40B4-BE49-F238E27FC236}">
                <a16:creationId xmlns:a16="http://schemas.microsoft.com/office/drawing/2014/main" id="{512A93F3-6DC8-2443-8331-8527CC2554D8}"/>
              </a:ext>
            </a:extLst>
          </p:cNvPr>
          <p:cNvSpPr>
            <a:spLocks noGrp="1"/>
          </p:cNvSpPr>
          <p:nvPr>
            <p:ph idx="1"/>
          </p:nvPr>
        </p:nvSpPr>
        <p:spPr/>
        <p:txBody>
          <a:bodyPr/>
          <a:lstStyle/>
          <a:p>
            <a:r>
              <a:rPr lang="en-US" err="1"/>
              <a:t>readelf</a:t>
            </a:r>
            <a:r>
              <a:rPr lang="en-US"/>
              <a:t> -a …</a:t>
            </a:r>
          </a:p>
          <a:p>
            <a:endParaRPr lang="en-US"/>
          </a:p>
        </p:txBody>
      </p:sp>
      <p:pic>
        <p:nvPicPr>
          <p:cNvPr id="7" name="Picture 6">
            <a:extLst>
              <a:ext uri="{FF2B5EF4-FFF2-40B4-BE49-F238E27FC236}">
                <a16:creationId xmlns:a16="http://schemas.microsoft.com/office/drawing/2014/main" id="{D524EF51-91B3-FC49-95D0-E05F6D605877}"/>
              </a:ext>
            </a:extLst>
          </p:cNvPr>
          <p:cNvPicPr>
            <a:picLocks noChangeAspect="1"/>
          </p:cNvPicPr>
          <p:nvPr/>
        </p:nvPicPr>
        <p:blipFill>
          <a:blip r:embed="rId2"/>
          <a:stretch>
            <a:fillRect/>
          </a:stretch>
        </p:blipFill>
        <p:spPr>
          <a:xfrm>
            <a:off x="1917404" y="0"/>
            <a:ext cx="8357191" cy="6858000"/>
          </a:xfrm>
          <a:prstGeom prst="rect">
            <a:avLst/>
          </a:prstGeom>
        </p:spPr>
      </p:pic>
      <p:cxnSp>
        <p:nvCxnSpPr>
          <p:cNvPr id="6" name="Straight Arrow Connector 5">
            <a:extLst>
              <a:ext uri="{FF2B5EF4-FFF2-40B4-BE49-F238E27FC236}">
                <a16:creationId xmlns:a16="http://schemas.microsoft.com/office/drawing/2014/main" id="{CC604B92-3D4F-7A49-A71B-AF07987880FF}"/>
              </a:ext>
            </a:extLst>
          </p:cNvPr>
          <p:cNvCxnSpPr>
            <a:cxnSpLocks/>
          </p:cNvCxnSpPr>
          <p:nvPr/>
        </p:nvCxnSpPr>
        <p:spPr>
          <a:xfrm flipH="1">
            <a:off x="7379369" y="2422358"/>
            <a:ext cx="1363578" cy="1347537"/>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FC48226-FBA5-654A-ADCC-BA87AFC7F171}"/>
              </a:ext>
            </a:extLst>
          </p:cNvPr>
          <p:cNvSpPr txBox="1"/>
          <p:nvPr/>
        </p:nvSpPr>
        <p:spPr>
          <a:xfrm>
            <a:off x="8061158" y="1918089"/>
            <a:ext cx="2045753" cy="461665"/>
          </a:xfrm>
          <a:prstGeom prst="rect">
            <a:avLst/>
          </a:prstGeom>
          <a:noFill/>
        </p:spPr>
        <p:txBody>
          <a:bodyPr wrap="none" rtlCol="0">
            <a:spAutoFit/>
          </a:bodyPr>
          <a:lstStyle/>
          <a:p>
            <a:r>
              <a:rPr lang="en-US" sz="2400" b="1" err="1">
                <a:solidFill>
                  <a:schemeClr val="accent4"/>
                </a:solidFill>
              </a:rPr>
              <a:t>Addr</a:t>
            </a:r>
            <a:r>
              <a:rPr lang="en-US" sz="2400" b="1">
                <a:solidFill>
                  <a:schemeClr val="accent4"/>
                </a:solidFill>
              </a:rPr>
              <a:t> of main()</a:t>
            </a:r>
          </a:p>
        </p:txBody>
      </p:sp>
    </p:spTree>
    <p:extLst>
      <p:ext uri="{BB962C8B-B14F-4D97-AF65-F5344CB8AC3E}">
        <p14:creationId xmlns:p14="http://schemas.microsoft.com/office/powerpoint/2010/main" val="383615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28A1A-A155-5B42-861C-FF0F0DF5E163}"/>
              </a:ext>
            </a:extLst>
          </p:cNvPr>
          <p:cNvSpPr>
            <a:spLocks noGrp="1"/>
          </p:cNvSpPr>
          <p:nvPr>
            <p:ph type="title"/>
          </p:nvPr>
        </p:nvSpPr>
        <p:spPr/>
        <p:txBody>
          <a:bodyPr/>
          <a:lstStyle/>
          <a:p>
            <a:r>
              <a:rPr lang="en-US"/>
              <a:t>4. Call _start</a:t>
            </a:r>
          </a:p>
        </p:txBody>
      </p:sp>
      <p:sp>
        <p:nvSpPr>
          <p:cNvPr id="3" name="Content Placeholder 2">
            <a:extLst>
              <a:ext uri="{FF2B5EF4-FFF2-40B4-BE49-F238E27FC236}">
                <a16:creationId xmlns:a16="http://schemas.microsoft.com/office/drawing/2014/main" id="{512A93F3-6DC8-2443-8331-8527CC2554D8}"/>
              </a:ext>
            </a:extLst>
          </p:cNvPr>
          <p:cNvSpPr>
            <a:spLocks noGrp="1"/>
          </p:cNvSpPr>
          <p:nvPr>
            <p:ph idx="1"/>
          </p:nvPr>
        </p:nvSpPr>
        <p:spPr>
          <a:xfrm>
            <a:off x="838200" y="1825625"/>
            <a:ext cx="6691313" cy="4351338"/>
          </a:xfrm>
        </p:spPr>
        <p:txBody>
          <a:bodyPr/>
          <a:lstStyle/>
          <a:p>
            <a:r>
              <a:rPr lang="en-US" err="1"/>
              <a:t>readelf</a:t>
            </a:r>
            <a:r>
              <a:rPr lang="en-US"/>
              <a:t> -a …</a:t>
            </a:r>
          </a:p>
          <a:p>
            <a:r>
              <a:rPr lang="en-US"/>
              <a:t>Calls </a:t>
            </a:r>
            <a:r>
              <a:rPr lang="en-US">
                <a:latin typeface="Courier" pitchFamily="2" charset="0"/>
              </a:rPr>
              <a:t>__</a:t>
            </a:r>
            <a:r>
              <a:rPr lang="en-US" err="1">
                <a:latin typeface="Courier" pitchFamily="2" charset="0"/>
              </a:rPr>
              <a:t>libc_start_main</a:t>
            </a:r>
            <a:endParaRPr lang="en-US">
              <a:latin typeface="Courier" pitchFamily="2" charset="0"/>
            </a:endParaRPr>
          </a:p>
          <a:p>
            <a:endParaRPr lang="en-US"/>
          </a:p>
          <a:p>
            <a:r>
              <a:rPr lang="en-US"/>
              <a:t>And then, </a:t>
            </a:r>
            <a:r>
              <a:rPr lang="en-US" err="1">
                <a:latin typeface="Courier" pitchFamily="2" charset="0"/>
              </a:rPr>
              <a:t>libc_start_main</a:t>
            </a:r>
            <a:r>
              <a:rPr lang="en-US">
                <a:latin typeface="Courier" pitchFamily="2" charset="0"/>
              </a:rPr>
              <a:t> </a:t>
            </a:r>
            <a:r>
              <a:rPr lang="en-US"/>
              <a:t>sets the address of </a:t>
            </a:r>
            <a:r>
              <a:rPr lang="en-US" err="1"/>
              <a:t>argv</a:t>
            </a:r>
            <a:r>
              <a:rPr lang="en-US"/>
              <a:t>, </a:t>
            </a:r>
            <a:r>
              <a:rPr lang="en-US" err="1"/>
              <a:t>envp</a:t>
            </a:r>
            <a:r>
              <a:rPr lang="en-US"/>
              <a:t>, then calls </a:t>
            </a:r>
            <a:r>
              <a:rPr lang="en-US">
                <a:solidFill>
                  <a:srgbClr val="000CFF"/>
                </a:solidFill>
                <a:latin typeface="Courier" pitchFamily="2" charset="0"/>
              </a:rPr>
              <a:t>main(</a:t>
            </a:r>
            <a:r>
              <a:rPr lang="en-US" err="1">
                <a:solidFill>
                  <a:srgbClr val="000CFF"/>
                </a:solidFill>
                <a:latin typeface="Courier" pitchFamily="2" charset="0"/>
              </a:rPr>
              <a:t>argc</a:t>
            </a:r>
            <a:r>
              <a:rPr lang="en-US">
                <a:solidFill>
                  <a:srgbClr val="000CFF"/>
                </a:solidFill>
                <a:latin typeface="Courier" pitchFamily="2" charset="0"/>
              </a:rPr>
              <a:t>, </a:t>
            </a:r>
            <a:r>
              <a:rPr lang="en-US" err="1">
                <a:solidFill>
                  <a:srgbClr val="000CFF"/>
                </a:solidFill>
                <a:latin typeface="Courier" pitchFamily="2" charset="0"/>
              </a:rPr>
              <a:t>argv</a:t>
            </a:r>
            <a:r>
              <a:rPr lang="en-US">
                <a:solidFill>
                  <a:srgbClr val="000CFF"/>
                </a:solidFill>
                <a:latin typeface="Courier" pitchFamily="2" charset="0"/>
              </a:rPr>
              <a:t>, </a:t>
            </a:r>
            <a:r>
              <a:rPr lang="en-US" err="1">
                <a:solidFill>
                  <a:srgbClr val="000CFF"/>
                </a:solidFill>
                <a:latin typeface="Courier" pitchFamily="2" charset="0"/>
              </a:rPr>
              <a:t>envp</a:t>
            </a:r>
            <a:r>
              <a:rPr lang="en-US">
                <a:solidFill>
                  <a:srgbClr val="000CFF"/>
                </a:solidFill>
                <a:latin typeface="Courier" pitchFamily="2" charset="0"/>
              </a:rPr>
              <a:t>)</a:t>
            </a:r>
          </a:p>
        </p:txBody>
      </p:sp>
      <p:sp>
        <p:nvSpPr>
          <p:cNvPr id="6" name="Rectangle 5">
            <a:extLst>
              <a:ext uri="{FF2B5EF4-FFF2-40B4-BE49-F238E27FC236}">
                <a16:creationId xmlns:a16="http://schemas.microsoft.com/office/drawing/2014/main" id="{2667E8B9-A804-5343-B46D-0B04A895F50E}"/>
              </a:ext>
            </a:extLst>
          </p:cNvPr>
          <p:cNvSpPr/>
          <p:nvPr/>
        </p:nvSpPr>
        <p:spPr>
          <a:xfrm>
            <a:off x="9703580" y="1021301"/>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Program path</a:t>
            </a:r>
          </a:p>
        </p:txBody>
      </p:sp>
      <p:sp>
        <p:nvSpPr>
          <p:cNvPr id="8" name="Rectangle 7">
            <a:extLst>
              <a:ext uri="{FF2B5EF4-FFF2-40B4-BE49-F238E27FC236}">
                <a16:creationId xmlns:a16="http://schemas.microsoft.com/office/drawing/2014/main" id="{347C316B-280C-BA4A-9439-4FA78614F090}"/>
              </a:ext>
            </a:extLst>
          </p:cNvPr>
          <p:cNvSpPr/>
          <p:nvPr/>
        </p:nvSpPr>
        <p:spPr>
          <a:xfrm>
            <a:off x="9695340" y="5614904"/>
            <a:ext cx="1764649" cy="496111"/>
          </a:xfrm>
          <a:prstGeom prst="rect">
            <a:avLst/>
          </a:prstGeom>
          <a:solidFill>
            <a:srgbClr val="FFC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E788970-3622-9E43-A08E-6AFB7191B8C9}"/>
              </a:ext>
            </a:extLst>
          </p:cNvPr>
          <p:cNvSpPr/>
          <p:nvPr/>
        </p:nvSpPr>
        <p:spPr>
          <a:xfrm>
            <a:off x="9699462" y="1542462"/>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ENVS</a:t>
            </a:r>
          </a:p>
        </p:txBody>
      </p:sp>
      <p:sp>
        <p:nvSpPr>
          <p:cNvPr id="11" name="Rectangle 10">
            <a:extLst>
              <a:ext uri="{FF2B5EF4-FFF2-40B4-BE49-F238E27FC236}">
                <a16:creationId xmlns:a16="http://schemas.microsoft.com/office/drawing/2014/main" id="{700A14C7-CC66-9D44-8630-4D3CADE8B107}"/>
              </a:ext>
            </a:extLst>
          </p:cNvPr>
          <p:cNvSpPr/>
          <p:nvPr/>
        </p:nvSpPr>
        <p:spPr>
          <a:xfrm>
            <a:off x="9703580" y="2049056"/>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ENVP </a:t>
            </a:r>
            <a:r>
              <a:rPr lang="en-US" err="1"/>
              <a:t>Ptrs</a:t>
            </a:r>
            <a:endParaRPr lang="en-US"/>
          </a:p>
        </p:txBody>
      </p:sp>
      <p:sp>
        <p:nvSpPr>
          <p:cNvPr id="12" name="Rectangle 11">
            <a:extLst>
              <a:ext uri="{FF2B5EF4-FFF2-40B4-BE49-F238E27FC236}">
                <a16:creationId xmlns:a16="http://schemas.microsoft.com/office/drawing/2014/main" id="{023EF997-3883-3D4B-BAE2-DE09B0E2F37E}"/>
              </a:ext>
            </a:extLst>
          </p:cNvPr>
          <p:cNvSpPr/>
          <p:nvPr/>
        </p:nvSpPr>
        <p:spPr>
          <a:xfrm>
            <a:off x="9703580" y="2570217"/>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ARGs</a:t>
            </a:r>
          </a:p>
        </p:txBody>
      </p:sp>
      <p:sp>
        <p:nvSpPr>
          <p:cNvPr id="13" name="Rectangle 12">
            <a:extLst>
              <a:ext uri="{FF2B5EF4-FFF2-40B4-BE49-F238E27FC236}">
                <a16:creationId xmlns:a16="http://schemas.microsoft.com/office/drawing/2014/main" id="{D293564D-9615-884F-9F91-77FED28581FF}"/>
              </a:ext>
            </a:extLst>
          </p:cNvPr>
          <p:cNvSpPr/>
          <p:nvPr/>
        </p:nvSpPr>
        <p:spPr>
          <a:xfrm>
            <a:off x="9703580" y="3091378"/>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ARGV </a:t>
            </a:r>
            <a:r>
              <a:rPr lang="en-US" err="1"/>
              <a:t>Ptrs</a:t>
            </a:r>
            <a:endParaRPr lang="en-US"/>
          </a:p>
        </p:txBody>
      </p:sp>
      <p:sp>
        <p:nvSpPr>
          <p:cNvPr id="14" name="Rectangle 13">
            <a:extLst>
              <a:ext uri="{FF2B5EF4-FFF2-40B4-BE49-F238E27FC236}">
                <a16:creationId xmlns:a16="http://schemas.microsoft.com/office/drawing/2014/main" id="{97222394-5913-D842-BD1A-22E65F857349}"/>
              </a:ext>
            </a:extLst>
          </p:cNvPr>
          <p:cNvSpPr/>
          <p:nvPr/>
        </p:nvSpPr>
        <p:spPr>
          <a:xfrm>
            <a:off x="9695341" y="3604290"/>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t>
            </a:r>
          </a:p>
        </p:txBody>
      </p:sp>
      <p:sp>
        <p:nvSpPr>
          <p:cNvPr id="15" name="Rectangle 14">
            <a:extLst>
              <a:ext uri="{FF2B5EF4-FFF2-40B4-BE49-F238E27FC236}">
                <a16:creationId xmlns:a16="http://schemas.microsoft.com/office/drawing/2014/main" id="{1A46A0CE-FDDA-C847-8205-BD4BC3893D81}"/>
              </a:ext>
            </a:extLst>
          </p:cNvPr>
          <p:cNvSpPr/>
          <p:nvPr/>
        </p:nvSpPr>
        <p:spPr>
          <a:xfrm>
            <a:off x="9703580" y="4100401"/>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ENVP</a:t>
            </a:r>
          </a:p>
        </p:txBody>
      </p:sp>
      <p:sp>
        <p:nvSpPr>
          <p:cNvPr id="16" name="Rectangle 15">
            <a:extLst>
              <a:ext uri="{FF2B5EF4-FFF2-40B4-BE49-F238E27FC236}">
                <a16:creationId xmlns:a16="http://schemas.microsoft.com/office/drawing/2014/main" id="{6A369071-9679-7E4B-8BC7-D30B7EB8D6FC}"/>
              </a:ext>
            </a:extLst>
          </p:cNvPr>
          <p:cNvSpPr/>
          <p:nvPr/>
        </p:nvSpPr>
        <p:spPr>
          <a:xfrm>
            <a:off x="9695341" y="4609597"/>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ARGV</a:t>
            </a:r>
          </a:p>
        </p:txBody>
      </p:sp>
      <p:sp>
        <p:nvSpPr>
          <p:cNvPr id="17" name="Rectangle 16">
            <a:extLst>
              <a:ext uri="{FF2B5EF4-FFF2-40B4-BE49-F238E27FC236}">
                <a16:creationId xmlns:a16="http://schemas.microsoft.com/office/drawing/2014/main" id="{7DF62302-BEC5-0E44-8327-D248365AC83B}"/>
              </a:ext>
            </a:extLst>
          </p:cNvPr>
          <p:cNvSpPr/>
          <p:nvPr/>
        </p:nvSpPr>
        <p:spPr>
          <a:xfrm>
            <a:off x="9703580" y="5118793"/>
            <a:ext cx="1764649" cy="496111"/>
          </a:xfrm>
          <a:prstGeom prst="rect">
            <a:avLst/>
          </a:prstGeom>
          <a:solidFill>
            <a:srgbClr val="00B05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ARGC</a:t>
            </a:r>
          </a:p>
        </p:txBody>
      </p:sp>
      <p:cxnSp>
        <p:nvCxnSpPr>
          <p:cNvPr id="18" name="Elbow Connector 17">
            <a:extLst>
              <a:ext uri="{FF2B5EF4-FFF2-40B4-BE49-F238E27FC236}">
                <a16:creationId xmlns:a16="http://schemas.microsoft.com/office/drawing/2014/main" id="{D37F56A0-312D-6A4E-AD2D-1B6F81337246}"/>
              </a:ext>
            </a:extLst>
          </p:cNvPr>
          <p:cNvCxnSpPr>
            <a:stCxn id="16" idx="1"/>
            <a:endCxn id="13" idx="1"/>
          </p:cNvCxnSpPr>
          <p:nvPr/>
        </p:nvCxnSpPr>
        <p:spPr>
          <a:xfrm rot="10800000" flipH="1">
            <a:off x="9695340" y="3339435"/>
            <a:ext cx="8239" cy="1518219"/>
          </a:xfrm>
          <a:prstGeom prst="bentConnector3">
            <a:avLst>
              <a:gd name="adj1" fmla="val -2774609"/>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A0663EB5-F6C0-E749-95D3-415A7996E3B5}"/>
              </a:ext>
            </a:extLst>
          </p:cNvPr>
          <p:cNvCxnSpPr>
            <a:cxnSpLocks/>
            <a:stCxn id="13" idx="3"/>
            <a:endCxn id="12" idx="3"/>
          </p:cNvCxnSpPr>
          <p:nvPr/>
        </p:nvCxnSpPr>
        <p:spPr>
          <a:xfrm flipV="1">
            <a:off x="11468229" y="2818273"/>
            <a:ext cx="12700" cy="521161"/>
          </a:xfrm>
          <a:prstGeom prst="bentConnector3">
            <a:avLst>
              <a:gd name="adj1" fmla="val 1800000"/>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22" name="Elbow Connector 21">
            <a:extLst>
              <a:ext uri="{FF2B5EF4-FFF2-40B4-BE49-F238E27FC236}">
                <a16:creationId xmlns:a16="http://schemas.microsoft.com/office/drawing/2014/main" id="{F250EDEA-03B7-CD48-B442-F2C5793CCDD8}"/>
              </a:ext>
            </a:extLst>
          </p:cNvPr>
          <p:cNvCxnSpPr>
            <a:cxnSpLocks/>
            <a:stCxn id="15" idx="1"/>
            <a:endCxn id="11" idx="1"/>
          </p:cNvCxnSpPr>
          <p:nvPr/>
        </p:nvCxnSpPr>
        <p:spPr>
          <a:xfrm rot="10800000">
            <a:off x="9703580" y="2297113"/>
            <a:ext cx="12700" cy="2051345"/>
          </a:xfrm>
          <a:prstGeom prst="bentConnector3">
            <a:avLst>
              <a:gd name="adj1" fmla="val 4387496"/>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26" name="Elbow Connector 25">
            <a:extLst>
              <a:ext uri="{FF2B5EF4-FFF2-40B4-BE49-F238E27FC236}">
                <a16:creationId xmlns:a16="http://schemas.microsoft.com/office/drawing/2014/main" id="{F0A66353-97BD-974B-A938-764BEC25C47B}"/>
              </a:ext>
            </a:extLst>
          </p:cNvPr>
          <p:cNvCxnSpPr>
            <a:cxnSpLocks/>
            <a:stCxn id="11" idx="3"/>
            <a:endCxn id="10" idx="3"/>
          </p:cNvCxnSpPr>
          <p:nvPr/>
        </p:nvCxnSpPr>
        <p:spPr>
          <a:xfrm flipH="1" flipV="1">
            <a:off x="11464111" y="1790518"/>
            <a:ext cx="4118" cy="506594"/>
          </a:xfrm>
          <a:prstGeom prst="bentConnector3">
            <a:avLst>
              <a:gd name="adj1" fmla="val -5551238"/>
            </a:avLst>
          </a:prstGeom>
          <a:ln w="539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22E7D80-CF4E-6E4A-8C1A-B63A6C485292}"/>
              </a:ext>
            </a:extLst>
          </p:cNvPr>
          <p:cNvCxnSpPr>
            <a:cxnSpLocks/>
          </p:cNvCxnSpPr>
          <p:nvPr/>
        </p:nvCxnSpPr>
        <p:spPr>
          <a:xfrm flipV="1">
            <a:off x="7266958" y="5614903"/>
            <a:ext cx="2229853" cy="224422"/>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04B1288-6D1D-B142-A8BA-5D3D88B22E2C}"/>
              </a:ext>
            </a:extLst>
          </p:cNvPr>
          <p:cNvSpPr txBox="1"/>
          <p:nvPr/>
        </p:nvSpPr>
        <p:spPr>
          <a:xfrm>
            <a:off x="2813892" y="5608492"/>
            <a:ext cx="4814886" cy="461665"/>
          </a:xfrm>
          <a:prstGeom prst="rect">
            <a:avLst/>
          </a:prstGeom>
          <a:noFill/>
        </p:spPr>
        <p:txBody>
          <a:bodyPr wrap="square" rtlCol="0">
            <a:spAutoFit/>
          </a:bodyPr>
          <a:lstStyle/>
          <a:p>
            <a:r>
              <a:rPr lang="en-US" sz="2400" b="1">
                <a:solidFill>
                  <a:srgbClr val="000CFF"/>
                </a:solidFill>
              </a:rPr>
              <a:t>The stack of main() starts at here:</a:t>
            </a:r>
          </a:p>
        </p:txBody>
      </p:sp>
    </p:spTree>
    <p:extLst>
      <p:ext uri="{BB962C8B-B14F-4D97-AF65-F5344CB8AC3E}">
        <p14:creationId xmlns:p14="http://schemas.microsoft.com/office/powerpoint/2010/main" val="200945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TotalTime>
  <Words>2387</Words>
  <Application>Microsoft Macintosh PowerPoint</Application>
  <PresentationFormat>Widescreen</PresentationFormat>
  <Paragraphs>414</Paragraphs>
  <Slides>31</Slides>
  <Notes>12</Notes>
  <HiddenSlides>2</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31</vt:i4>
      </vt:variant>
    </vt:vector>
  </HeadingPairs>
  <TitlesOfParts>
    <vt:vector size="42" baseType="lpstr">
      <vt:lpstr>CMTT8</vt:lpstr>
      <vt:lpstr>Times</vt:lpstr>
      <vt:lpstr>Aptos</vt:lpstr>
      <vt:lpstr>Aptos Display</vt:lpstr>
      <vt:lpstr>Arial</vt:lpstr>
      <vt:lpstr>Calibri</vt:lpstr>
      <vt:lpstr>Consolas</vt:lpstr>
      <vt:lpstr>Courier</vt:lpstr>
      <vt:lpstr>Courier New</vt:lpstr>
      <vt:lpstr>Wingdings</vt:lpstr>
      <vt:lpstr>Office Theme</vt:lpstr>
      <vt:lpstr>CS 6332.001: How Process Starts? - How a Process Communicate to Outside?</vt:lpstr>
      <vt:lpstr>Compilation Process: Source to Code Object</vt:lpstr>
      <vt:lpstr>Linking + Loading</vt:lpstr>
      <vt:lpstr>ELF Object File Format: Code + Data</vt:lpstr>
      <vt:lpstr>PowerPoint Presentation</vt:lpstr>
      <vt:lpstr>ELF Object File Format (cont.)</vt:lpstr>
      <vt:lpstr>PowerPoint Presentation</vt:lpstr>
      <vt:lpstr>Program Loaded into Memory (32-bit)</vt:lpstr>
      <vt:lpstr>Program Loaded into Memory (32-bit)</vt:lpstr>
      <vt:lpstr>Loading Executable Object Files</vt:lpstr>
      <vt:lpstr>Symbol in Binary</vt:lpstr>
      <vt:lpstr>Symbol Table: A Sneak Peek with readelf</vt:lpstr>
      <vt:lpstr>How Linux Runs a Program? -- Kernel land</vt:lpstr>
      <vt:lpstr>How Linux Runs a Program?: Kernel-land</vt:lpstr>
      <vt:lpstr>How Linux Runs a Program?: Kernel-land</vt:lpstr>
      <vt:lpstr>execve(char *name, char** argv, char **envp)</vt:lpstr>
      <vt:lpstr>PowerPoint Presentation</vt:lpstr>
      <vt:lpstr>How Linux Runs a Program? -- Userland</vt:lpstr>
      <vt:lpstr>Loading from User Space</vt:lpstr>
      <vt:lpstr>How DO We Get to “main()”?</vt:lpstr>
      <vt:lpstr>start() -- entrypoint</vt:lpstr>
      <vt:lpstr>__libc_start_main();</vt:lpstr>
      <vt:lpstr>Stack</vt:lpstr>
      <vt:lpstr>1. Load the Executable</vt:lpstr>
      <vt:lpstr>2. Set Environment Variables</vt:lpstr>
      <vt:lpstr>2. Set Environment Variables</vt:lpstr>
      <vt:lpstr>3. Set Argument Vectors</vt:lpstr>
      <vt:lpstr>4. Call _start</vt:lpstr>
      <vt:lpstr>4. Call _start</vt:lpstr>
      <vt:lpstr>4. Call _start</vt:lpstr>
      <vt:lpstr>4. Call _start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Jee, Kangkook</dc:creator>
  <cp:lastModifiedBy>Jee, Kangkook</cp:lastModifiedBy>
  <cp:revision>27</cp:revision>
  <dcterms:created xsi:type="dcterms:W3CDTF">2024-09-17T16:34:31Z</dcterms:created>
  <dcterms:modified xsi:type="dcterms:W3CDTF">2025-10-22T16:58:58Z</dcterms:modified>
</cp:coreProperties>
</file>