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627" r:id="rId2"/>
    <p:sldId id="1628" r:id="rId3"/>
    <p:sldId id="1633" r:id="rId4"/>
    <p:sldId id="1457" r:id="rId5"/>
    <p:sldId id="1634" r:id="rId6"/>
    <p:sldId id="1637" r:id="rId7"/>
    <p:sldId id="1635" r:id="rId8"/>
    <p:sldId id="1636" r:id="rId9"/>
    <p:sldId id="1629" r:id="rId10"/>
    <p:sldId id="265" r:id="rId11"/>
    <p:sldId id="775" r:id="rId12"/>
    <p:sldId id="689" r:id="rId13"/>
    <p:sldId id="269" r:id="rId14"/>
    <p:sldId id="778" r:id="rId15"/>
    <p:sldId id="776" r:id="rId16"/>
    <p:sldId id="277" r:id="rId17"/>
    <p:sldId id="279" r:id="rId18"/>
    <p:sldId id="779" r:id="rId19"/>
    <p:sldId id="780" r:id="rId20"/>
    <p:sldId id="281" r:id="rId21"/>
    <p:sldId id="282" r:id="rId22"/>
    <p:sldId id="283" r:id="rId23"/>
    <p:sldId id="781" r:id="rId24"/>
    <p:sldId id="285" r:id="rId25"/>
    <p:sldId id="737" r:id="rId26"/>
    <p:sldId id="1060" r:id="rId27"/>
    <p:sldId id="826" r:id="rId28"/>
    <p:sldId id="318" r:id="rId29"/>
    <p:sldId id="1631" r:id="rId30"/>
    <p:sldId id="320" r:id="rId31"/>
    <p:sldId id="827" r:id="rId32"/>
    <p:sldId id="1632" r:id="rId33"/>
    <p:sldId id="155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17D3A-5A2E-EF43-B943-519933C53E69}">
          <p14:sldIdLst>
            <p14:sldId id="1627"/>
            <p14:sldId id="1628"/>
            <p14:sldId id="1633"/>
            <p14:sldId id="1457"/>
            <p14:sldId id="1634"/>
            <p14:sldId id="1637"/>
            <p14:sldId id="1635"/>
            <p14:sldId id="1636"/>
            <p14:sldId id="1629"/>
          </p14:sldIdLst>
        </p14:section>
        <p14:section name="DynamoRIO case study" id="{CC2424E9-8B8D-8847-B04F-031C262053D6}">
          <p14:sldIdLst>
            <p14:sldId id="265"/>
            <p14:sldId id="775"/>
            <p14:sldId id="689"/>
            <p14:sldId id="269"/>
            <p14:sldId id="778"/>
            <p14:sldId id="776"/>
            <p14:sldId id="277"/>
            <p14:sldId id="279"/>
            <p14:sldId id="779"/>
            <p14:sldId id="780"/>
            <p14:sldId id="281"/>
            <p14:sldId id="282"/>
            <p14:sldId id="283"/>
            <p14:sldId id="781"/>
            <p14:sldId id="285"/>
            <p14:sldId id="737"/>
            <p14:sldId id="1060"/>
            <p14:sldId id="826"/>
            <p14:sldId id="318"/>
            <p14:sldId id="1631"/>
            <p14:sldId id="320"/>
            <p14:sldId id="827"/>
            <p14:sldId id="1632"/>
            <p14:sldId id="1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43D9E-FA9C-E24A-9DEE-5FFCEC590F5B}" v="18" dt="2025-10-09T16:22:38.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6"/>
    <p:restoredTop sz="94694"/>
  </p:normalViewPr>
  <p:slideViewPr>
    <p:cSldViewPr snapToGrid="0">
      <p:cViewPr varScale="1">
        <p:scale>
          <a:sx n="152" d="100"/>
          <a:sy n="152"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e, Kangkook" userId="52832784-bd9f-4cfd-947b-6cb8258050c1" providerId="ADAL" clId="{48BBE9B6-BD1B-5024-A500-FE3E7F113523}"/>
    <pc:docChg chg="undo custSel addSld delSld modSld sldOrd modSection">
      <pc:chgData name="Jee, Kangkook" userId="52832784-bd9f-4cfd-947b-6cb8258050c1" providerId="ADAL" clId="{48BBE9B6-BD1B-5024-A500-FE3E7F113523}" dt="2025-10-21T18:42:29.653" v="819" actId="20577"/>
      <pc:docMkLst>
        <pc:docMk/>
      </pc:docMkLst>
      <pc:sldChg chg="add">
        <pc:chgData name="Jee, Kangkook" userId="52832784-bd9f-4cfd-947b-6cb8258050c1" providerId="ADAL" clId="{48BBE9B6-BD1B-5024-A500-FE3E7F113523}" dt="2025-10-09T16:22:13.231" v="558"/>
        <pc:sldMkLst>
          <pc:docMk/>
          <pc:sldMk cId="1993508741" sldId="1457"/>
        </pc:sldMkLst>
      </pc:sldChg>
      <pc:sldChg chg="modSp mod">
        <pc:chgData name="Jee, Kangkook" userId="52832784-bd9f-4cfd-947b-6cb8258050c1" providerId="ADAL" clId="{48BBE9B6-BD1B-5024-A500-FE3E7F113523}" dt="2025-10-21T18:42:29.653" v="819" actId="20577"/>
        <pc:sldMkLst>
          <pc:docMk/>
          <pc:sldMk cId="2958764332" sldId="1627"/>
        </pc:sldMkLst>
        <pc:spChg chg="mod">
          <ac:chgData name="Jee, Kangkook" userId="52832784-bd9f-4cfd-947b-6cb8258050c1" providerId="ADAL" clId="{48BBE9B6-BD1B-5024-A500-FE3E7F113523}" dt="2025-10-21T18:42:29.653" v="819" actId="20577"/>
          <ac:spMkLst>
            <pc:docMk/>
            <pc:sldMk cId="2958764332" sldId="1627"/>
            <ac:spMk id="2" creationId="{8933F18A-9954-484C-AE64-B4E0E217F4DA}"/>
          </ac:spMkLst>
        </pc:spChg>
        <pc:spChg chg="mod">
          <ac:chgData name="Jee, Kangkook" userId="52832784-bd9f-4cfd-947b-6cb8258050c1" providerId="ADAL" clId="{48BBE9B6-BD1B-5024-A500-FE3E7F113523}" dt="2025-10-07T18:01:23.038" v="5" actId="20577"/>
          <ac:spMkLst>
            <pc:docMk/>
            <pc:sldMk cId="2958764332" sldId="1627"/>
            <ac:spMk id="3" creationId="{8478EFD8-8810-7C4B-9D51-E4795820E15B}"/>
          </ac:spMkLst>
        </pc:spChg>
      </pc:sldChg>
      <pc:sldChg chg="modSp mod">
        <pc:chgData name="Jee, Kangkook" userId="52832784-bd9f-4cfd-947b-6cb8258050c1" providerId="ADAL" clId="{48BBE9B6-BD1B-5024-A500-FE3E7F113523}" dt="2025-10-09T16:25:10.207" v="813" actId="313"/>
        <pc:sldMkLst>
          <pc:docMk/>
          <pc:sldMk cId="1199037178" sldId="1628"/>
        </pc:sldMkLst>
        <pc:spChg chg="mod">
          <ac:chgData name="Jee, Kangkook" userId="52832784-bd9f-4cfd-947b-6cb8258050c1" providerId="ADAL" clId="{48BBE9B6-BD1B-5024-A500-FE3E7F113523}" dt="2025-10-09T16:23:16.286" v="608" actId="20577"/>
          <ac:spMkLst>
            <pc:docMk/>
            <pc:sldMk cId="1199037178" sldId="1628"/>
            <ac:spMk id="2" creationId="{09864902-94F9-8225-5E97-8600C9530DD5}"/>
          </ac:spMkLst>
        </pc:spChg>
        <pc:spChg chg="mod">
          <ac:chgData name="Jee, Kangkook" userId="52832784-bd9f-4cfd-947b-6cb8258050c1" providerId="ADAL" clId="{48BBE9B6-BD1B-5024-A500-FE3E7F113523}" dt="2025-10-09T16:25:10.207" v="813" actId="313"/>
          <ac:spMkLst>
            <pc:docMk/>
            <pc:sldMk cId="1199037178" sldId="1628"/>
            <ac:spMk id="3" creationId="{6E5B9771-9F91-CE26-2689-41DD39E26E17}"/>
          </ac:spMkLst>
        </pc:spChg>
      </pc:sldChg>
      <pc:sldChg chg="addSp modSp new mod modAnim">
        <pc:chgData name="Jee, Kangkook" userId="52832784-bd9f-4cfd-947b-6cb8258050c1" providerId="ADAL" clId="{48BBE9B6-BD1B-5024-A500-FE3E7F113523}" dt="2025-10-09T16:10:19.269" v="237" actId="1076"/>
        <pc:sldMkLst>
          <pc:docMk/>
          <pc:sldMk cId="888330981" sldId="1633"/>
        </pc:sldMkLst>
        <pc:spChg chg="mod">
          <ac:chgData name="Jee, Kangkook" userId="52832784-bd9f-4cfd-947b-6cb8258050c1" providerId="ADAL" clId="{48BBE9B6-BD1B-5024-A500-FE3E7F113523}" dt="2025-10-09T16:05:21.247" v="44" actId="21"/>
          <ac:spMkLst>
            <pc:docMk/>
            <pc:sldMk cId="888330981" sldId="1633"/>
            <ac:spMk id="2" creationId="{E9C5B365-C571-1863-BB18-6A4BF81E2EBB}"/>
          </ac:spMkLst>
        </pc:spChg>
        <pc:spChg chg="mod">
          <ac:chgData name="Jee, Kangkook" userId="52832784-bd9f-4cfd-947b-6cb8258050c1" providerId="ADAL" clId="{48BBE9B6-BD1B-5024-A500-FE3E7F113523}" dt="2025-10-09T16:05:48.949" v="79" actId="14100"/>
          <ac:spMkLst>
            <pc:docMk/>
            <pc:sldMk cId="888330981" sldId="1633"/>
            <ac:spMk id="3" creationId="{6F06CE8E-0F89-7BFF-9780-767E73455BD1}"/>
          </ac:spMkLst>
        </pc:spChg>
        <pc:spChg chg="add mod">
          <ac:chgData name="Jee, Kangkook" userId="52832784-bd9f-4cfd-947b-6cb8258050c1" providerId="ADAL" clId="{48BBE9B6-BD1B-5024-A500-FE3E7F113523}" dt="2025-10-09T16:10:19.269" v="237" actId="1076"/>
          <ac:spMkLst>
            <pc:docMk/>
            <pc:sldMk cId="888330981" sldId="1633"/>
            <ac:spMk id="5" creationId="{B9C3BC50-9CDE-8928-1C66-3260C3320678}"/>
          </ac:spMkLst>
        </pc:spChg>
        <pc:spChg chg="add mod">
          <ac:chgData name="Jee, Kangkook" userId="52832784-bd9f-4cfd-947b-6cb8258050c1" providerId="ADAL" clId="{48BBE9B6-BD1B-5024-A500-FE3E7F113523}" dt="2025-10-09T16:10:19.269" v="237" actId="1076"/>
          <ac:spMkLst>
            <pc:docMk/>
            <pc:sldMk cId="888330981" sldId="1633"/>
            <ac:spMk id="6" creationId="{E4D77DE9-0945-5129-5F59-D1FF690B889B}"/>
          </ac:spMkLst>
        </pc:spChg>
        <pc:spChg chg="add mod">
          <ac:chgData name="Jee, Kangkook" userId="52832784-bd9f-4cfd-947b-6cb8258050c1" providerId="ADAL" clId="{48BBE9B6-BD1B-5024-A500-FE3E7F113523}" dt="2025-10-09T16:10:19.269" v="237" actId="1076"/>
          <ac:spMkLst>
            <pc:docMk/>
            <pc:sldMk cId="888330981" sldId="1633"/>
            <ac:spMk id="7" creationId="{CBA33202-7BF1-639C-5819-AF5ED0913601}"/>
          </ac:spMkLst>
        </pc:spChg>
        <pc:spChg chg="add mod">
          <ac:chgData name="Jee, Kangkook" userId="52832784-bd9f-4cfd-947b-6cb8258050c1" providerId="ADAL" clId="{48BBE9B6-BD1B-5024-A500-FE3E7F113523}" dt="2025-10-09T16:10:19.269" v="237" actId="1076"/>
          <ac:spMkLst>
            <pc:docMk/>
            <pc:sldMk cId="888330981" sldId="1633"/>
            <ac:spMk id="8" creationId="{0548F6B1-5751-BBEF-0F65-1FA0FE03CC3D}"/>
          </ac:spMkLst>
        </pc:spChg>
        <pc:spChg chg="add mod">
          <ac:chgData name="Jee, Kangkook" userId="52832784-bd9f-4cfd-947b-6cb8258050c1" providerId="ADAL" clId="{48BBE9B6-BD1B-5024-A500-FE3E7F113523}" dt="2025-10-09T16:10:19.269" v="237" actId="1076"/>
          <ac:spMkLst>
            <pc:docMk/>
            <pc:sldMk cId="888330981" sldId="1633"/>
            <ac:spMk id="9" creationId="{9A5C0465-A71B-4857-1677-23439812C782}"/>
          </ac:spMkLst>
        </pc:spChg>
        <pc:spChg chg="add mod">
          <ac:chgData name="Jee, Kangkook" userId="52832784-bd9f-4cfd-947b-6cb8258050c1" providerId="ADAL" clId="{48BBE9B6-BD1B-5024-A500-FE3E7F113523}" dt="2025-10-09T16:10:19.269" v="237" actId="1076"/>
          <ac:spMkLst>
            <pc:docMk/>
            <pc:sldMk cId="888330981" sldId="1633"/>
            <ac:spMk id="10" creationId="{1C8E6915-470C-647A-E58B-29ADFFC23EF8}"/>
          </ac:spMkLst>
        </pc:spChg>
        <pc:spChg chg="add mod">
          <ac:chgData name="Jee, Kangkook" userId="52832784-bd9f-4cfd-947b-6cb8258050c1" providerId="ADAL" clId="{48BBE9B6-BD1B-5024-A500-FE3E7F113523}" dt="2025-10-09T16:10:19.269" v="237" actId="1076"/>
          <ac:spMkLst>
            <pc:docMk/>
            <pc:sldMk cId="888330981" sldId="1633"/>
            <ac:spMk id="11" creationId="{43287AF6-9681-BEB2-B45F-63E5784B82C0}"/>
          </ac:spMkLst>
        </pc:spChg>
      </pc:sldChg>
      <pc:sldChg chg="modSp new mod">
        <pc:chgData name="Jee, Kangkook" userId="52832784-bd9f-4cfd-947b-6cb8258050c1" providerId="ADAL" clId="{48BBE9B6-BD1B-5024-A500-FE3E7F113523}" dt="2025-10-09T16:12:06.689" v="401" actId="20577"/>
        <pc:sldMkLst>
          <pc:docMk/>
          <pc:sldMk cId="550586874" sldId="1634"/>
        </pc:sldMkLst>
        <pc:spChg chg="mod">
          <ac:chgData name="Jee, Kangkook" userId="52832784-bd9f-4cfd-947b-6cb8258050c1" providerId="ADAL" clId="{48BBE9B6-BD1B-5024-A500-FE3E7F113523}" dt="2025-10-09T16:10:44.366" v="264" actId="20577"/>
          <ac:spMkLst>
            <pc:docMk/>
            <pc:sldMk cId="550586874" sldId="1634"/>
            <ac:spMk id="2" creationId="{79A92C98-3DCA-3F3E-3344-A48071C94F12}"/>
          </ac:spMkLst>
        </pc:spChg>
        <pc:spChg chg="mod">
          <ac:chgData name="Jee, Kangkook" userId="52832784-bd9f-4cfd-947b-6cb8258050c1" providerId="ADAL" clId="{48BBE9B6-BD1B-5024-A500-FE3E7F113523}" dt="2025-10-09T16:12:06.689" v="401" actId="20577"/>
          <ac:spMkLst>
            <pc:docMk/>
            <pc:sldMk cId="550586874" sldId="1634"/>
            <ac:spMk id="3" creationId="{4FE1E7E5-F39F-988B-9E27-48EFBFBD26FD}"/>
          </ac:spMkLst>
        </pc:spChg>
      </pc:sldChg>
      <pc:sldChg chg="modSp new mod modShow">
        <pc:chgData name="Jee, Kangkook" userId="52832784-bd9f-4cfd-947b-6cb8258050c1" providerId="ADAL" clId="{48BBE9B6-BD1B-5024-A500-FE3E7F113523}" dt="2025-10-09T16:22:28.997" v="569" actId="20577"/>
        <pc:sldMkLst>
          <pc:docMk/>
          <pc:sldMk cId="3368340960" sldId="1635"/>
        </pc:sldMkLst>
        <pc:spChg chg="mod">
          <ac:chgData name="Jee, Kangkook" userId="52832784-bd9f-4cfd-947b-6cb8258050c1" providerId="ADAL" clId="{48BBE9B6-BD1B-5024-A500-FE3E7F113523}" dt="2025-10-09T16:22:28.997" v="569" actId="20577"/>
          <ac:spMkLst>
            <pc:docMk/>
            <pc:sldMk cId="3368340960" sldId="1635"/>
            <ac:spMk id="2" creationId="{198638FD-BDAC-D435-6F04-4780F5007609}"/>
          </ac:spMkLst>
        </pc:spChg>
      </pc:sldChg>
      <pc:sldChg chg="modSp new mod">
        <pc:chgData name="Jee, Kangkook" userId="52832784-bd9f-4cfd-947b-6cb8258050c1" providerId="ADAL" clId="{48BBE9B6-BD1B-5024-A500-FE3E7F113523}" dt="2025-10-09T16:22:51.213" v="591" actId="20577"/>
        <pc:sldMkLst>
          <pc:docMk/>
          <pc:sldMk cId="2048147683" sldId="1636"/>
        </pc:sldMkLst>
        <pc:spChg chg="mod">
          <ac:chgData name="Jee, Kangkook" userId="52832784-bd9f-4cfd-947b-6cb8258050c1" providerId="ADAL" clId="{48BBE9B6-BD1B-5024-A500-FE3E7F113523}" dt="2025-10-09T16:22:39.993" v="576" actId="20577"/>
          <ac:spMkLst>
            <pc:docMk/>
            <pc:sldMk cId="2048147683" sldId="1636"/>
            <ac:spMk id="2" creationId="{4547931B-4F13-85A2-60ED-75C312428797}"/>
          </ac:spMkLst>
        </pc:spChg>
        <pc:spChg chg="mod">
          <ac:chgData name="Jee, Kangkook" userId="52832784-bd9f-4cfd-947b-6cb8258050c1" providerId="ADAL" clId="{48BBE9B6-BD1B-5024-A500-FE3E7F113523}" dt="2025-10-09T16:22:51.213" v="591" actId="20577"/>
          <ac:spMkLst>
            <pc:docMk/>
            <pc:sldMk cId="2048147683" sldId="1636"/>
            <ac:spMk id="3" creationId="{BF32F171-10EF-80F2-BB44-2AF833031938}"/>
          </ac:spMkLst>
        </pc:spChg>
      </pc:sldChg>
      <pc:sldChg chg="modSp new mod ord">
        <pc:chgData name="Jee, Kangkook" userId="52832784-bd9f-4cfd-947b-6cb8258050c1" providerId="ADAL" clId="{48BBE9B6-BD1B-5024-A500-FE3E7F113523}" dt="2025-10-09T16:22:19.559" v="559" actId="20578"/>
        <pc:sldMkLst>
          <pc:docMk/>
          <pc:sldMk cId="3553318775" sldId="1637"/>
        </pc:sldMkLst>
        <pc:spChg chg="mod">
          <ac:chgData name="Jee, Kangkook" userId="52832784-bd9f-4cfd-947b-6cb8258050c1" providerId="ADAL" clId="{48BBE9B6-BD1B-5024-A500-FE3E7F113523}" dt="2025-10-09T16:20:03.031" v="518" actId="20577"/>
          <ac:spMkLst>
            <pc:docMk/>
            <pc:sldMk cId="3553318775" sldId="1637"/>
            <ac:spMk id="2" creationId="{5D60279B-6D39-00C5-2E7F-73A23DEA2CD5}"/>
          </ac:spMkLst>
        </pc:spChg>
        <pc:spChg chg="mod">
          <ac:chgData name="Jee, Kangkook" userId="52832784-bd9f-4cfd-947b-6cb8258050c1" providerId="ADAL" clId="{48BBE9B6-BD1B-5024-A500-FE3E7F113523}" dt="2025-10-09T16:21:24.306" v="556" actId="114"/>
          <ac:spMkLst>
            <pc:docMk/>
            <pc:sldMk cId="3553318775" sldId="1637"/>
            <ac:spMk id="3" creationId="{08189C18-7957-7705-6A63-B2F4DDF2B3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zhoubot\Documents\Work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AArch32 No Trace</c:v>
                </c:pt>
              </c:strCache>
            </c:strRef>
          </c:tx>
          <c:spPr>
            <a:solidFill>
              <a:srgbClr val="FFFF00"/>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Sheet1!$B$2:$B$16</c:f>
              <c:numCache>
                <c:formatCode>General</c:formatCode>
                <c:ptCount val="15"/>
                <c:pt idx="0">
                  <c:v>1.17</c:v>
                </c:pt>
                <c:pt idx="1">
                  <c:v>1.9</c:v>
                </c:pt>
                <c:pt idx="2">
                  <c:v>1.07</c:v>
                </c:pt>
                <c:pt idx="3">
                  <c:v>2.02</c:v>
                </c:pt>
                <c:pt idx="4">
                  <c:v>1.61</c:v>
                </c:pt>
                <c:pt idx="5">
                  <c:v>2.12</c:v>
                </c:pt>
                <c:pt idx="6">
                  <c:v>1.0900000000000001</c:v>
                </c:pt>
                <c:pt idx="7">
                  <c:v>2.41</c:v>
                </c:pt>
                <c:pt idx="14">
                  <c:v>1.5279332947002531</c:v>
                </c:pt>
              </c:numCache>
            </c:numRef>
          </c:val>
          <c:extLst>
            <c:ext xmlns:c16="http://schemas.microsoft.com/office/drawing/2014/chart" uri="{C3380CC4-5D6E-409C-BE32-E72D297353CC}">
              <c16:uniqueId val="{00000000-9680-4A48-9AA0-7ECCB0F2D9C8}"/>
            </c:ext>
          </c:extLst>
        </c:ser>
        <c:ser>
          <c:idx val="1"/>
          <c:order val="1"/>
          <c:tx>
            <c:strRef>
              <c:f>Sheet1!$C$1</c:f>
              <c:strCache>
                <c:ptCount val="1"/>
                <c:pt idx="0">
                  <c:v>AArch64 No Trace</c:v>
                </c:pt>
              </c:strCache>
            </c:strRef>
          </c:tx>
          <c:spPr>
            <a:solidFill>
              <a:srgbClr val="3A4CFD"/>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Sheet1!$C$2:$C$16</c:f>
              <c:numCache>
                <c:formatCode>General</c:formatCode>
                <c:ptCount val="15"/>
                <c:pt idx="0">
                  <c:v>1.18</c:v>
                </c:pt>
                <c:pt idx="1">
                  <c:v>2.02</c:v>
                </c:pt>
                <c:pt idx="2">
                  <c:v>1.02</c:v>
                </c:pt>
                <c:pt idx="3">
                  <c:v>2.41</c:v>
                </c:pt>
                <c:pt idx="4">
                  <c:v>1.59</c:v>
                </c:pt>
                <c:pt idx="5">
                  <c:v>2.2999999999999998</c:v>
                </c:pt>
                <c:pt idx="6">
                  <c:v>1.1200000000000001</c:v>
                </c:pt>
                <c:pt idx="7">
                  <c:v>2.2599999999999998</c:v>
                </c:pt>
                <c:pt idx="8">
                  <c:v>1.22</c:v>
                </c:pt>
                <c:pt idx="9">
                  <c:v>1.1200000000000001</c:v>
                </c:pt>
                <c:pt idx="10">
                  <c:v>1.08</c:v>
                </c:pt>
                <c:pt idx="11">
                  <c:v>2.0099999999999998</c:v>
                </c:pt>
                <c:pt idx="12">
                  <c:v>2.11</c:v>
                </c:pt>
                <c:pt idx="13">
                  <c:v>1.05</c:v>
                </c:pt>
                <c:pt idx="14">
                  <c:v>1.4434228157990481</c:v>
                </c:pt>
              </c:numCache>
            </c:numRef>
          </c:val>
          <c:extLst>
            <c:ext xmlns:c16="http://schemas.microsoft.com/office/drawing/2014/chart" uri="{C3380CC4-5D6E-409C-BE32-E72D297353CC}">
              <c16:uniqueId val="{00000001-9680-4A48-9AA0-7ECCB0F2D9C8}"/>
            </c:ext>
          </c:extLst>
        </c:ser>
        <c:ser>
          <c:idx val="2"/>
          <c:order val="2"/>
          <c:tx>
            <c:strRef>
              <c:f>Sheet1!$D$1</c:f>
              <c:strCache>
                <c:ptCount val="1"/>
                <c:pt idx="0">
                  <c:v>x86-64 With Trace</c:v>
                </c:pt>
              </c:strCache>
            </c:strRef>
          </c:tx>
          <c:spPr>
            <a:solidFill>
              <a:srgbClr val="00FDFF"/>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Sheet1!$D$2:$D$16</c:f>
              <c:numCache>
                <c:formatCode>General</c:formatCode>
                <c:ptCount val="15"/>
                <c:pt idx="0">
                  <c:v>1.1000000000000001</c:v>
                </c:pt>
                <c:pt idx="1">
                  <c:v>1.5</c:v>
                </c:pt>
                <c:pt idx="2">
                  <c:v>0.98</c:v>
                </c:pt>
                <c:pt idx="3">
                  <c:v>1.52</c:v>
                </c:pt>
                <c:pt idx="4">
                  <c:v>1.4</c:v>
                </c:pt>
                <c:pt idx="5">
                  <c:v>1.48</c:v>
                </c:pt>
                <c:pt idx="6">
                  <c:v>1.02</c:v>
                </c:pt>
                <c:pt idx="7">
                  <c:v>1.37</c:v>
                </c:pt>
                <c:pt idx="8">
                  <c:v>1.05</c:v>
                </c:pt>
                <c:pt idx="9">
                  <c:v>1.0049999999999999</c:v>
                </c:pt>
                <c:pt idx="10">
                  <c:v>1.01</c:v>
                </c:pt>
                <c:pt idx="11">
                  <c:v>1.3</c:v>
                </c:pt>
                <c:pt idx="12">
                  <c:v>1.35</c:v>
                </c:pt>
                <c:pt idx="13">
                  <c:v>0.98</c:v>
                </c:pt>
                <c:pt idx="14">
                  <c:v>1.1842101938670151</c:v>
                </c:pt>
              </c:numCache>
            </c:numRef>
          </c:val>
          <c:extLst>
            <c:ext xmlns:c16="http://schemas.microsoft.com/office/drawing/2014/chart" uri="{C3380CC4-5D6E-409C-BE32-E72D297353CC}">
              <c16:uniqueId val="{00000002-9680-4A48-9AA0-7ECCB0F2D9C8}"/>
            </c:ext>
          </c:extLst>
        </c:ser>
        <c:ser>
          <c:idx val="3"/>
          <c:order val="3"/>
          <c:tx>
            <c:strRef>
              <c:f>Sheet1!$E$1</c:f>
              <c:strCache>
                <c:ptCount val="1"/>
                <c:pt idx="0">
                  <c:v>AArch64 With Trace</c:v>
                </c:pt>
              </c:strCache>
            </c:strRef>
          </c:tx>
          <c:spPr>
            <a:solidFill>
              <a:srgbClr val="00FA00"/>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Sheet1!$E$2:$E$16</c:f>
              <c:numCache>
                <c:formatCode>General</c:formatCode>
                <c:ptCount val="15"/>
                <c:pt idx="0">
                  <c:v>1.1299999999999999</c:v>
                </c:pt>
                <c:pt idx="1">
                  <c:v>1.71</c:v>
                </c:pt>
                <c:pt idx="2">
                  <c:v>0.98</c:v>
                </c:pt>
                <c:pt idx="3">
                  <c:v>2.25</c:v>
                </c:pt>
                <c:pt idx="4">
                  <c:v>1.51</c:v>
                </c:pt>
                <c:pt idx="5">
                  <c:v>1.72</c:v>
                </c:pt>
                <c:pt idx="6">
                  <c:v>1.03</c:v>
                </c:pt>
                <c:pt idx="7">
                  <c:v>1.39</c:v>
                </c:pt>
                <c:pt idx="8">
                  <c:v>1.07</c:v>
                </c:pt>
                <c:pt idx="9">
                  <c:v>1.01</c:v>
                </c:pt>
                <c:pt idx="10">
                  <c:v>1.1499999999999999</c:v>
                </c:pt>
                <c:pt idx="11">
                  <c:v>1.65</c:v>
                </c:pt>
                <c:pt idx="12">
                  <c:v>1.42</c:v>
                </c:pt>
                <c:pt idx="13">
                  <c:v>1.02</c:v>
                </c:pt>
                <c:pt idx="14">
                  <c:v>1.278133695243836</c:v>
                </c:pt>
              </c:numCache>
            </c:numRef>
          </c:val>
          <c:extLst>
            <c:ext xmlns:c16="http://schemas.microsoft.com/office/drawing/2014/chart" uri="{C3380CC4-5D6E-409C-BE32-E72D297353CC}">
              <c16:uniqueId val="{00000003-9680-4A48-9AA0-7ECCB0F2D9C8}"/>
            </c:ext>
          </c:extLst>
        </c:ser>
        <c:dLbls>
          <c:showLegendKey val="0"/>
          <c:showVal val="0"/>
          <c:showCatName val="0"/>
          <c:showSerName val="0"/>
          <c:showPercent val="0"/>
          <c:showBubbleSize val="0"/>
        </c:dLbls>
        <c:gapWidth val="219"/>
        <c:overlap val="-27"/>
        <c:axId val="243212296"/>
        <c:axId val="243213472"/>
      </c:barChart>
      <c:catAx>
        <c:axId val="24321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213472"/>
        <c:crosses val="autoZero"/>
        <c:auto val="1"/>
        <c:lblAlgn val="ctr"/>
        <c:lblOffset val="100"/>
        <c:noMultiLvlLbl val="0"/>
      </c:catAx>
      <c:valAx>
        <c:axId val="243213472"/>
        <c:scaling>
          <c:orientation val="minMax"/>
          <c:max val="2.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Normalized Execution Time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21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B9A93-5CE2-B34C-9FA3-139B7D910C95}" type="datetimeFigureOut">
              <a:rPr lang="en-US" smtClean="0"/>
              <a:t>10/21/25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0FE23-77FE-2945-9070-FFC4DFE65632}" type="slidenum">
              <a:rPr lang="en-US" smtClean="0"/>
              <a:t>‹#›</a:t>
            </a:fld>
            <a:endParaRPr lang="en-US"/>
          </a:p>
        </p:txBody>
      </p:sp>
    </p:spTree>
    <p:extLst>
      <p:ext uri="{BB962C8B-B14F-4D97-AF65-F5344CB8AC3E}">
        <p14:creationId xmlns:p14="http://schemas.microsoft.com/office/powerpoint/2010/main" val="230896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DBD7-6B05-C04B-8887-50A24092650E}" type="slidenum">
              <a:rPr lang="en-US" smtClean="0"/>
              <a:t>1</a:t>
            </a:fld>
            <a:endParaRPr lang="en-US"/>
          </a:p>
        </p:txBody>
      </p:sp>
    </p:spTree>
    <p:extLst>
      <p:ext uri="{BB962C8B-B14F-4D97-AF65-F5344CB8AC3E}">
        <p14:creationId xmlns:p14="http://schemas.microsoft.com/office/powerpoint/2010/main" val="89175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05145-4921-4B16-B400-0E92263F9702}" type="slidenum">
              <a:rPr lang="en-US"/>
              <a:pPr/>
              <a:t>17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347007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18</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214002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19</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807526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D1484-075A-46E5-9A67-4BF941709889}" type="slidenum">
              <a:rPr lang="en-US"/>
              <a:pPr/>
              <a:t>20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368000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C8F15-A04B-4938-B4E9-02AFA6F10323}" type="slidenum">
              <a:rPr lang="en-US"/>
              <a:pPr/>
              <a:t>21</a:t>
            </a:fld>
            <a:endParaRPr lang="en-US"/>
          </a:p>
        </p:txBody>
      </p:sp>
      <p:sp>
        <p:nvSpPr>
          <p:cNvPr id="56322" name="Rectangle 2"/>
          <p:cNvSpPr>
            <a:spLocks noGrp="1" noRot="1" noChangeAspect="1" noChangeArrowheads="1" noTextEdit="1"/>
          </p:cNvSpPr>
          <p:nvPr>
            <p:ph type="sldImg"/>
          </p:nvPr>
        </p:nvSpPr>
        <p:spPr>
          <a:xfrm>
            <a:off x="395288" y="690563"/>
            <a:ext cx="6070600" cy="3414712"/>
          </a:xfrm>
          <a:ln/>
        </p:spPr>
      </p:sp>
      <p:sp>
        <p:nvSpPr>
          <p:cNvPr id="56323" name="Rectangle 3"/>
          <p:cNvSpPr>
            <a:spLocks noGrp="1" noChangeArrowheads="1"/>
          </p:cNvSpPr>
          <p:nvPr>
            <p:ph type="body" idx="1"/>
          </p:nvPr>
        </p:nvSpPr>
        <p:spPr>
          <a:xfrm>
            <a:off x="911225" y="4343400"/>
            <a:ext cx="5035550" cy="4114800"/>
          </a:xfrm>
        </p:spPr>
        <p:txBody>
          <a:bodyPr lIns="86603" tIns="43302" rIns="86603" bIns="43302"/>
          <a:lstStyle/>
          <a:p>
            <a:endParaRPr lang="en-US"/>
          </a:p>
        </p:txBody>
      </p:sp>
    </p:spTree>
    <p:extLst>
      <p:ext uri="{BB962C8B-B14F-4D97-AF65-F5344CB8AC3E}">
        <p14:creationId xmlns:p14="http://schemas.microsoft.com/office/powerpoint/2010/main" val="421091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C7E0C-8B71-44F9-8BD2-A61CE6032776}" type="slidenum">
              <a:rPr lang="en-US"/>
              <a:pPr/>
              <a:t>22</a:t>
            </a:fld>
            <a:endParaRPr lang="en-US"/>
          </a:p>
        </p:txBody>
      </p:sp>
      <p:sp>
        <p:nvSpPr>
          <p:cNvPr id="58370" name="Rectangle 2"/>
          <p:cNvSpPr>
            <a:spLocks noGrp="1" noRot="1" noChangeAspect="1" noChangeArrowheads="1" noTextEdit="1"/>
          </p:cNvSpPr>
          <p:nvPr>
            <p:ph type="sldImg"/>
          </p:nvPr>
        </p:nvSpPr>
        <p:spPr>
          <a:xfrm>
            <a:off x="395288" y="690563"/>
            <a:ext cx="6070600" cy="3414712"/>
          </a:xfrm>
          <a:ln/>
        </p:spPr>
      </p:sp>
      <p:sp>
        <p:nvSpPr>
          <p:cNvPr id="58371" name="Rectangle 3"/>
          <p:cNvSpPr>
            <a:spLocks noGrp="1" noChangeArrowheads="1"/>
          </p:cNvSpPr>
          <p:nvPr>
            <p:ph type="body" idx="1"/>
          </p:nvPr>
        </p:nvSpPr>
        <p:spPr>
          <a:xfrm>
            <a:off x="911225" y="4343400"/>
            <a:ext cx="5035550" cy="4114800"/>
          </a:xfrm>
        </p:spPr>
        <p:txBody>
          <a:bodyPr lIns="86603" tIns="43302" rIns="86603" bIns="43302"/>
          <a:lstStyle/>
          <a:p>
            <a:endParaRPr lang="en-US"/>
          </a:p>
        </p:txBody>
      </p:sp>
    </p:spTree>
    <p:extLst>
      <p:ext uri="{BB962C8B-B14F-4D97-AF65-F5344CB8AC3E}">
        <p14:creationId xmlns:p14="http://schemas.microsoft.com/office/powerpoint/2010/main" val="170352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23</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4092767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ED28-98E7-4B66-8C1A-02946DC755C6}" type="slidenum">
              <a:rPr lang="en-US"/>
              <a:pPr/>
              <a:t>24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4073806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ED28-98E7-4B66-8C1A-02946DC755C6}"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249699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57737-5A19-4520-B819-26E38F120817}" type="slidenum">
              <a:rPr lang="en-US" smtClean="0"/>
              <a:pPr/>
              <a:t>26</a:t>
            </a:fld>
            <a:endParaRPr lang="en-US"/>
          </a:p>
        </p:txBody>
      </p:sp>
    </p:spTree>
    <p:extLst>
      <p:ext uri="{BB962C8B-B14F-4D97-AF65-F5344CB8AC3E}">
        <p14:creationId xmlns:p14="http://schemas.microsoft.com/office/powerpoint/2010/main" val="389120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Add more contents later</a:t>
            </a:r>
          </a:p>
        </p:txBody>
      </p:sp>
      <p:sp>
        <p:nvSpPr>
          <p:cNvPr id="4" name="Slide Number Placeholder 3"/>
          <p:cNvSpPr>
            <a:spLocks noGrp="1"/>
          </p:cNvSpPr>
          <p:nvPr>
            <p:ph type="sldNum" sz="quarter" idx="5"/>
          </p:nvPr>
        </p:nvSpPr>
        <p:spPr/>
        <p:txBody>
          <a:bodyPr/>
          <a:lstStyle/>
          <a:p>
            <a:fld id="{387FFA88-A4DB-5445-97A9-35337ED10AE9}" type="slidenum">
              <a:rPr lang="en-US" smtClean="0"/>
              <a:t>4</a:t>
            </a:fld>
            <a:endParaRPr lang="en-US"/>
          </a:p>
        </p:txBody>
      </p:sp>
    </p:spTree>
    <p:extLst>
      <p:ext uri="{BB962C8B-B14F-4D97-AF65-F5344CB8AC3E}">
        <p14:creationId xmlns:p14="http://schemas.microsoft.com/office/powerpoint/2010/main" val="5872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62D9B-8BC6-4544-A3F5-86E258255631}" type="slidenum">
              <a:rPr lang="en-US" smtClean="0"/>
              <a:t>27</a:t>
            </a:fld>
            <a:endParaRPr lang="en-US"/>
          </a:p>
        </p:txBody>
      </p:sp>
    </p:spTree>
    <p:extLst>
      <p:ext uri="{BB962C8B-B14F-4D97-AF65-F5344CB8AC3E}">
        <p14:creationId xmlns:p14="http://schemas.microsoft.com/office/powerpoint/2010/main" val="4129007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DFT</a:t>
            </a:r>
            <a:r>
              <a:rPr lang="en-US" baseline="0"/>
              <a:t> system </a:t>
            </a:r>
            <a:r>
              <a:rPr lang="en-US"/>
              <a:t>tags</a:t>
            </a:r>
            <a:r>
              <a:rPr lang="en-US" baseline="0"/>
              <a:t> information from untrusted source as tainted, and trace it throughout the execution. When the suspicious usages of the tagged information are made, the previously defined / specified actions will be triggered to protect the application.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In this example, we tag variable A as ‘tainted’ as it enters the system,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and then </a:t>
            </a:r>
            <a:r>
              <a:rPr lang="en-US" baseline="0" err="1"/>
              <a:t>taintedness</a:t>
            </a:r>
            <a:r>
              <a:rPr lang="en-US" baseline="0"/>
              <a:t> of A is propagated to C during the system’s execution.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inspection is made to C, when it is used from unintended locations.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-&gt;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implement DFT system, we need a shadow context that implements tag related operations such as tagging, propagation, and checking </a:t>
            </a:r>
          </a:p>
        </p:txBody>
      </p:sp>
      <p:sp>
        <p:nvSpPr>
          <p:cNvPr id="4" name="Slide Number Placeholder 3"/>
          <p:cNvSpPr>
            <a:spLocks noGrp="1"/>
          </p:cNvSpPr>
          <p:nvPr>
            <p:ph type="sldNum" sz="quarter" idx="10"/>
          </p:nvPr>
        </p:nvSpPr>
        <p:spPr/>
        <p:txBody>
          <a:bodyPr/>
          <a:lstStyle/>
          <a:p>
            <a:fld id="{72706D7C-4944-3D48-8D94-7051FE37FE35}" type="slidenum">
              <a:rPr lang="en-US" smtClean="0"/>
              <a:t>28</a:t>
            </a:fld>
            <a:endParaRPr lang="en-US"/>
          </a:p>
        </p:txBody>
      </p:sp>
    </p:spTree>
    <p:extLst>
      <p:ext uri="{BB962C8B-B14F-4D97-AF65-F5344CB8AC3E}">
        <p14:creationId xmlns:p14="http://schemas.microsoft.com/office/powerpoint/2010/main" val="3548586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What are the basic aspects of this technique? Let’s see</a:t>
            </a:r>
            <a:r>
              <a:rPr lang="en-US" baseline="0"/>
              <a:t> more details of DFT.</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(Data source)</a:t>
            </a:r>
            <a:r>
              <a:rPr lang="en-US" baseline="0"/>
              <a:t> </a:t>
            </a:r>
            <a:r>
              <a:rPr lang="en-US"/>
              <a:t> As any</a:t>
            </a:r>
            <a:r>
              <a:rPr lang="en-US" baseline="0"/>
              <a:t> data comes into the system via untrusted or suspicious inputs such as file,  network sockets, keyboard </a:t>
            </a:r>
          </a:p>
          <a:p>
            <a:pPr marL="0" marR="0" indent="0" algn="l" defTabSz="457200" rtl="0" eaLnBrk="1" fontAlgn="auto" latinLnBrk="0" hangingPunct="1">
              <a:lnSpc>
                <a:spcPct val="100000"/>
              </a:lnSpc>
              <a:spcBef>
                <a:spcPts val="0"/>
              </a:spcBef>
              <a:spcAft>
                <a:spcPts val="0"/>
              </a:spcAft>
              <a:buClrTx/>
              <a:buSzTx/>
              <a:buFontTx/>
              <a:buNone/>
              <a:tabLst/>
              <a:defRPr/>
            </a:pPr>
            <a:r>
              <a:rPr lang="en-US"/>
              <a:t>we</a:t>
            </a:r>
            <a:r>
              <a:rPr lang="en-US" baseline="0"/>
              <a:t> tag it as untrusted or suspicious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r>
              <a:rPr lang="en-US" baseline="0"/>
              <a:t>(Data tracking) once it comes into the system it will drift around the system according to rules that specified  from original program text or DFT semantics. Then the second component - data tracking, extract/capture tag prop. semantics and duplicate these to the separate memory  region of shadow memory space. </a:t>
            </a:r>
          </a:p>
          <a:p>
            <a:endParaRPr lang="en-US" baseline="0"/>
          </a:p>
          <a:p>
            <a:r>
              <a:rPr lang="en-US" baseline="0"/>
              <a:t>(Data sinks) During execution, as any of the tagged data can comes across previously specified regions, such as ret address from stack, target address of indirect jump, permission bits from the memory, and then inspection is made and  previously specified/defined action will be triggered. </a:t>
            </a:r>
          </a:p>
        </p:txBody>
      </p:sp>
      <p:sp>
        <p:nvSpPr>
          <p:cNvPr id="4" name="Slide Number Placeholder 3"/>
          <p:cNvSpPr>
            <a:spLocks noGrp="1"/>
          </p:cNvSpPr>
          <p:nvPr>
            <p:ph type="sldNum" sz="quarter" idx="10"/>
          </p:nvPr>
        </p:nvSpPr>
        <p:spPr/>
        <p:txBody>
          <a:bodyPr/>
          <a:lstStyle/>
          <a:p>
            <a:fld id="{DD62CABB-3C18-6742-B2BD-7B71CB45F0EC}" type="slidenum">
              <a:rPr lang="en-US" smtClean="0"/>
              <a:t>29</a:t>
            </a:fld>
            <a:endParaRPr lang="en-US"/>
          </a:p>
        </p:txBody>
      </p:sp>
    </p:spTree>
    <p:extLst>
      <p:ext uri="{BB962C8B-B14F-4D97-AF65-F5344CB8AC3E}">
        <p14:creationId xmlns:p14="http://schemas.microsoft.com/office/powerpoint/2010/main" val="3635066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aseline="0"/>
              <a:t>DFT has many interesting applications connecting different types of input, output pairs.</a:t>
            </a:r>
          </a:p>
          <a:p>
            <a:r>
              <a:rPr lang="en-US" sz="1200" baseline="0"/>
              <a:t>-&gt;</a:t>
            </a:r>
          </a:p>
          <a:p>
            <a:r>
              <a:rPr lang="en-US" sz="1200" baseline="0"/>
              <a:t>The example includes buffer overflow detection,  privacy leakage detection, malware analysis and performance tuning</a:t>
            </a:r>
          </a:p>
          <a:p>
            <a:r>
              <a:rPr lang="en-US" sz="1200" baseline="0"/>
              <a:t>-&gt;</a:t>
            </a:r>
          </a:p>
          <a:p>
            <a:r>
              <a:rPr lang="en-US" sz="1200" kern="1200">
                <a:solidFill>
                  <a:schemeClr val="tx1"/>
                </a:solidFill>
                <a:latin typeface="+mn-lt"/>
                <a:ea typeface="+mn-ea"/>
                <a:cs typeface="+mn-cs"/>
              </a:rPr>
              <a:t>H/W</a:t>
            </a:r>
            <a:r>
              <a:rPr lang="en-US" sz="1200" kern="1200" baseline="0">
                <a:solidFill>
                  <a:schemeClr val="tx1"/>
                </a:solidFill>
                <a:latin typeface="+mn-lt"/>
                <a:ea typeface="+mn-ea"/>
                <a:cs typeface="+mn-cs"/>
              </a:rPr>
              <a:t> component</a:t>
            </a:r>
            <a:r>
              <a:rPr lang="en-US" sz="1200" kern="1200">
                <a:solidFill>
                  <a:schemeClr val="tx1"/>
                </a:solidFill>
                <a:latin typeface="+mn-lt"/>
                <a:ea typeface="+mn-ea"/>
                <a:cs typeface="+mn-cs"/>
              </a:rPr>
              <a:t>: very fast less than 10% of overhead</a:t>
            </a:r>
          </a:p>
          <a:p>
            <a:r>
              <a:rPr lang="en-US" sz="1200" kern="1200">
                <a:solidFill>
                  <a:schemeClr val="tx1"/>
                </a:solidFill>
                <a:latin typeface="+mn-lt"/>
                <a:ea typeface="+mn-ea"/>
                <a:cs typeface="+mn-cs"/>
              </a:rPr>
              <a:t>Not flexible,</a:t>
            </a:r>
            <a:r>
              <a:rPr lang="en-US" sz="1200" kern="1200" baseline="0">
                <a:solidFill>
                  <a:schemeClr val="tx1"/>
                </a:solidFill>
                <a:latin typeface="+mn-lt"/>
                <a:ea typeface="+mn-ea"/>
                <a:cs typeface="+mn-cs"/>
              </a:rPr>
              <a:t> no</a:t>
            </a:r>
            <a:r>
              <a:rPr lang="en-US" sz="1200" kern="1200">
                <a:solidFill>
                  <a:schemeClr val="tx1"/>
                </a:solidFill>
                <a:latin typeface="+mn-lt"/>
                <a:ea typeface="+mn-ea"/>
                <a:cs typeface="+mn-cs"/>
              </a:rPr>
              <a:t> support from commodity HW vendors yet</a:t>
            </a:r>
          </a:p>
          <a:p>
            <a:r>
              <a:rPr lang="en-US" sz="1200" kern="1200">
                <a:solidFill>
                  <a:schemeClr val="tx1"/>
                </a:solidFill>
                <a:latin typeface="+mn-lt"/>
                <a:ea typeface="+mn-ea"/>
                <a:cs typeface="+mn-cs"/>
              </a:rPr>
              <a:t>-&gt;</a:t>
            </a:r>
          </a:p>
          <a:p>
            <a:r>
              <a:rPr lang="en-US" sz="1200" kern="1200">
                <a:solidFill>
                  <a:schemeClr val="tx1"/>
                </a:solidFill>
                <a:latin typeface="+mn-lt"/>
                <a:ea typeface="+mn-ea"/>
                <a:cs typeface="+mn-cs"/>
              </a:rPr>
              <a:t>Source:</a:t>
            </a:r>
            <a:r>
              <a:rPr lang="en-US" sz="1200" kern="1200" baseline="0">
                <a:solidFill>
                  <a:schemeClr val="tx1"/>
                </a:solidFill>
                <a:latin typeface="+mn-lt"/>
                <a:ea typeface="+mn-ea"/>
                <a:cs typeface="+mn-cs"/>
              </a:rPr>
              <a:t> implemented using </a:t>
            </a:r>
            <a:r>
              <a:rPr lang="en-US" sz="1200" kern="1200" baseline="0" err="1">
                <a:solidFill>
                  <a:schemeClr val="tx1"/>
                </a:solidFill>
                <a:latin typeface="+mn-lt"/>
                <a:ea typeface="+mn-ea"/>
                <a:cs typeface="+mn-cs"/>
              </a:rPr>
              <a:t>src</a:t>
            </a:r>
            <a:r>
              <a:rPr lang="en-US" sz="1200" kern="1200" baseline="0">
                <a:solidFill>
                  <a:schemeClr val="tx1"/>
                </a:solidFill>
                <a:latin typeface="+mn-lt"/>
                <a:ea typeface="+mn-ea"/>
                <a:cs typeface="+mn-cs"/>
              </a:rPr>
              <a:t>-to-</a:t>
            </a:r>
            <a:r>
              <a:rPr lang="en-US" sz="1200" kern="1200" baseline="0" err="1">
                <a:solidFill>
                  <a:schemeClr val="tx1"/>
                </a:solidFill>
                <a:latin typeface="+mn-lt"/>
                <a:ea typeface="+mn-ea"/>
                <a:cs typeface="+mn-cs"/>
              </a:rPr>
              <a:t>src</a:t>
            </a:r>
            <a:r>
              <a:rPr lang="en-US" sz="1200" kern="1200" baseline="0">
                <a:solidFill>
                  <a:schemeClr val="tx1"/>
                </a:solidFill>
                <a:latin typeface="+mn-lt"/>
                <a:ea typeface="+mn-ea"/>
                <a:cs typeface="+mn-cs"/>
              </a:rPr>
              <a:t> transformation or as a compiler plug-in</a:t>
            </a:r>
          </a:p>
          <a:p>
            <a:r>
              <a:rPr lang="en-US" sz="1200" kern="1200">
                <a:solidFill>
                  <a:schemeClr val="tx1"/>
                </a:solidFill>
                <a:latin typeface="+mn-lt"/>
                <a:ea typeface="+mn-ea"/>
                <a:cs typeface="+mn-cs"/>
              </a:rPr>
              <a:t>Reasonable fast (2 times slowdown)</a:t>
            </a:r>
          </a:p>
          <a:p>
            <a:r>
              <a:rPr lang="en-US" sz="1200" kern="1200">
                <a:solidFill>
                  <a:schemeClr val="tx1"/>
                </a:solidFill>
                <a:latin typeface="+mn-lt"/>
                <a:ea typeface="+mn-ea"/>
                <a:cs typeface="+mn-cs"/>
              </a:rPr>
              <a:t>It</a:t>
            </a:r>
            <a:r>
              <a:rPr lang="en-US" sz="1200" kern="1200" baseline="0">
                <a:solidFill>
                  <a:schemeClr val="tx1"/>
                </a:solidFill>
                <a:latin typeface="+mn-lt"/>
                <a:ea typeface="+mn-ea"/>
                <a:cs typeface="+mn-cs"/>
              </a:rPr>
              <a:t> can’t</a:t>
            </a:r>
            <a:r>
              <a:rPr lang="en-US" sz="1200" kern="1200">
                <a:solidFill>
                  <a:schemeClr val="tx1"/>
                </a:solidFill>
                <a:latin typeface="+mn-lt"/>
                <a:ea typeface="+mn-ea"/>
                <a:cs typeface="+mn-cs"/>
              </a:rPr>
              <a:t> support for</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off-the-shelf’ binaries</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and libraries</a:t>
            </a:r>
            <a:r>
              <a:rPr lang="en-US" sz="1200" kern="1200" baseline="0">
                <a:solidFill>
                  <a:schemeClr val="tx1"/>
                </a:solidFill>
                <a:latin typeface="+mn-lt"/>
                <a:ea typeface="+mn-ea"/>
                <a:cs typeface="+mn-cs"/>
              </a:rPr>
              <a:t> that come without sources.</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-&gt;</a:t>
            </a:r>
          </a:p>
          <a:p>
            <a:r>
              <a:rPr lang="en-US" sz="1200" kern="1200">
                <a:solidFill>
                  <a:schemeClr val="tx1"/>
                </a:solidFill>
                <a:latin typeface="+mn-lt"/>
                <a:ea typeface="+mn-ea"/>
                <a:cs typeface="+mn-cs"/>
              </a:rPr>
              <a:t>Binary</a:t>
            </a:r>
            <a:r>
              <a:rPr lang="en-US" sz="1200" kern="1200" baseline="0">
                <a:solidFill>
                  <a:schemeClr val="tx1"/>
                </a:solidFill>
                <a:latin typeface="+mn-lt"/>
                <a:ea typeface="+mn-ea"/>
                <a:cs typeface="+mn-cs"/>
              </a:rPr>
              <a:t> only approach i</a:t>
            </a:r>
            <a:r>
              <a:rPr lang="en-US" sz="1200" kern="1200">
                <a:solidFill>
                  <a:schemeClr val="tx1"/>
                </a:solidFill>
                <a:latin typeface="+mn-lt"/>
                <a:ea typeface="+mn-ea"/>
                <a:cs typeface="+mn-cs"/>
              </a:rPr>
              <a:t>mplemented using pervasive virtualization techniques. </a:t>
            </a:r>
          </a:p>
          <a:p>
            <a:r>
              <a:rPr lang="en-US" sz="1200" kern="1200">
                <a:solidFill>
                  <a:schemeClr val="tx1"/>
                </a:solidFill>
                <a:latin typeface="+mn-lt"/>
                <a:ea typeface="+mn-ea"/>
                <a:cs typeface="+mn-cs"/>
              </a:rPr>
              <a:t>General and flexible, can handle legacy code and unknown libraries</a:t>
            </a:r>
          </a:p>
          <a:p>
            <a:r>
              <a:rPr lang="en-US" sz="1200" kern="1200">
                <a:solidFill>
                  <a:schemeClr val="tx1"/>
                </a:solidFill>
                <a:latin typeface="+mn-lt"/>
                <a:ea typeface="+mn-ea"/>
                <a:cs typeface="+mn-cs"/>
              </a:rPr>
              <a:t>Thus, the most promising solution</a:t>
            </a:r>
            <a:r>
              <a:rPr lang="en-US" sz="1200" kern="1200" baseline="0">
                <a:solidFill>
                  <a:schemeClr val="tx1"/>
                </a:solidFill>
                <a:latin typeface="+mn-lt"/>
                <a:ea typeface="+mn-ea"/>
                <a:cs typeface="+mn-cs"/>
              </a:rPr>
              <a:t> with great applicability</a:t>
            </a:r>
            <a:r>
              <a:rPr lang="en-US" sz="1200" kern="1200">
                <a:solidFill>
                  <a:schemeClr val="tx1"/>
                </a:solidFill>
                <a:latin typeface="+mn-lt"/>
                <a:ea typeface="+mn-ea"/>
                <a:cs typeface="+mn-cs"/>
              </a:rPr>
              <a:t>, but too slow. It slowdown ranges from </a:t>
            </a:r>
            <a:r>
              <a:rPr lang="en-US" sz="1200"/>
              <a:t>5x</a:t>
            </a:r>
            <a:r>
              <a:rPr lang="en-US" sz="1200" baseline="0"/>
              <a:t> to </a:t>
            </a:r>
            <a:r>
              <a:rPr lang="en-US" sz="1200"/>
              <a:t>100x</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Depends</a:t>
            </a:r>
            <a:r>
              <a:rPr lang="en-US" sz="1200" kern="1200" baseline="0">
                <a:solidFill>
                  <a:schemeClr val="tx1"/>
                </a:solidFill>
                <a:latin typeface="+mn-lt"/>
                <a:ea typeface="+mn-ea"/>
                <a:cs typeface="+mn-cs"/>
              </a:rPr>
              <a:t> on applications or implementation approaches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--&gt;</a:t>
            </a:r>
            <a:endParaRPr lang="en-US" sz="1200" kern="1200" baseline="0">
              <a:solidFill>
                <a:schemeClr val="tx1"/>
              </a:solidFill>
              <a:latin typeface="+mn-lt"/>
              <a:ea typeface="+mn-ea"/>
              <a:cs typeface="+mn-cs"/>
            </a:endParaRPr>
          </a:p>
          <a:p>
            <a:r>
              <a:rPr lang="en-US" sz="1200" kern="1200" baseline="0">
                <a:solidFill>
                  <a:schemeClr val="tx1"/>
                </a:solidFill>
                <a:latin typeface="+mn-lt"/>
                <a:ea typeface="+mn-ea"/>
                <a:cs typeface="+mn-cs"/>
              </a:rPr>
              <a:t>Typically DFT systems implemented by instrumenting/interleaving original codes with codes that performs shadow context operations.</a:t>
            </a:r>
          </a:p>
          <a:p>
            <a:r>
              <a:rPr lang="en-US" sz="1200" kern="1200" baseline="0">
                <a:solidFill>
                  <a:schemeClr val="tx1"/>
                </a:solidFill>
                <a:latin typeface="+mn-lt"/>
                <a:ea typeface="+mn-ea"/>
                <a:cs typeface="+mn-cs"/>
              </a:rPr>
              <a:t>The overall slowdown of the system deeply related to the cost to instrumentation as well as the size of DFT logic itself. </a:t>
            </a:r>
          </a:p>
          <a:p>
            <a:r>
              <a:rPr lang="en-US" sz="1200" kern="1200" baseline="0">
                <a:solidFill>
                  <a:schemeClr val="tx1"/>
                </a:solidFill>
                <a:latin typeface="+mn-lt"/>
                <a:ea typeface="+mn-ea"/>
                <a:cs typeface="+mn-cs"/>
              </a:rPr>
              <a:t>For the case of Binary only DFT, the cost for both operations are not negligible, result in huge slowdowns. </a:t>
            </a:r>
          </a:p>
          <a:p>
            <a:endParaRPr lang="en-US" sz="1200" kern="1200" baseline="0">
              <a:solidFill>
                <a:schemeClr val="tx1"/>
              </a:solidFill>
              <a:latin typeface="+mn-lt"/>
              <a:ea typeface="+mn-ea"/>
              <a:cs typeface="+mn-cs"/>
            </a:endParaRPr>
          </a:p>
          <a:p>
            <a:r>
              <a:rPr lang="en-US" sz="1200" kern="1200" baseline="0">
                <a:solidFill>
                  <a:schemeClr val="tx1"/>
                </a:solidFill>
                <a:latin typeface="+mn-lt"/>
                <a:ea typeface="+mn-ea"/>
                <a:cs typeface="+mn-cs"/>
              </a:rPr>
              <a:t>For the rest of talk, I’ll talk about our approach to improve binary only DFT , that comes with great applicability but suffers from too high overhead.</a:t>
            </a:r>
          </a:p>
          <a:p>
            <a:endParaRPr lang="en-US" sz="1200"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2706D7C-4944-3D48-8D94-7051FE37FE35}" type="slidenum">
              <a:rPr lang="en-US" smtClean="0"/>
              <a:t>30</a:t>
            </a:fld>
            <a:endParaRPr lang="en-US"/>
          </a:p>
        </p:txBody>
      </p:sp>
    </p:spTree>
    <p:extLst>
      <p:ext uri="{BB962C8B-B14F-4D97-AF65-F5344CB8AC3E}">
        <p14:creationId xmlns:p14="http://schemas.microsoft.com/office/powerpoint/2010/main" val="380572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8E6B6-B72D-A840-AC94-EEBC286167C4}" type="slidenum">
              <a:rPr lang="en-US" smtClean="0"/>
              <a:t>33</a:t>
            </a:fld>
            <a:endParaRPr lang="en-US"/>
          </a:p>
        </p:txBody>
      </p:sp>
    </p:spTree>
    <p:extLst>
      <p:ext uri="{BB962C8B-B14F-4D97-AF65-F5344CB8AC3E}">
        <p14:creationId xmlns:p14="http://schemas.microsoft.com/office/powerpoint/2010/main" val="332942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E088B-96C2-4D14-B246-B6C605DA885A}"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315747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B1EE6-1DCE-4CCE-AD1F-7309716E7882}"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2815" y="4343400"/>
            <a:ext cx="5032375" cy="4114800"/>
          </a:xfrm>
        </p:spPr>
        <p:txBody>
          <a:bodyPr/>
          <a:lstStyle/>
          <a:p>
            <a:r>
              <a:rPr lang="en-US"/>
              <a:t>Dr. Memory</a:t>
            </a:r>
          </a:p>
          <a:p>
            <a:r>
              <a:rPr lang="en-US"/>
              <a:t>LLVM + ASAN</a:t>
            </a:r>
          </a:p>
        </p:txBody>
      </p:sp>
    </p:spTree>
    <p:extLst>
      <p:ext uri="{BB962C8B-B14F-4D97-AF65-F5344CB8AC3E}">
        <p14:creationId xmlns:p14="http://schemas.microsoft.com/office/powerpoint/2010/main" val="423675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600DE-18CF-409A-AA1F-2C5652D46FEF}" type="slidenum">
              <a:rPr lang="en-US"/>
              <a:pPr/>
              <a:t>12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81639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EF441-B756-4ABE-AD27-A0E2893FA70A}"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85209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14</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149249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15</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191292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91555-A204-4353-A9C8-FE26A45CDDFB}"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248463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323D-FF53-5532-EEBA-7B15B9076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FF9DA-CB89-5014-E3CA-16CEDCC40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D3A41-4E98-79A0-82D3-35A890DD1F9B}"/>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5BEFC2FD-C177-B703-0942-7AE95C010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9528D-14B2-5CDD-9D83-B3E0B64E4B2B}"/>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117423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CC15-AAD0-F2A8-EBAD-C1B8D1F7E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77D11C-EABF-EA9C-AE6C-AFC5C64A2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9CB5E-236D-5808-9E32-4AF575CFB487}"/>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9DB73D0A-1819-217A-4612-98A367340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BCC3D-94F0-8AAE-D2D5-1C34C8DD8C10}"/>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92542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8EB2C-BD21-DB46-A94A-A6C61EF8F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A8CE5-4E6A-7F48-7806-3E1573B44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4C7B7-EBFC-5722-F767-7BD221ACA228}"/>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F87EDE0E-3986-A724-EC9C-5BBE6EAD6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5CDEF-E85C-64D1-57DF-BD20AE3ED214}"/>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41622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8A45-1649-B9D2-CBC9-4C690EB91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892BD-925B-7A12-212F-DDFA39FEE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F2B49-880E-653B-71E4-4C46E7CD3D82}"/>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1189CBFB-634B-5682-159A-5E7ACCE64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36462-2BEC-A5F6-4348-CA0CC7FEB077}"/>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363256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FE16-BC45-6722-FE38-8263A1E9E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AED99-6DDD-905E-26C7-D5D16F6818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674C7-FA2B-C90E-D9FA-00AE2BFDCB1C}"/>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DA9A7D0F-9E98-1E5F-6635-917BB824D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E1171-0D1D-D530-DA7C-417CC4B32AAD}"/>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165142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B744-6398-0D09-6AA0-DC8998879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D1215-E9C0-6066-3FE2-982D2F8C9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6585A-806C-7203-72F5-F88431F58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4426F-73AC-5F3E-71AF-7C5A42E914C0}"/>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6" name="Footer Placeholder 5">
            <a:extLst>
              <a:ext uri="{FF2B5EF4-FFF2-40B4-BE49-F238E27FC236}">
                <a16:creationId xmlns:a16="http://schemas.microsoft.com/office/drawing/2014/main" id="{022E7DFB-BCC1-A29F-EABE-9C4B6C1A0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25D39-FFCF-3C41-A0C3-385DFD88425C}"/>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327813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0545-E3C0-7541-55D9-F4F80278C6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E7D1C0-D606-1D54-11CD-F57BDA856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991C3-B4AE-E6D7-A85A-CE4D452B6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BD4B0-D589-B5C3-505E-CFEF6E3B2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2FBEF5-A43F-4750-F2AB-15C4700F01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04C61-C2E6-F9DD-4133-683002353527}"/>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8" name="Footer Placeholder 7">
            <a:extLst>
              <a:ext uri="{FF2B5EF4-FFF2-40B4-BE49-F238E27FC236}">
                <a16:creationId xmlns:a16="http://schemas.microsoft.com/office/drawing/2014/main" id="{67A4CFD4-6D38-B913-AD4F-168A2C649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EDFCA4-F68F-9D3C-56D8-A7F9B124FDDE}"/>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191061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DD1E-9B0A-6386-54D6-2BD6722FF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BFF0B-B34D-A32F-28A4-D5354668BC85}"/>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4" name="Footer Placeholder 3">
            <a:extLst>
              <a:ext uri="{FF2B5EF4-FFF2-40B4-BE49-F238E27FC236}">
                <a16:creationId xmlns:a16="http://schemas.microsoft.com/office/drawing/2014/main" id="{64F86EE6-4981-A413-F08F-2BDA729151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0B8AF-DE67-CCD2-9140-7B9591DE79D6}"/>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220104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FB886-9D4B-795F-6516-78759C22C233}"/>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3" name="Footer Placeholder 2">
            <a:extLst>
              <a:ext uri="{FF2B5EF4-FFF2-40B4-BE49-F238E27FC236}">
                <a16:creationId xmlns:a16="http://schemas.microsoft.com/office/drawing/2014/main" id="{798FC1CF-15E3-B9EF-459A-C37D73D86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69835-0581-EDE7-C948-8EE1EFD01155}"/>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5916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2D9B-A102-47D9-F638-F752F600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079D7-44D1-CD71-7488-640236E66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500EF2-8D23-9F0C-550F-3B9E8E39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4CE25-3A80-56B5-29CA-4AE141FE567F}"/>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6" name="Footer Placeholder 5">
            <a:extLst>
              <a:ext uri="{FF2B5EF4-FFF2-40B4-BE49-F238E27FC236}">
                <a16:creationId xmlns:a16="http://schemas.microsoft.com/office/drawing/2014/main" id="{252E48A0-8029-0428-48AA-F4220F709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C0121-DBC8-6AE3-471A-121118DB7E5A}"/>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283188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A860-5032-1E2F-84FD-15964F576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47E432-D271-883B-09A8-1B8A37093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A02213-CB0C-2A03-9AB0-E7B5327CC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46880-F9E1-7F5F-D080-1A1D305C16E2}"/>
              </a:ext>
            </a:extLst>
          </p:cNvPr>
          <p:cNvSpPr>
            <a:spLocks noGrp="1"/>
          </p:cNvSpPr>
          <p:nvPr>
            <p:ph type="dt" sz="half" idx="10"/>
          </p:nvPr>
        </p:nvSpPr>
        <p:spPr/>
        <p:txBody>
          <a:bodyPr/>
          <a:lstStyle/>
          <a:p>
            <a:fld id="{690F689D-90C4-3947-B8F7-6940D96E6F5E}" type="datetimeFigureOut">
              <a:rPr lang="en-US" smtClean="0"/>
              <a:t>10/21/25</a:t>
            </a:fld>
            <a:endParaRPr lang="en-US"/>
          </a:p>
        </p:txBody>
      </p:sp>
      <p:sp>
        <p:nvSpPr>
          <p:cNvPr id="6" name="Footer Placeholder 5">
            <a:extLst>
              <a:ext uri="{FF2B5EF4-FFF2-40B4-BE49-F238E27FC236}">
                <a16:creationId xmlns:a16="http://schemas.microsoft.com/office/drawing/2014/main" id="{B791FDD0-4DC3-037F-E751-296DD1B83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47F5E-C29F-7989-9681-7F3B2B2B6073}"/>
              </a:ext>
            </a:extLst>
          </p:cNvPr>
          <p:cNvSpPr>
            <a:spLocks noGrp="1"/>
          </p:cNvSpPr>
          <p:nvPr>
            <p:ph type="sldNum" sz="quarter" idx="12"/>
          </p:nvPr>
        </p:nvSpPr>
        <p:spPr/>
        <p:txBody>
          <a:bodyPr/>
          <a:lstStyle/>
          <a:p>
            <a:fld id="{8926E946-C3B8-584D-AF55-428D04EC1396}" type="slidenum">
              <a:rPr lang="en-US" smtClean="0"/>
              <a:t>‹#›</a:t>
            </a:fld>
            <a:endParaRPr lang="en-US"/>
          </a:p>
        </p:txBody>
      </p:sp>
    </p:spTree>
    <p:extLst>
      <p:ext uri="{BB962C8B-B14F-4D97-AF65-F5344CB8AC3E}">
        <p14:creationId xmlns:p14="http://schemas.microsoft.com/office/powerpoint/2010/main" val="26832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22931-8EE0-8A37-0C98-A03048B54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A67CD-4C17-8466-EA6F-48502BE1F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C456-2C54-96D0-69CB-7C6A3C04D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0F689D-90C4-3947-B8F7-6940D96E6F5E}" type="datetimeFigureOut">
              <a:rPr lang="en-US" smtClean="0"/>
              <a:t>10/21/25</a:t>
            </a:fld>
            <a:endParaRPr lang="en-US"/>
          </a:p>
        </p:txBody>
      </p:sp>
      <p:sp>
        <p:nvSpPr>
          <p:cNvPr id="5" name="Footer Placeholder 4">
            <a:extLst>
              <a:ext uri="{FF2B5EF4-FFF2-40B4-BE49-F238E27FC236}">
                <a16:creationId xmlns:a16="http://schemas.microsoft.com/office/drawing/2014/main" id="{E5190A4F-A106-8996-4A23-CFBED3F3F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EAEDC1-1581-4CD7-5BA1-6121C9D3F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26E946-C3B8-584D-AF55-428D04EC1396}" type="slidenum">
              <a:rPr lang="en-US" smtClean="0"/>
              <a:t>‹#›</a:t>
            </a:fld>
            <a:endParaRPr lang="en-US"/>
          </a:p>
        </p:txBody>
      </p:sp>
    </p:spTree>
    <p:extLst>
      <p:ext uri="{BB962C8B-B14F-4D97-AF65-F5344CB8AC3E}">
        <p14:creationId xmlns:p14="http://schemas.microsoft.com/office/powerpoint/2010/main" val="422979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hyperlink" Target="https://www.pintool.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F18A-9954-484C-AE64-B4E0E217F4DA}"/>
              </a:ext>
            </a:extLst>
          </p:cNvPr>
          <p:cNvSpPr>
            <a:spLocks noGrp="1"/>
          </p:cNvSpPr>
          <p:nvPr>
            <p:ph type="ctrTitle"/>
          </p:nvPr>
        </p:nvSpPr>
        <p:spPr/>
        <p:txBody>
          <a:bodyPr>
            <a:normAutofit fontScale="90000"/>
          </a:bodyPr>
          <a:lstStyle/>
          <a:p>
            <a:r>
              <a:rPr lang="en-US" dirty="0"/>
              <a:t>CS 6332.001: Systems Security </a:t>
            </a:r>
            <a:r>
              <a:rPr lang="en-US"/>
              <a:t>and Binary </a:t>
            </a:r>
            <a:r>
              <a:rPr lang="en-US" dirty="0"/>
              <a:t>Code Analysis</a:t>
            </a:r>
            <a:br>
              <a:rPr lang="en-US" dirty="0"/>
            </a:br>
            <a:r>
              <a:rPr lang="en-US" dirty="0"/>
              <a:t>Lecture 07: PINTOOL</a:t>
            </a:r>
          </a:p>
        </p:txBody>
      </p:sp>
      <p:sp>
        <p:nvSpPr>
          <p:cNvPr id="3" name="Subtitle 2">
            <a:extLst>
              <a:ext uri="{FF2B5EF4-FFF2-40B4-BE49-F238E27FC236}">
                <a16:creationId xmlns:a16="http://schemas.microsoft.com/office/drawing/2014/main" id="{8478EFD8-8810-7C4B-9D51-E4795820E15B}"/>
              </a:ext>
            </a:extLst>
          </p:cNvPr>
          <p:cNvSpPr>
            <a:spLocks noGrp="1"/>
          </p:cNvSpPr>
          <p:nvPr>
            <p:ph type="subTitle" idx="1"/>
          </p:nvPr>
        </p:nvSpPr>
        <p:spPr/>
        <p:txBody>
          <a:bodyPr/>
          <a:lstStyle/>
          <a:p>
            <a:r>
              <a:rPr lang="en-US" dirty="0"/>
              <a:t>Kangkook Jee</a:t>
            </a:r>
          </a:p>
          <a:p>
            <a:r>
              <a:rPr lang="en-US"/>
              <a:t>Oct 7, 2025</a:t>
            </a:r>
            <a:endParaRPr lang="en-US" dirty="0"/>
          </a:p>
        </p:txBody>
      </p:sp>
      <p:sp>
        <p:nvSpPr>
          <p:cNvPr id="5" name="Slide Number Placeholder 4">
            <a:extLst>
              <a:ext uri="{FF2B5EF4-FFF2-40B4-BE49-F238E27FC236}">
                <a16:creationId xmlns:a16="http://schemas.microsoft.com/office/drawing/2014/main" id="{CE2AEE9E-8F97-1F44-895C-E623AAE3E9A3}"/>
              </a:ext>
            </a:extLst>
          </p:cNvPr>
          <p:cNvSpPr>
            <a:spLocks noGrp="1"/>
          </p:cNvSpPr>
          <p:nvPr>
            <p:ph type="sldNum" sz="quarter" idx="12"/>
          </p:nvPr>
        </p:nvSpPr>
        <p:spPr/>
        <p:txBody>
          <a:bodyPr/>
          <a:lstStyle/>
          <a:p>
            <a:fld id="{09389159-E739-9442-A4C1-EF1FC2C1E2A1}" type="slidenum">
              <a:rPr lang="en-US" smtClean="0"/>
              <a:t>1</a:t>
            </a:fld>
            <a:endParaRPr lang="en-US"/>
          </a:p>
        </p:txBody>
      </p:sp>
    </p:spTree>
    <p:extLst>
      <p:ext uri="{BB962C8B-B14F-4D97-AF65-F5344CB8AC3E}">
        <p14:creationId xmlns:p14="http://schemas.microsoft.com/office/powerpoint/2010/main" val="295876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8E33963-7165-440B-8FEB-02E6BFDBB8A4}" type="slidenum">
              <a:rPr lang="en-US"/>
              <a:pPr/>
              <a:t>10</a:t>
            </a:fld>
            <a:endParaRPr lang="en-US"/>
          </a:p>
        </p:txBody>
      </p:sp>
      <p:sp>
        <p:nvSpPr>
          <p:cNvPr id="20484" name="Rectangle 4"/>
          <p:cNvSpPr>
            <a:spLocks noGrp="1" noChangeArrowheads="1"/>
          </p:cNvSpPr>
          <p:nvPr>
            <p:ph type="title"/>
          </p:nvPr>
        </p:nvSpPr>
        <p:spPr/>
        <p:txBody>
          <a:bodyPr/>
          <a:lstStyle/>
          <a:p>
            <a:r>
              <a:rPr lang="en-US"/>
              <a:t>DBI Design </a:t>
            </a:r>
            <a:r>
              <a:rPr lang="en-US" dirty="0"/>
              <a:t>Goals</a:t>
            </a:r>
          </a:p>
        </p:txBody>
      </p:sp>
      <p:sp>
        <p:nvSpPr>
          <p:cNvPr id="20485" name="Rectangle 5"/>
          <p:cNvSpPr>
            <a:spLocks noGrp="1" noChangeArrowheads="1"/>
          </p:cNvSpPr>
          <p:nvPr>
            <p:ph type="body" idx="1"/>
          </p:nvPr>
        </p:nvSpPr>
        <p:spPr/>
        <p:txBody>
          <a:bodyPr/>
          <a:lstStyle/>
          <a:p>
            <a:r>
              <a:rPr lang="en-US"/>
              <a:t>Efficient</a:t>
            </a:r>
          </a:p>
          <a:p>
            <a:pPr lvl="1"/>
            <a:r>
              <a:rPr lang="en-US"/>
              <a:t>Aiming for near-native performance (?)</a:t>
            </a:r>
          </a:p>
          <a:p>
            <a:r>
              <a:rPr lang="en-US"/>
              <a:t>Transparent</a:t>
            </a:r>
          </a:p>
          <a:p>
            <a:pPr lvl="1"/>
            <a:r>
              <a:rPr lang="en-US"/>
              <a:t>Match native behavior</a:t>
            </a:r>
          </a:p>
          <a:p>
            <a:r>
              <a:rPr lang="en-US"/>
              <a:t>Comprehensive</a:t>
            </a:r>
          </a:p>
          <a:p>
            <a:pPr lvl="1"/>
            <a:r>
              <a:rPr lang="en-US"/>
              <a:t>Control every instruction, in any application</a:t>
            </a:r>
          </a:p>
          <a:p>
            <a:r>
              <a:rPr lang="en-US"/>
              <a:t>Customizable</a:t>
            </a:r>
          </a:p>
          <a:p>
            <a:pPr lvl="1"/>
            <a:r>
              <a:rPr lang="en-US"/>
              <a:t>Adapt to satisfy disparate tool needs</a:t>
            </a:r>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67651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bwMode="auto">
          <a:xfrm>
            <a:off x="9583831" y="4513371"/>
            <a:ext cx="263339" cy="579715"/>
          </a:xfrm>
          <a:prstGeom prst="rightArrow">
            <a:avLst>
              <a:gd name="adj1" fmla="val 47526"/>
              <a:gd name="adj2" fmla="val 63323"/>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23" name="Right Arrow 22"/>
          <p:cNvSpPr/>
          <p:nvPr/>
        </p:nvSpPr>
        <p:spPr bwMode="auto">
          <a:xfrm>
            <a:off x="9583831" y="2071923"/>
            <a:ext cx="263339" cy="579715"/>
          </a:xfrm>
          <a:prstGeom prst="rightArrow">
            <a:avLst>
              <a:gd name="adj1" fmla="val 47526"/>
              <a:gd name="adj2" fmla="val 63323"/>
            </a:avLst>
          </a:prstGeom>
          <a:solidFill>
            <a:schemeClr val="accent1">
              <a:lumMod val="60000"/>
              <a:lumOff val="4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13" name="Text Box 8"/>
          <p:cNvSpPr txBox="1">
            <a:spLocks noChangeArrowheads="1"/>
          </p:cNvSpPr>
          <p:nvPr/>
        </p:nvSpPr>
        <p:spPr bwMode="auto">
          <a:xfrm>
            <a:off x="8001000" y="1828800"/>
            <a:ext cx="1600200" cy="1066800"/>
          </a:xfrm>
          <a:prstGeom prst="rect">
            <a:avLst/>
          </a:prstGeom>
          <a:solidFill>
            <a:schemeClr val="accent1">
              <a:lumMod val="60000"/>
              <a:lumOff val="40000"/>
            </a:schemeClr>
          </a:solidFill>
          <a:ln w="28575">
            <a:noFill/>
            <a:miter lim="800000"/>
            <a:headEnd/>
            <a:tailEnd/>
          </a:ln>
          <a:effectLst/>
        </p:spPr>
        <p:txBody>
          <a:bodyPr wrap="square" lIns="91432" tIns="45716" rIns="91432" bIns="45716" anchor="ctr" anchorCtr="1">
            <a:noAutofit/>
          </a:bodyPr>
          <a:lstStyle/>
          <a:p>
            <a:pPr algn="ctr"/>
            <a:r>
              <a:rPr lang="en-US" sz="2000"/>
              <a:t>Google sponsors</a:t>
            </a:r>
            <a:br>
              <a:rPr lang="en-US" sz="2000"/>
            </a:br>
            <a:r>
              <a:rPr lang="en-US" sz="2000"/>
              <a:t> Dr. Memory</a:t>
            </a:r>
            <a:endParaRPr lang="en-US" sz="3200">
              <a:latin typeface="Times New Roman" pitchFamily="16" charset="0"/>
            </a:endParaRPr>
          </a:p>
        </p:txBody>
      </p:sp>
      <p:sp>
        <p:nvSpPr>
          <p:cNvPr id="8196" name="Rectangle 4"/>
          <p:cNvSpPr>
            <a:spLocks noGrp="1" noChangeArrowheads="1"/>
          </p:cNvSpPr>
          <p:nvPr>
            <p:ph type="title"/>
          </p:nvPr>
        </p:nvSpPr>
        <p:spPr/>
        <p:txBody>
          <a:bodyPr/>
          <a:lstStyle/>
          <a:p>
            <a:r>
              <a:rPr lang="en-US"/>
              <a:t>DynamoRIO History</a:t>
            </a:r>
          </a:p>
        </p:txBody>
      </p:sp>
      <p:sp>
        <p:nvSpPr>
          <p:cNvPr id="2" name="Slide Number Placeholder 1"/>
          <p:cNvSpPr>
            <a:spLocks noGrp="1"/>
          </p:cNvSpPr>
          <p:nvPr>
            <p:ph type="sldNum" sz="quarter" idx="11"/>
          </p:nvPr>
        </p:nvSpPr>
        <p:spPr/>
        <p:txBody>
          <a:bodyPr/>
          <a:lstStyle/>
          <a:p>
            <a:fld id="{ED4BD66F-D165-4EBD-B702-0C4B83F080EE}" type="slidenum">
              <a:rPr lang="en-US" smtClean="0"/>
              <a:pPr/>
              <a:t>11</a:t>
            </a:fld>
            <a:endParaRPr lang="en-US"/>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
        <p:nvSpPr>
          <p:cNvPr id="7" name="Text Box 3"/>
          <p:cNvSpPr txBox="1">
            <a:spLocks noChangeArrowheads="1"/>
          </p:cNvSpPr>
          <p:nvPr/>
        </p:nvSpPr>
        <p:spPr bwMode="auto">
          <a:xfrm>
            <a:off x="1828800" y="2907276"/>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2001</a:t>
            </a:r>
          </a:p>
        </p:txBody>
      </p:sp>
      <p:sp>
        <p:nvSpPr>
          <p:cNvPr id="12" name="Text Box 8"/>
          <p:cNvSpPr txBox="1">
            <a:spLocks noChangeArrowheads="1"/>
          </p:cNvSpPr>
          <p:nvPr/>
        </p:nvSpPr>
        <p:spPr bwMode="auto">
          <a:xfrm>
            <a:off x="6019800" y="1828800"/>
            <a:ext cx="1981200" cy="1066800"/>
          </a:xfrm>
          <a:prstGeom prst="rect">
            <a:avLst/>
          </a:prstGeom>
          <a:solidFill>
            <a:schemeClr val="accent2">
              <a:lumMod val="60000"/>
              <a:lumOff val="40000"/>
            </a:schemeClr>
          </a:solidFill>
          <a:ln w="28575">
            <a:solidFill>
              <a:schemeClr val="tx1"/>
            </a:solidFill>
            <a:miter lim="800000"/>
            <a:headEnd/>
            <a:tailEnd/>
          </a:ln>
          <a:effectLst/>
        </p:spPr>
        <p:txBody>
          <a:bodyPr wrap="square" lIns="91432" tIns="45716" rIns="91432" bIns="45716" anchor="ctr" anchorCtr="1">
            <a:noAutofit/>
          </a:bodyPr>
          <a:lstStyle/>
          <a:p>
            <a:pPr algn="ctr"/>
            <a:r>
              <a:rPr lang="en-US" sz="2000"/>
              <a:t>VMware</a:t>
            </a:r>
          </a:p>
          <a:p>
            <a:pPr algn="ctr"/>
            <a:r>
              <a:rPr lang="en-US" sz="2000"/>
              <a:t>acquires </a:t>
            </a:r>
            <a:r>
              <a:rPr lang="en-US" sz="2000" err="1"/>
              <a:t>Determina</a:t>
            </a:r>
            <a:endParaRPr lang="en-US" sz="3200">
              <a:latin typeface="Times New Roman" pitchFamily="16" charset="0"/>
            </a:endParaRPr>
          </a:p>
        </p:txBody>
      </p:sp>
      <p:sp>
        <p:nvSpPr>
          <p:cNvPr id="27" name="Text Box 8"/>
          <p:cNvSpPr txBox="1">
            <a:spLocks noChangeArrowheads="1"/>
          </p:cNvSpPr>
          <p:nvPr/>
        </p:nvSpPr>
        <p:spPr bwMode="auto">
          <a:xfrm>
            <a:off x="3733800" y="1828800"/>
            <a:ext cx="2286000" cy="1066800"/>
          </a:xfrm>
          <a:prstGeom prst="rect">
            <a:avLst/>
          </a:prstGeom>
          <a:solidFill>
            <a:srgbClr val="98E036"/>
          </a:solidFill>
          <a:ln w="28575">
            <a:solidFill>
              <a:schemeClr val="tx1"/>
            </a:solidFill>
            <a:miter lim="800000"/>
            <a:headEnd/>
            <a:tailEnd/>
          </a:ln>
          <a:effectLst/>
        </p:spPr>
        <p:txBody>
          <a:bodyPr wrap="square" lIns="91432" tIns="45716" rIns="91432" bIns="45716" anchor="ctr" anchorCtr="1">
            <a:noAutofit/>
          </a:bodyPr>
          <a:lstStyle/>
          <a:p>
            <a:pPr algn="ctr"/>
            <a:r>
              <a:rPr lang="en-US" sz="2000" err="1"/>
              <a:t>Determina</a:t>
            </a:r>
            <a:endParaRPr lang="en-US" sz="2000"/>
          </a:p>
          <a:p>
            <a:pPr algn="ctr"/>
            <a:r>
              <a:rPr lang="en-US" sz="2000"/>
              <a:t>security startup</a:t>
            </a:r>
          </a:p>
        </p:txBody>
      </p:sp>
      <p:sp>
        <p:nvSpPr>
          <p:cNvPr id="29" name="Text Box 8"/>
          <p:cNvSpPr txBox="1">
            <a:spLocks noChangeArrowheads="1"/>
          </p:cNvSpPr>
          <p:nvPr/>
        </p:nvSpPr>
        <p:spPr bwMode="auto">
          <a:xfrm>
            <a:off x="7391400" y="4267200"/>
            <a:ext cx="2209800" cy="1066800"/>
          </a:xfrm>
          <a:prstGeom prst="rect">
            <a:avLst/>
          </a:prstGeom>
          <a:solidFill>
            <a:schemeClr val="accent1">
              <a:lumMod val="20000"/>
              <a:lumOff val="80000"/>
            </a:schemeClr>
          </a:solidFill>
          <a:ln w="28575">
            <a:noFill/>
            <a:miter lim="800000"/>
            <a:headEnd/>
            <a:tailEnd/>
          </a:ln>
          <a:effectLst/>
        </p:spPr>
        <p:txBody>
          <a:bodyPr wrap="square" lIns="91432" tIns="45716" rIns="91432" bIns="45716" anchor="ctr" anchorCtr="1">
            <a:noAutofit/>
          </a:bodyPr>
          <a:lstStyle/>
          <a:p>
            <a:pPr algn="ctr"/>
            <a:r>
              <a:rPr lang="en-US" sz="2000"/>
              <a:t>open-sourced</a:t>
            </a:r>
            <a:br>
              <a:rPr lang="en-US" sz="2000"/>
            </a:br>
            <a:r>
              <a:rPr lang="en-US" sz="2000"/>
              <a:t>BSD license</a:t>
            </a:r>
          </a:p>
        </p:txBody>
      </p:sp>
      <p:sp>
        <p:nvSpPr>
          <p:cNvPr id="31" name="Text Box 8"/>
          <p:cNvSpPr txBox="1">
            <a:spLocks noChangeArrowheads="1"/>
          </p:cNvSpPr>
          <p:nvPr/>
        </p:nvSpPr>
        <p:spPr bwMode="auto">
          <a:xfrm>
            <a:off x="2819400" y="4267200"/>
            <a:ext cx="4572000" cy="1066800"/>
          </a:xfrm>
          <a:prstGeom prst="rect">
            <a:avLst/>
          </a:prstGeom>
          <a:solidFill>
            <a:schemeClr val="bg2">
              <a:lumMod val="60000"/>
              <a:lumOff val="40000"/>
            </a:schemeClr>
          </a:solidFill>
          <a:ln w="28575">
            <a:solidFill>
              <a:schemeClr val="tx1"/>
            </a:solidFill>
            <a:miter lim="800000"/>
            <a:headEnd/>
            <a:tailEnd/>
          </a:ln>
          <a:effectLst/>
        </p:spPr>
        <p:txBody>
          <a:bodyPr wrap="square" lIns="91432" tIns="45716" rIns="91432" bIns="45716" anchor="ctr" anchorCtr="1">
            <a:noAutofit/>
          </a:bodyPr>
          <a:lstStyle/>
          <a:p>
            <a:pPr algn="ctr"/>
            <a:r>
              <a:rPr lang="en-US" sz="2000"/>
              <a:t>binary releases</a:t>
            </a:r>
            <a:endParaRPr lang="en-US" sz="3200">
              <a:latin typeface="Times New Roman" pitchFamily="16" charset="0"/>
            </a:endParaRPr>
          </a:p>
        </p:txBody>
      </p:sp>
      <p:sp>
        <p:nvSpPr>
          <p:cNvPr id="11" name="Text Box 8"/>
          <p:cNvSpPr txBox="1">
            <a:spLocks noChangeArrowheads="1"/>
          </p:cNvSpPr>
          <p:nvPr/>
        </p:nvSpPr>
        <p:spPr bwMode="auto">
          <a:xfrm>
            <a:off x="2133600" y="1828800"/>
            <a:ext cx="1600200" cy="1066800"/>
          </a:xfrm>
          <a:prstGeom prst="rect">
            <a:avLst/>
          </a:prstGeom>
          <a:solidFill>
            <a:srgbClr val="FFFF99"/>
          </a:solidFill>
          <a:ln w="28575">
            <a:solidFill>
              <a:schemeClr val="tx1"/>
            </a:solidFill>
            <a:miter lim="800000"/>
            <a:headEnd/>
            <a:tailEnd/>
          </a:ln>
          <a:effectLst/>
        </p:spPr>
        <p:txBody>
          <a:bodyPr wrap="square" lIns="91432" tIns="45716" rIns="91432" bIns="45716" anchor="ctr" anchorCtr="1">
            <a:noAutofit/>
          </a:bodyPr>
          <a:lstStyle/>
          <a:p>
            <a:pPr algn="ctr"/>
            <a:r>
              <a:rPr lang="en-US" sz="2000" err="1"/>
              <a:t>DynamoRIO</a:t>
            </a:r>
            <a:endParaRPr lang="en-US" sz="2000"/>
          </a:p>
          <a:p>
            <a:pPr algn="ctr"/>
            <a:r>
              <a:rPr lang="en-US" sz="2000"/>
              <a:t>@MIT</a:t>
            </a:r>
          </a:p>
        </p:txBody>
      </p:sp>
      <p:sp>
        <p:nvSpPr>
          <p:cNvPr id="15" name="Text Box 3"/>
          <p:cNvSpPr txBox="1">
            <a:spLocks noChangeArrowheads="1"/>
          </p:cNvSpPr>
          <p:nvPr/>
        </p:nvSpPr>
        <p:spPr bwMode="auto">
          <a:xfrm>
            <a:off x="33528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2003</a:t>
            </a:r>
          </a:p>
        </p:txBody>
      </p:sp>
      <p:sp>
        <p:nvSpPr>
          <p:cNvPr id="16" name="Text Box 3"/>
          <p:cNvSpPr txBox="1">
            <a:spLocks noChangeArrowheads="1"/>
          </p:cNvSpPr>
          <p:nvPr/>
        </p:nvSpPr>
        <p:spPr bwMode="auto">
          <a:xfrm>
            <a:off x="56388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2007</a:t>
            </a:r>
          </a:p>
        </p:txBody>
      </p:sp>
      <p:sp>
        <p:nvSpPr>
          <p:cNvPr id="17" name="Text Box 3"/>
          <p:cNvSpPr txBox="1">
            <a:spLocks noChangeArrowheads="1"/>
          </p:cNvSpPr>
          <p:nvPr/>
        </p:nvSpPr>
        <p:spPr bwMode="auto">
          <a:xfrm>
            <a:off x="76200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2010</a:t>
            </a:r>
          </a:p>
        </p:txBody>
      </p:sp>
      <p:sp>
        <p:nvSpPr>
          <p:cNvPr id="18" name="Text Box 3"/>
          <p:cNvSpPr txBox="1">
            <a:spLocks noChangeArrowheads="1"/>
          </p:cNvSpPr>
          <p:nvPr/>
        </p:nvSpPr>
        <p:spPr bwMode="auto">
          <a:xfrm>
            <a:off x="2514600" y="53340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2002</a:t>
            </a:r>
          </a:p>
        </p:txBody>
      </p:sp>
      <p:sp>
        <p:nvSpPr>
          <p:cNvPr id="19" name="Text Box 3"/>
          <p:cNvSpPr txBox="1">
            <a:spLocks noChangeArrowheads="1"/>
          </p:cNvSpPr>
          <p:nvPr/>
        </p:nvSpPr>
        <p:spPr bwMode="auto">
          <a:xfrm>
            <a:off x="7010400" y="53340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2009</a:t>
            </a:r>
          </a:p>
        </p:txBody>
      </p:sp>
      <p:cxnSp>
        <p:nvCxnSpPr>
          <p:cNvPr id="25" name="Straight Connector 24"/>
          <p:cNvCxnSpPr/>
          <p:nvPr/>
        </p:nvCxnSpPr>
        <p:spPr bwMode="auto">
          <a:xfrm>
            <a:off x="8001000" y="1828800"/>
            <a:ext cx="1600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8001000" y="2895600"/>
            <a:ext cx="1600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7391400" y="4267200"/>
            <a:ext cx="2209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7" name="Straight Connector 36"/>
          <p:cNvCxnSpPr>
            <a:stCxn id="19" idx="0"/>
          </p:cNvCxnSpPr>
          <p:nvPr/>
        </p:nvCxnSpPr>
        <p:spPr bwMode="auto">
          <a:xfrm>
            <a:off x="7391400" y="5334000"/>
            <a:ext cx="2209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4338" name="Picture 2" descr="Derek Bruening">
            <a:extLst>
              <a:ext uri="{FF2B5EF4-FFF2-40B4-BE49-F238E27FC236}">
                <a16:creationId xmlns:a16="http://schemas.microsoft.com/office/drawing/2014/main" id="{938292AB-5D71-B742-ADD1-77D91D9E3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26" y="4267200"/>
            <a:ext cx="1600174" cy="1600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91EF51-ADAC-F644-BA78-4E0C09413F58}"/>
              </a:ext>
            </a:extLst>
          </p:cNvPr>
          <p:cNvSpPr/>
          <p:nvPr/>
        </p:nvSpPr>
        <p:spPr>
          <a:xfrm>
            <a:off x="142009" y="5867374"/>
            <a:ext cx="1894609" cy="923330"/>
          </a:xfrm>
          <a:prstGeom prst="rect">
            <a:avLst/>
          </a:prstGeom>
        </p:spPr>
        <p:txBody>
          <a:bodyPr wrap="square">
            <a:spAutoFit/>
          </a:bodyPr>
          <a:lstStyle/>
          <a:p>
            <a:r>
              <a:rPr lang="en-US"/>
              <a:t>Derek </a:t>
            </a:r>
            <a:r>
              <a:rPr lang="en-US" err="1"/>
              <a:t>Bruening</a:t>
            </a:r>
            <a:br>
              <a:rPr lang="en-US"/>
            </a:br>
            <a:r>
              <a:rPr lang="en-US"/>
              <a:t>@Google</a:t>
            </a:r>
            <a:br>
              <a:rPr lang="en-US"/>
            </a:br>
            <a:endParaRPr lang="en-US"/>
          </a:p>
        </p:txBody>
      </p:sp>
    </p:spTree>
    <p:extLst>
      <p:ext uri="{BB962C8B-B14F-4D97-AF65-F5344CB8AC3E}">
        <p14:creationId xmlns:p14="http://schemas.microsoft.com/office/powerpoint/2010/main" val="378237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76600" y="2590800"/>
            <a:ext cx="6400800" cy="2667000"/>
          </a:xfrm>
          <a:prstGeom prst="rect">
            <a:avLst/>
          </a:prstGeom>
          <a:solidFill>
            <a:srgbClr val="99BBFF"/>
          </a:solidFill>
          <a:ln w="9525" algn="ctr">
            <a:noFill/>
            <a:miter lim="800000"/>
            <a:headEnd/>
            <a:tailEnd/>
          </a:ln>
          <a:effectLst/>
        </p:spPr>
        <p:txBody>
          <a:bodyPr wrap="none" anchor="ctr"/>
          <a:lstStyle/>
          <a:p>
            <a:endParaRPr lang="en-US"/>
          </a:p>
        </p:txBody>
      </p:sp>
      <p:sp>
        <p:nvSpPr>
          <p:cNvPr id="32780" name="Rectangle 12"/>
          <p:cNvSpPr>
            <a:spLocks noGrp="1" noChangeArrowheads="1"/>
          </p:cNvSpPr>
          <p:nvPr>
            <p:ph type="title"/>
          </p:nvPr>
        </p:nvSpPr>
        <p:spPr/>
        <p:txBody>
          <a:bodyPr/>
          <a:lstStyle/>
          <a:p>
            <a:r>
              <a:rPr lang="en-US"/>
              <a:t>Direct Code Modification</a:t>
            </a:r>
          </a:p>
        </p:txBody>
      </p:sp>
      <p:sp>
        <p:nvSpPr>
          <p:cNvPr id="14" name="Slide Number Placeholder 13"/>
          <p:cNvSpPr>
            <a:spLocks noGrp="1"/>
          </p:cNvSpPr>
          <p:nvPr>
            <p:ph type="sldNum" sz="quarter" idx="11"/>
          </p:nvPr>
        </p:nvSpPr>
        <p:spPr>
          <a:prstGeom prst="rect">
            <a:avLst/>
          </a:prstGeom>
        </p:spPr>
        <p:txBody>
          <a:bodyPr/>
          <a:lstStyle/>
          <a:p>
            <a:fld id="{6F08177D-D844-4EDB-A536-A04CF4DF9A75}" type="slidenum">
              <a:rPr lang="en-US" smtClean="0"/>
              <a:pPr/>
              <a:t>12</a:t>
            </a:fld>
            <a:endParaRPr lang="en-US"/>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sp>
        <p:nvSpPr>
          <p:cNvPr id="32772" name="Rectangle 4"/>
          <p:cNvSpPr>
            <a:spLocks noChangeArrowheads="1"/>
          </p:cNvSpPr>
          <p:nvPr/>
        </p:nvSpPr>
        <p:spPr bwMode="auto">
          <a:xfrm>
            <a:off x="4495800" y="3733800"/>
            <a:ext cx="457200" cy="1524000"/>
          </a:xfrm>
          <a:prstGeom prst="rect">
            <a:avLst/>
          </a:prstGeom>
          <a:solidFill>
            <a:srgbClr val="FFFF66"/>
          </a:solidFill>
          <a:ln w="9525" algn="ctr">
            <a:noFill/>
            <a:miter lim="800000"/>
            <a:headEnd/>
            <a:tailEnd/>
          </a:ln>
          <a:effectLst/>
        </p:spPr>
        <p:txBody>
          <a:bodyPr wrap="none" anchor="ctr"/>
          <a:lstStyle/>
          <a:p>
            <a:endParaRPr lang="en-US"/>
          </a:p>
        </p:txBody>
      </p:sp>
      <p:sp>
        <p:nvSpPr>
          <p:cNvPr id="32773" name="Rectangle 5"/>
          <p:cNvSpPr>
            <a:spLocks noChangeArrowheads="1"/>
          </p:cNvSpPr>
          <p:nvPr/>
        </p:nvSpPr>
        <p:spPr bwMode="auto">
          <a:xfrm>
            <a:off x="4953000" y="4114800"/>
            <a:ext cx="457200" cy="381000"/>
          </a:xfrm>
          <a:prstGeom prst="rect">
            <a:avLst/>
          </a:prstGeom>
          <a:solidFill>
            <a:srgbClr val="FFFF66"/>
          </a:solidFill>
          <a:ln w="9525" algn="ctr">
            <a:noFill/>
            <a:miter lim="800000"/>
            <a:headEnd/>
            <a:tailEnd/>
          </a:ln>
          <a:effectLst/>
        </p:spPr>
        <p:txBody>
          <a:bodyPr wrap="none" anchor="ctr"/>
          <a:lstStyle/>
          <a:p>
            <a:endParaRPr lang="en-US"/>
          </a:p>
        </p:txBody>
      </p:sp>
      <p:sp>
        <p:nvSpPr>
          <p:cNvPr id="32774" name="Text Box 6"/>
          <p:cNvSpPr txBox="1">
            <a:spLocks noChangeArrowheads="1"/>
          </p:cNvSpPr>
          <p:nvPr/>
        </p:nvSpPr>
        <p:spPr bwMode="auto">
          <a:xfrm>
            <a:off x="3276600" y="2590800"/>
            <a:ext cx="6400800" cy="2681288"/>
          </a:xfrm>
          <a:prstGeom prst="rect">
            <a:avLst/>
          </a:prstGeom>
          <a:no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Kernel32!TerminateProcess:</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7d4d1028 </a:t>
            </a:r>
            <a:r>
              <a:rPr lang="en-US" b="1">
                <a:solidFill>
                  <a:srgbClr val="FF3300"/>
                </a:solidFill>
                <a:latin typeface="Courier New" pitchFamily="49" charset="0"/>
                <a:cs typeface="Arial" charset="0"/>
              </a:rPr>
              <a:t>7c 05</a:t>
            </a:r>
            <a:r>
              <a:rPr lang="en-US" b="1">
                <a:latin typeface="Courier New" pitchFamily="49" charset="0"/>
                <a:cs typeface="Arial" charset="0"/>
              </a:rPr>
              <a:t>             </a:t>
            </a:r>
            <a:r>
              <a:rPr lang="en-US" b="1" err="1">
                <a:latin typeface="Courier New" pitchFamily="49" charset="0"/>
                <a:cs typeface="Arial" charset="0"/>
              </a:rPr>
              <a:t>jl</a:t>
            </a:r>
            <a:r>
              <a:rPr lang="en-US" b="1">
                <a:latin typeface="Courier New" pitchFamily="49" charset="0"/>
                <a:cs typeface="Arial" charset="0"/>
              </a:rPr>
              <a:t>   7d4d102f</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7d4d102a </a:t>
            </a:r>
            <a:r>
              <a:rPr lang="en-US" b="1">
                <a:solidFill>
                  <a:srgbClr val="FF3300"/>
                </a:solidFill>
                <a:latin typeface="Courier New" pitchFamily="49" charset="0"/>
                <a:cs typeface="Arial" charset="0"/>
              </a:rPr>
              <a:t>33 c0</a:t>
            </a:r>
            <a:r>
              <a:rPr lang="en-US" b="1">
                <a:latin typeface="Courier New" pitchFamily="49" charset="0"/>
                <a:cs typeface="Arial" charset="0"/>
              </a:rPr>
              <a:t>             </a:t>
            </a:r>
            <a:r>
              <a:rPr lang="en-US" b="1" err="1">
                <a:latin typeface="Courier New" pitchFamily="49" charset="0"/>
                <a:cs typeface="Arial" charset="0"/>
              </a:rPr>
              <a:t>xor</a:t>
            </a:r>
            <a:r>
              <a:rPr lang="en-US" b="1">
                <a:latin typeface="Courier New" pitchFamily="49" charset="0"/>
                <a:cs typeface="Arial" charset="0"/>
              </a:rPr>
              <a:t>  %</a:t>
            </a:r>
            <a:r>
              <a:rPr lang="en-US" b="1" err="1">
                <a:latin typeface="Courier New" pitchFamily="49" charset="0"/>
                <a:cs typeface="Arial" charset="0"/>
              </a:rPr>
              <a:t>eax,%eax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7d4d102c </a:t>
            </a:r>
            <a:r>
              <a:rPr lang="en-US" b="1">
                <a:solidFill>
                  <a:srgbClr val="FF3300"/>
                </a:solidFill>
                <a:latin typeface="Courier New" pitchFamily="49" charset="0"/>
                <a:cs typeface="Arial" charset="0"/>
              </a:rPr>
              <a:t>40</a:t>
            </a:r>
            <a:r>
              <a:rPr lang="en-US" b="1">
                <a:latin typeface="Courier New" pitchFamily="49" charset="0"/>
                <a:cs typeface="Arial" charset="0"/>
              </a:rPr>
              <a:t>                inc  %</a:t>
            </a:r>
            <a:r>
              <a:rPr lang="en-US" b="1" err="1">
                <a:latin typeface="Courier New" pitchFamily="49" charset="0"/>
                <a:cs typeface="Arial" charset="0"/>
              </a:rPr>
              <a:t>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7d4d102d </a:t>
            </a:r>
            <a:r>
              <a:rPr lang="en-US" b="1" err="1">
                <a:solidFill>
                  <a:srgbClr val="FF3300"/>
                </a:solidFill>
                <a:latin typeface="Courier New" pitchFamily="49" charset="0"/>
                <a:cs typeface="Arial" charset="0"/>
              </a:rPr>
              <a:t>eb</a:t>
            </a:r>
            <a:r>
              <a:rPr lang="en-US" b="1">
                <a:solidFill>
                  <a:srgbClr val="FF3300"/>
                </a:solidFill>
                <a:latin typeface="Courier New" pitchFamily="49" charset="0"/>
                <a:cs typeface="Arial" charset="0"/>
              </a:rPr>
              <a:t> 08</a:t>
            </a:r>
            <a:r>
              <a:rPr lang="en-US" b="1">
                <a:latin typeface="Courier New" pitchFamily="49" charset="0"/>
                <a:cs typeface="Arial" charset="0"/>
              </a:rPr>
              <a:t>             </a:t>
            </a:r>
            <a:r>
              <a:rPr lang="en-US" b="1" err="1">
                <a:latin typeface="Courier New" pitchFamily="49" charset="0"/>
                <a:cs typeface="Arial" charset="0"/>
              </a:rPr>
              <a:t>jmp</a:t>
            </a:r>
            <a:r>
              <a:rPr lang="en-US" b="1">
                <a:latin typeface="Courier New" pitchFamily="49" charset="0"/>
                <a:cs typeface="Arial" charset="0"/>
              </a:rPr>
              <a:t>  7d4d1037</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7d4d102f </a:t>
            </a:r>
            <a:r>
              <a:rPr lang="en-US" b="1">
                <a:solidFill>
                  <a:srgbClr val="FF3300"/>
                </a:solidFill>
                <a:latin typeface="Courier New" pitchFamily="49" charset="0"/>
                <a:cs typeface="Arial" charset="0"/>
              </a:rPr>
              <a:t>50  </a:t>
            </a:r>
            <a:r>
              <a:rPr lang="en-US" b="1">
                <a:latin typeface="Courier New" pitchFamily="49" charset="0"/>
                <a:cs typeface="Arial" charset="0"/>
              </a:rPr>
              <a:t>              push %</a:t>
            </a:r>
            <a:r>
              <a:rPr lang="en-US" b="1" err="1">
                <a:latin typeface="Courier New" pitchFamily="49" charset="0"/>
                <a:cs typeface="Arial" charset="0"/>
              </a:rPr>
              <a:t>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7d4d1030 </a:t>
            </a:r>
            <a:r>
              <a:rPr lang="en-US" b="1">
                <a:solidFill>
                  <a:srgbClr val="FF3300"/>
                </a:solidFill>
                <a:latin typeface="Courier New" pitchFamily="49" charset="0"/>
                <a:cs typeface="Arial" charset="0"/>
              </a:rPr>
              <a:t>e8 </a:t>
            </a:r>
            <a:r>
              <a:rPr lang="en-US" b="1" err="1">
                <a:solidFill>
                  <a:srgbClr val="FF3300"/>
                </a:solidFill>
                <a:latin typeface="Courier New" pitchFamily="49" charset="0"/>
                <a:cs typeface="Arial" charset="0"/>
              </a:rPr>
              <a:t>ed</a:t>
            </a:r>
            <a:r>
              <a:rPr lang="en-US" b="1">
                <a:solidFill>
                  <a:srgbClr val="FF3300"/>
                </a:solidFill>
                <a:latin typeface="Courier New" pitchFamily="49" charset="0"/>
                <a:cs typeface="Arial" charset="0"/>
              </a:rPr>
              <a:t> 7c 00 00</a:t>
            </a:r>
            <a:r>
              <a:rPr lang="en-US" b="1">
                <a:latin typeface="Courier New" pitchFamily="49" charset="0"/>
                <a:cs typeface="Arial" charset="0"/>
              </a:rPr>
              <a:t>    call 7d4d8d22</a:t>
            </a:r>
          </a:p>
        </p:txBody>
      </p:sp>
      <p:sp>
        <p:nvSpPr>
          <p:cNvPr id="32775" name="Line 7"/>
          <p:cNvSpPr>
            <a:spLocks noChangeShapeType="1"/>
          </p:cNvSpPr>
          <p:nvPr/>
        </p:nvSpPr>
        <p:spPr bwMode="auto">
          <a:xfrm flipH="1">
            <a:off x="4800600" y="3276600"/>
            <a:ext cx="2667000" cy="1295400"/>
          </a:xfrm>
          <a:prstGeom prst="line">
            <a:avLst/>
          </a:prstGeom>
          <a:noFill/>
          <a:ln w="38100">
            <a:solidFill>
              <a:schemeClr val="tx1"/>
            </a:solidFill>
            <a:round/>
            <a:headEnd/>
            <a:tailEnd type="triangle" w="lg" len="lg"/>
          </a:ln>
          <a:effectLst/>
        </p:spPr>
        <p:txBody>
          <a:bodyPr/>
          <a:lstStyle/>
          <a:p>
            <a:endParaRPr lang="en-US"/>
          </a:p>
        </p:txBody>
      </p:sp>
      <p:sp>
        <p:nvSpPr>
          <p:cNvPr id="32776" name="Line 8"/>
          <p:cNvSpPr>
            <a:spLocks noChangeShapeType="1"/>
          </p:cNvSpPr>
          <p:nvPr/>
        </p:nvSpPr>
        <p:spPr bwMode="auto">
          <a:xfrm flipV="1">
            <a:off x="2590800" y="3886200"/>
            <a:ext cx="685800" cy="0"/>
          </a:xfrm>
          <a:prstGeom prst="line">
            <a:avLst/>
          </a:prstGeom>
          <a:noFill/>
          <a:ln w="38100">
            <a:solidFill>
              <a:schemeClr val="tx1"/>
            </a:solidFill>
            <a:round/>
            <a:headEnd/>
            <a:tailEnd type="triangle" w="lg" len="lg"/>
          </a:ln>
          <a:effectLst/>
        </p:spPr>
        <p:txBody>
          <a:bodyPr/>
          <a:lstStyle/>
          <a:p>
            <a:endParaRPr lang="en-US"/>
          </a:p>
        </p:txBody>
      </p:sp>
      <p:sp>
        <p:nvSpPr>
          <p:cNvPr id="32777" name="Text Box 9"/>
          <p:cNvSpPr txBox="1">
            <a:spLocks noChangeArrowheads="1"/>
          </p:cNvSpPr>
          <p:nvPr/>
        </p:nvSpPr>
        <p:spPr bwMode="auto">
          <a:xfrm>
            <a:off x="2133600" y="1681164"/>
            <a:ext cx="4343400" cy="376237"/>
          </a:xfrm>
          <a:prstGeom prst="rect">
            <a:avLst/>
          </a:prstGeom>
          <a:solidFill>
            <a:srgbClr val="FFFF66"/>
          </a:solid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e9 37 6f 48 92   jmp &lt;callout&gt;</a:t>
            </a:r>
          </a:p>
        </p:txBody>
      </p:sp>
      <p:sp>
        <p:nvSpPr>
          <p:cNvPr id="32778" name="Line 10"/>
          <p:cNvSpPr>
            <a:spLocks noChangeShapeType="1"/>
          </p:cNvSpPr>
          <p:nvPr/>
        </p:nvSpPr>
        <p:spPr bwMode="auto">
          <a:xfrm>
            <a:off x="2590800" y="2057400"/>
            <a:ext cx="0" cy="1828800"/>
          </a:xfrm>
          <a:prstGeom prst="line">
            <a:avLst/>
          </a:prstGeom>
          <a:noFill/>
          <a:ln w="38100">
            <a:solidFill>
              <a:schemeClr val="tx1"/>
            </a:solidFill>
            <a:round/>
            <a:headEnd/>
            <a:tailEnd type="none" w="lg" len="lg"/>
          </a:ln>
          <a:effectLst/>
        </p:spPr>
        <p:txBody>
          <a:bodyPr/>
          <a:lstStyle/>
          <a:p>
            <a:endParaRPr lang="en-US"/>
          </a:p>
        </p:txBody>
      </p:sp>
      <p:sp>
        <p:nvSpPr>
          <p:cNvPr id="32779" name="Line 11"/>
          <p:cNvSpPr>
            <a:spLocks noChangeShapeType="1"/>
          </p:cNvSpPr>
          <p:nvPr/>
        </p:nvSpPr>
        <p:spPr bwMode="auto">
          <a:xfrm flipH="1">
            <a:off x="3429000" y="1219200"/>
            <a:ext cx="0" cy="609600"/>
          </a:xfrm>
          <a:prstGeom prst="line">
            <a:avLst/>
          </a:prstGeom>
          <a:noFill/>
          <a:ln w="38100">
            <a:solidFill>
              <a:schemeClr val="tx1"/>
            </a:solidFill>
            <a:round/>
            <a:headEnd/>
            <a:tailEnd type="triangle" w="lg" len="lg"/>
          </a:ln>
          <a:effectLst/>
        </p:spPr>
        <p:txBody>
          <a:bodyPr/>
          <a:lstStyle/>
          <a:p>
            <a:endParaRPr lang="en-US"/>
          </a:p>
        </p:txBody>
      </p:sp>
    </p:spTree>
    <p:extLst>
      <p:ext uri="{BB962C8B-B14F-4D97-AF65-F5344CB8AC3E}">
        <p14:creationId xmlns:p14="http://schemas.microsoft.com/office/powerpoint/2010/main" val="1094679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5" grpId="0" animBg="1"/>
      <p:bldP spid="327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0CBAF0CC-B103-40ED-ADFD-A65320800C35}" type="slidenum">
              <a:rPr lang="en-US"/>
              <a:pPr/>
              <a:t>13</a:t>
            </a:fld>
            <a:endParaRPr lang="en-US"/>
          </a:p>
        </p:txBody>
      </p:sp>
      <p:sp>
        <p:nvSpPr>
          <p:cNvPr id="28674" name="Rectangle 2"/>
          <p:cNvSpPr>
            <a:spLocks noChangeArrowheads="1"/>
          </p:cNvSpPr>
          <p:nvPr/>
        </p:nvSpPr>
        <p:spPr bwMode="auto">
          <a:xfrm>
            <a:off x="3276600" y="2590800"/>
            <a:ext cx="6400800" cy="2667000"/>
          </a:xfrm>
          <a:prstGeom prst="rect">
            <a:avLst/>
          </a:prstGeom>
          <a:solidFill>
            <a:srgbClr val="99BBFF"/>
          </a:solidFill>
          <a:ln w="9525" algn="ctr">
            <a:noFill/>
            <a:miter lim="800000"/>
            <a:headEnd/>
            <a:tailEnd/>
          </a:ln>
          <a:effectLst/>
        </p:spPr>
        <p:txBody>
          <a:bodyPr wrap="none" anchor="ctr"/>
          <a:lstStyle/>
          <a:p>
            <a:endParaRPr lang="en-US"/>
          </a:p>
        </p:txBody>
      </p:sp>
      <p:sp>
        <p:nvSpPr>
          <p:cNvPr id="28681" name="Rectangle 9"/>
          <p:cNvSpPr>
            <a:spLocks noGrp="1" noChangeArrowheads="1"/>
          </p:cNvSpPr>
          <p:nvPr>
            <p:ph type="title"/>
          </p:nvPr>
        </p:nvSpPr>
        <p:spPr/>
        <p:txBody>
          <a:bodyPr/>
          <a:lstStyle/>
          <a:p>
            <a:r>
              <a:rPr lang="en-US"/>
              <a:t>Debugger Trap Too Expensive</a:t>
            </a:r>
          </a:p>
        </p:txBody>
      </p:sp>
      <p:sp>
        <p:nvSpPr>
          <p:cNvPr id="28676" name="Rectangle 4"/>
          <p:cNvSpPr>
            <a:spLocks noChangeArrowheads="1"/>
          </p:cNvSpPr>
          <p:nvPr/>
        </p:nvSpPr>
        <p:spPr bwMode="auto">
          <a:xfrm>
            <a:off x="4495800" y="3733800"/>
            <a:ext cx="457200" cy="381000"/>
          </a:xfrm>
          <a:prstGeom prst="rect">
            <a:avLst/>
          </a:prstGeom>
          <a:solidFill>
            <a:srgbClr val="FFFF66"/>
          </a:solidFill>
          <a:ln w="9525" algn="ctr">
            <a:noFill/>
            <a:miter lim="800000"/>
            <a:headEnd/>
            <a:tailEnd/>
          </a:ln>
          <a:effectLst/>
        </p:spPr>
        <p:txBody>
          <a:bodyPr wrap="none" anchor="ctr"/>
          <a:lstStyle/>
          <a:p>
            <a:endParaRPr lang="en-US"/>
          </a:p>
        </p:txBody>
      </p:sp>
      <p:sp>
        <p:nvSpPr>
          <p:cNvPr id="28677" name="Text Box 5"/>
          <p:cNvSpPr txBox="1">
            <a:spLocks noChangeArrowheads="1"/>
          </p:cNvSpPr>
          <p:nvPr/>
        </p:nvSpPr>
        <p:spPr bwMode="auto">
          <a:xfrm>
            <a:off x="3276600" y="2590800"/>
            <a:ext cx="6400800" cy="2681288"/>
          </a:xfrm>
          <a:prstGeom prst="rect">
            <a:avLst/>
          </a:prstGeom>
          <a:no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Kernel32!TerminateProcess:</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7d4d1028 </a:t>
            </a:r>
            <a:r>
              <a:rPr lang="en-US" b="1">
                <a:solidFill>
                  <a:srgbClr val="FF3300"/>
                </a:solidFill>
                <a:latin typeface="Courier New" pitchFamily="49" charset="0"/>
                <a:cs typeface="Arial" charset="0"/>
              </a:rPr>
              <a:t>7c 05</a:t>
            </a:r>
            <a:r>
              <a:rPr lang="en-US" b="1">
                <a:latin typeface="Courier New" pitchFamily="49" charset="0"/>
                <a:cs typeface="Arial" charset="0"/>
              </a:rPr>
              <a:t>             jl   7d4d102f</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7d4d102a </a:t>
            </a:r>
            <a:r>
              <a:rPr lang="en-US" b="1">
                <a:solidFill>
                  <a:srgbClr val="FF3300"/>
                </a:solidFill>
                <a:latin typeface="Courier New" pitchFamily="49" charset="0"/>
                <a:cs typeface="Arial" charset="0"/>
              </a:rPr>
              <a:t>33 c0</a:t>
            </a:r>
            <a:r>
              <a:rPr lang="en-US" b="1">
                <a:latin typeface="Courier New" pitchFamily="49" charset="0"/>
                <a:cs typeface="Arial" charset="0"/>
              </a:rPr>
              <a:t>             xor  %eax,%eax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7d4d102c </a:t>
            </a:r>
            <a:r>
              <a:rPr lang="en-US" b="1">
                <a:solidFill>
                  <a:srgbClr val="FF3300"/>
                </a:solidFill>
                <a:latin typeface="Courier New" pitchFamily="49" charset="0"/>
                <a:cs typeface="Arial" charset="0"/>
              </a:rPr>
              <a:t>40</a:t>
            </a:r>
            <a:r>
              <a:rPr lang="en-US" b="1">
                <a:latin typeface="Courier New" pitchFamily="49" charset="0"/>
                <a:cs typeface="Arial" charset="0"/>
              </a:rPr>
              <a:t>                inc  %eax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7d4d102d </a:t>
            </a:r>
            <a:r>
              <a:rPr lang="en-US" b="1">
                <a:solidFill>
                  <a:srgbClr val="FF3300"/>
                </a:solidFill>
                <a:latin typeface="Courier New" pitchFamily="49" charset="0"/>
                <a:cs typeface="Arial" charset="0"/>
              </a:rPr>
              <a:t>eb 08</a:t>
            </a:r>
            <a:r>
              <a:rPr lang="en-US" b="1">
                <a:latin typeface="Courier New" pitchFamily="49" charset="0"/>
                <a:cs typeface="Arial" charset="0"/>
              </a:rPr>
              <a:t>             jmp  7d4d1037</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7d4d102f </a:t>
            </a:r>
            <a:r>
              <a:rPr lang="en-US" b="1">
                <a:solidFill>
                  <a:srgbClr val="FF3300"/>
                </a:solidFill>
                <a:latin typeface="Courier New" pitchFamily="49" charset="0"/>
                <a:cs typeface="Arial" charset="0"/>
              </a:rPr>
              <a:t>50  </a:t>
            </a:r>
            <a:r>
              <a:rPr lang="en-US" b="1">
                <a:latin typeface="Courier New" pitchFamily="49" charset="0"/>
                <a:cs typeface="Arial" charset="0"/>
              </a:rPr>
              <a:t>              push %eax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7d4d1030 </a:t>
            </a:r>
            <a:r>
              <a:rPr lang="en-US" b="1">
                <a:solidFill>
                  <a:srgbClr val="FF3300"/>
                </a:solidFill>
                <a:latin typeface="Courier New" pitchFamily="49" charset="0"/>
                <a:cs typeface="Arial" charset="0"/>
              </a:rPr>
              <a:t>e8 ed 7c 00 00</a:t>
            </a:r>
            <a:r>
              <a:rPr lang="en-US" b="1">
                <a:latin typeface="Courier New" pitchFamily="49" charset="0"/>
                <a:cs typeface="Arial" charset="0"/>
              </a:rPr>
              <a:t>    call 7d4d8d22</a:t>
            </a:r>
            <a:endParaRPr lang="en-US" sz="2000" b="1">
              <a:latin typeface="Courier New" pitchFamily="49" charset="0"/>
              <a:cs typeface="Arial" charset="0"/>
            </a:endParaRPr>
          </a:p>
        </p:txBody>
      </p:sp>
      <p:sp>
        <p:nvSpPr>
          <p:cNvPr id="28678" name="Line 6"/>
          <p:cNvSpPr>
            <a:spLocks noChangeShapeType="1"/>
          </p:cNvSpPr>
          <p:nvPr/>
        </p:nvSpPr>
        <p:spPr bwMode="auto">
          <a:xfrm flipV="1">
            <a:off x="2590800" y="3886200"/>
            <a:ext cx="685800" cy="0"/>
          </a:xfrm>
          <a:prstGeom prst="line">
            <a:avLst/>
          </a:prstGeom>
          <a:noFill/>
          <a:ln w="38100">
            <a:solidFill>
              <a:schemeClr val="tx1"/>
            </a:solidFill>
            <a:round/>
            <a:headEnd/>
            <a:tailEnd type="triangle" w="lg" len="lg"/>
          </a:ln>
          <a:effectLst/>
        </p:spPr>
        <p:txBody>
          <a:bodyPr/>
          <a:lstStyle/>
          <a:p>
            <a:endParaRPr lang="en-US"/>
          </a:p>
        </p:txBody>
      </p:sp>
      <p:sp>
        <p:nvSpPr>
          <p:cNvPr id="28679" name="Text Box 7"/>
          <p:cNvSpPr txBox="1">
            <a:spLocks noChangeArrowheads="1"/>
          </p:cNvSpPr>
          <p:nvPr/>
        </p:nvSpPr>
        <p:spPr bwMode="auto">
          <a:xfrm>
            <a:off x="2133600" y="1681164"/>
            <a:ext cx="3200400" cy="376237"/>
          </a:xfrm>
          <a:prstGeom prst="rect">
            <a:avLst/>
          </a:prstGeom>
          <a:solidFill>
            <a:srgbClr val="FFFF66"/>
          </a:solid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cc   int3 (breakpoint)</a:t>
            </a:r>
            <a:endParaRPr lang="en-US" sz="2000" b="1">
              <a:latin typeface="Courier New" pitchFamily="49" charset="0"/>
              <a:cs typeface="Arial" charset="0"/>
            </a:endParaRPr>
          </a:p>
        </p:txBody>
      </p:sp>
      <p:sp>
        <p:nvSpPr>
          <p:cNvPr id="28680" name="Line 8"/>
          <p:cNvSpPr>
            <a:spLocks noChangeShapeType="1"/>
          </p:cNvSpPr>
          <p:nvPr/>
        </p:nvSpPr>
        <p:spPr bwMode="auto">
          <a:xfrm>
            <a:off x="2590800" y="2057400"/>
            <a:ext cx="0" cy="1828800"/>
          </a:xfrm>
          <a:prstGeom prst="line">
            <a:avLst/>
          </a:prstGeom>
          <a:noFill/>
          <a:ln w="38100">
            <a:solidFill>
              <a:schemeClr val="tx1"/>
            </a:solidFill>
            <a:round/>
            <a:headEnd/>
            <a:tailEnd type="none" w="lg" len="lg"/>
          </a:ln>
          <a:effectLst/>
        </p:spPr>
        <p:txBody>
          <a:bodyPr/>
          <a:lstStyle/>
          <a:p>
            <a:endParaRPr lang="en-US"/>
          </a:p>
        </p:txBody>
      </p:sp>
      <p:sp>
        <p:nvSpPr>
          <p:cNvPr id="11" name="Footer Placeholder 10"/>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2907623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8" name="Rectangle 6"/>
          <p:cNvSpPr>
            <a:spLocks noGrp="1" noChangeArrowheads="1"/>
          </p:cNvSpPr>
          <p:nvPr>
            <p:ph type="title"/>
          </p:nvPr>
        </p:nvSpPr>
        <p:spPr/>
        <p:txBody>
          <a:bodyPr/>
          <a:lstStyle/>
          <a:p>
            <a:r>
              <a:rPr lang="en-US"/>
              <a:t>Basic Interpreter</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14</a:t>
            </a:fld>
            <a:endParaRPr lang="en-US"/>
          </a:p>
        </p:txBody>
      </p:sp>
      <p:sp>
        <p:nvSpPr>
          <p:cNvPr id="40" name="TextBox 39"/>
          <p:cNvSpPr txBox="1"/>
          <p:nvPr/>
        </p:nvSpPr>
        <p:spPr>
          <a:xfrm>
            <a:off x="5135880" y="2743200"/>
            <a:ext cx="4495800" cy="1600200"/>
          </a:xfrm>
          <a:prstGeom prst="rect">
            <a:avLst/>
          </a:prstGeom>
          <a:solidFill>
            <a:schemeClr val="bg2">
              <a:lumMod val="75000"/>
            </a:schemeClr>
          </a:solidFill>
          <a:ln w="28575">
            <a:solidFill>
              <a:schemeClr val="tx1"/>
            </a:solidFill>
          </a:ln>
        </p:spPr>
        <p:txBody>
          <a:bodyPr wrap="square" rtlCol="0" anchor="t" anchorCtr="0">
            <a:noAutofit/>
          </a:bodyPr>
          <a:lstStyle/>
          <a:p>
            <a:pPr algn="ctr"/>
            <a:r>
              <a:rPr lang="en-US" sz="2000">
                <a:solidFill>
                  <a:schemeClr val="bg1"/>
                </a:solidFill>
              </a:rPr>
              <a:t>interpreter</a:t>
            </a:r>
          </a:p>
        </p:txBody>
      </p:sp>
      <p:sp>
        <p:nvSpPr>
          <p:cNvPr id="62" name="Text Box 36"/>
          <p:cNvSpPr txBox="1">
            <a:spLocks noChangeArrowheads="1"/>
          </p:cNvSpPr>
          <p:nvPr/>
        </p:nvSpPr>
        <p:spPr bwMode="auto">
          <a:xfrm>
            <a:off x="55168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fetch</a:t>
            </a:r>
          </a:p>
        </p:txBody>
      </p:sp>
      <p:sp>
        <p:nvSpPr>
          <p:cNvPr id="65" name="Text Box 36"/>
          <p:cNvSpPr txBox="1">
            <a:spLocks noChangeArrowheads="1"/>
          </p:cNvSpPr>
          <p:nvPr/>
        </p:nvSpPr>
        <p:spPr bwMode="auto">
          <a:xfrm>
            <a:off x="68884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decode</a:t>
            </a:r>
          </a:p>
        </p:txBody>
      </p:sp>
      <p:sp>
        <p:nvSpPr>
          <p:cNvPr id="66" name="Text Box 36"/>
          <p:cNvSpPr txBox="1">
            <a:spLocks noChangeArrowheads="1"/>
          </p:cNvSpPr>
          <p:nvPr/>
        </p:nvSpPr>
        <p:spPr bwMode="auto">
          <a:xfrm>
            <a:off x="82600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execute</a:t>
            </a:r>
          </a:p>
        </p:txBody>
      </p:sp>
      <p:cxnSp>
        <p:nvCxnSpPr>
          <p:cNvPr id="69" name="Elbow Connector 68"/>
          <p:cNvCxnSpPr>
            <a:stCxn id="62" idx="3"/>
            <a:endCxn id="65" idx="1"/>
          </p:cNvCxnSpPr>
          <p:nvPr/>
        </p:nvCxnSpPr>
        <p:spPr bwMode="auto">
          <a:xfrm>
            <a:off x="6594032" y="3509766"/>
            <a:ext cx="294448" cy="1588"/>
          </a:xfrm>
          <a:prstGeom prst="bentConnector3">
            <a:avLst>
              <a:gd name="adj1" fmla="val 50000"/>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cxnSp>
        <p:nvCxnSpPr>
          <p:cNvPr id="70" name="Elbow Connector 69"/>
          <p:cNvCxnSpPr/>
          <p:nvPr/>
        </p:nvCxnSpPr>
        <p:spPr bwMode="auto">
          <a:xfrm>
            <a:off x="7955280" y="3505200"/>
            <a:ext cx="294448" cy="1588"/>
          </a:xfrm>
          <a:prstGeom prst="bentConnector3">
            <a:avLst>
              <a:gd name="adj1" fmla="val 50000"/>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cxnSp>
        <p:nvCxnSpPr>
          <p:cNvPr id="71" name="Elbow Connector 70"/>
          <p:cNvCxnSpPr>
            <a:endCxn id="62" idx="1"/>
          </p:cNvCxnSpPr>
          <p:nvPr/>
        </p:nvCxnSpPr>
        <p:spPr bwMode="auto">
          <a:xfrm rot="10800000" flipV="1">
            <a:off x="5516880" y="3505200"/>
            <a:ext cx="3810000" cy="4566"/>
          </a:xfrm>
          <a:prstGeom prst="bentConnector5">
            <a:avLst>
              <a:gd name="adj1" fmla="val -3724"/>
              <a:gd name="adj2" fmla="val 8544284"/>
              <a:gd name="adj3" fmla="val 105258"/>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sp>
        <p:nvSpPr>
          <p:cNvPr id="30" name="TextBox 29"/>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31" name="TextBox 30"/>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32" name="TextBox 31"/>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3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4"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1"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6"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7"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8"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9"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50"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1"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52"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3"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54" name="Right Arrow 53"/>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cxnSp>
        <p:nvCxnSpPr>
          <p:cNvPr id="4" name="Elbow Connector 3"/>
          <p:cNvCxnSpPr>
            <a:stCxn id="52" idx="0"/>
            <a:endCxn id="34" idx="0"/>
          </p:cNvCxnSpPr>
          <p:nvPr/>
        </p:nvCxnSpPr>
        <p:spPr bwMode="auto">
          <a:xfrm rot="5400000" flipH="1">
            <a:off x="1963738"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29"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1208913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a:xfrm>
            <a:off x="838200" y="122527"/>
            <a:ext cx="10515600" cy="1325563"/>
          </a:xfrm>
        </p:spPr>
        <p:txBody>
          <a:bodyPr/>
          <a:lstStyle/>
          <a:p>
            <a:r>
              <a:rPr lang="en-US"/>
              <a:t>Improvement #1: Basic Block Cache</a:t>
            </a:r>
          </a:p>
        </p:txBody>
      </p:sp>
      <p:sp>
        <p:nvSpPr>
          <p:cNvPr id="2" name="Slide Number Placeholder 1"/>
          <p:cNvSpPr>
            <a:spLocks noGrp="1"/>
          </p:cNvSpPr>
          <p:nvPr>
            <p:ph type="sldNum" sz="quarter" idx="11"/>
          </p:nvPr>
        </p:nvSpPr>
        <p:spPr/>
        <p:txBody>
          <a:bodyPr/>
          <a:lstStyle/>
          <a:p>
            <a:fld id="{ED4BD66F-D165-4EBD-B702-0C4B83F080EE}" type="slidenum">
              <a:rPr lang="en-US" smtClean="0"/>
              <a:pPr/>
              <a:t>15</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7162800" y="2954338"/>
            <a:ext cx="838200" cy="550862"/>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66" name="Line 44"/>
          <p:cNvSpPr>
            <a:spLocks noChangeShapeType="1"/>
          </p:cNvSpPr>
          <p:nvPr/>
        </p:nvSpPr>
        <p:spPr bwMode="auto">
          <a:xfrm flipH="1" flipV="1">
            <a:off x="7239000" y="3581400"/>
            <a:ext cx="609600" cy="533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69" name="Line 44"/>
          <p:cNvSpPr>
            <a:spLocks noChangeShapeType="1"/>
          </p:cNvSpPr>
          <p:nvPr/>
        </p:nvSpPr>
        <p:spPr bwMode="auto">
          <a:xfrm flipH="1" flipV="1">
            <a:off x="7010400" y="3657600"/>
            <a:ext cx="838200" cy="17526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flipH="1" flipV="1">
            <a:off x="7086600" y="3581400"/>
            <a:ext cx="762000" cy="11430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5" name="Line 44"/>
          <p:cNvSpPr>
            <a:spLocks noChangeShapeType="1"/>
          </p:cNvSpPr>
          <p:nvPr/>
        </p:nvSpPr>
        <p:spPr bwMode="auto">
          <a:xfrm flipH="1">
            <a:off x="7315200" y="3505200"/>
            <a:ext cx="533400" cy="76200"/>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36" name="Elbow Connector 35"/>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1" name="Text Box 48"/>
          <p:cNvSpPr txBox="1">
            <a:spLocks noChangeArrowheads="1"/>
          </p:cNvSpPr>
          <p:nvPr/>
        </p:nvSpPr>
        <p:spPr bwMode="auto">
          <a:xfrm>
            <a:off x="6019800" y="5989321"/>
            <a:ext cx="685800" cy="420687"/>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25x</a:t>
            </a:r>
          </a:p>
        </p:txBody>
      </p:sp>
      <p:sp>
        <p:nvSpPr>
          <p:cNvPr id="5" name="Footer Placeholder 4"/>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415529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2" grpId="0" animBg="1"/>
      <p:bldP spid="56" grpId="0" animBg="1"/>
      <p:bldP spid="57" grpId="0" animBg="1"/>
      <p:bldP spid="66" grpId="0" animBg="1"/>
      <p:bldP spid="69" grpId="0" animBg="1"/>
      <p:bldP spid="67" grpId="0" animBg="1"/>
      <p:bldP spid="55" grpId="0" animBg="1"/>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fld id="{FBA42E21-6A83-40ED-9019-922E89D19D31}" type="slidenum">
              <a:rPr lang="en-US"/>
              <a:pPr/>
              <a:t>16</a:t>
            </a:fld>
            <a:endParaRPr lang="en-US"/>
          </a:p>
        </p:txBody>
      </p:sp>
      <p:sp>
        <p:nvSpPr>
          <p:cNvPr id="45058" name="Rectangle 2"/>
          <p:cNvSpPr>
            <a:spLocks noChangeArrowheads="1"/>
          </p:cNvSpPr>
          <p:nvPr/>
        </p:nvSpPr>
        <p:spPr bwMode="auto">
          <a:xfrm>
            <a:off x="5943600" y="1447800"/>
            <a:ext cx="3962400" cy="42672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45059" name="Rectangle 3"/>
          <p:cNvSpPr>
            <a:spLocks noChangeArrowheads="1"/>
          </p:cNvSpPr>
          <p:nvPr/>
        </p:nvSpPr>
        <p:spPr bwMode="auto">
          <a:xfrm>
            <a:off x="2133600" y="1447800"/>
            <a:ext cx="2438400" cy="13716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45071" name="Rectangle 15"/>
          <p:cNvSpPr>
            <a:spLocks noGrp="1" noChangeArrowheads="1"/>
          </p:cNvSpPr>
          <p:nvPr>
            <p:ph type="title"/>
          </p:nvPr>
        </p:nvSpPr>
        <p:spPr/>
        <p:txBody>
          <a:bodyPr/>
          <a:lstStyle/>
          <a:p>
            <a:r>
              <a:rPr lang="en-US"/>
              <a:t>Example Basic Block Fragment</a:t>
            </a:r>
          </a:p>
        </p:txBody>
      </p:sp>
      <p:sp>
        <p:nvSpPr>
          <p:cNvPr id="45061" name="Text Box 5"/>
          <p:cNvSpPr txBox="1">
            <a:spLocks noChangeArrowheads="1"/>
          </p:cNvSpPr>
          <p:nvPr/>
        </p:nvSpPr>
        <p:spPr bwMode="auto">
          <a:xfrm>
            <a:off x="2209800" y="1524001"/>
            <a:ext cx="2590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$0x40106f</a:t>
            </a:r>
          </a:p>
        </p:txBody>
      </p:sp>
      <p:sp>
        <p:nvSpPr>
          <p:cNvPr id="45062" name="Text Box 6"/>
          <p:cNvSpPr txBox="1">
            <a:spLocks noChangeArrowheads="1"/>
          </p:cNvSpPr>
          <p:nvPr/>
        </p:nvSpPr>
        <p:spPr bwMode="auto">
          <a:xfrm>
            <a:off x="6934200" y="1524001"/>
            <a:ext cx="2971800" cy="40814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&lt;stub0&gt;</a:t>
            </a:r>
          </a:p>
          <a:p>
            <a:pPr>
              <a:spcBef>
                <a:spcPct val="50000"/>
              </a:spcBef>
            </a:pPr>
            <a:r>
              <a:rPr lang="en-US" b="1">
                <a:latin typeface="Courier New" pitchFamily="49" charset="0"/>
              </a:rPr>
              <a:t>jmp  &lt;stub1&gt;</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&amp;dstub0, %eax</a:t>
            </a:r>
          </a:p>
          <a:p>
            <a:pPr>
              <a:spcBef>
                <a:spcPct val="50000"/>
              </a:spcBef>
            </a:pPr>
            <a:r>
              <a:rPr lang="en-US" b="1">
                <a:latin typeface="Courier New" pitchFamily="49" charset="0"/>
              </a:rPr>
              <a:t>jmp  context_switch</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&amp;dstub1, %eax</a:t>
            </a:r>
          </a:p>
          <a:p>
            <a:pPr>
              <a:spcBef>
                <a:spcPct val="50000"/>
              </a:spcBef>
            </a:pPr>
            <a:r>
              <a:rPr lang="en-US" b="1">
                <a:latin typeface="Courier New" pitchFamily="49" charset="0"/>
              </a:rPr>
              <a:t>jmp  context_switch</a:t>
            </a:r>
          </a:p>
        </p:txBody>
      </p:sp>
      <p:sp>
        <p:nvSpPr>
          <p:cNvPr id="45063" name="Text Box 7"/>
          <p:cNvSpPr txBox="1">
            <a:spLocks noChangeArrowheads="1"/>
          </p:cNvSpPr>
          <p:nvPr/>
        </p:nvSpPr>
        <p:spPr bwMode="auto">
          <a:xfrm>
            <a:off x="6019801" y="1524001"/>
            <a:ext cx="1014413" cy="32559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frag7:</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b="1">
                <a:latin typeface="Courier New" pitchFamily="49" charset="0"/>
              </a:rPr>
              <a:t>stub0:</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b="1">
                <a:latin typeface="Courier New" pitchFamily="49" charset="0"/>
              </a:rPr>
              <a:t>stub1:</a:t>
            </a:r>
          </a:p>
        </p:txBody>
      </p:sp>
      <p:sp>
        <p:nvSpPr>
          <p:cNvPr id="45064" name="AutoShape 8"/>
          <p:cNvSpPr>
            <a:spLocks noChangeArrowheads="1"/>
          </p:cNvSpPr>
          <p:nvPr/>
        </p:nvSpPr>
        <p:spPr bwMode="auto">
          <a:xfrm>
            <a:off x="4800600" y="1600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45065" name="Oval 9"/>
          <p:cNvSpPr>
            <a:spLocks noChangeArrowheads="1"/>
          </p:cNvSpPr>
          <p:nvPr/>
        </p:nvSpPr>
        <p:spPr bwMode="auto">
          <a:xfrm>
            <a:off x="2590800" y="33528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5066" name="Text Box 10"/>
          <p:cNvSpPr txBox="1">
            <a:spLocks noChangeArrowheads="1"/>
          </p:cNvSpPr>
          <p:nvPr/>
        </p:nvSpPr>
        <p:spPr bwMode="auto">
          <a:xfrm>
            <a:off x="3429000" y="33670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dstub0</a:t>
            </a:r>
          </a:p>
        </p:txBody>
      </p:sp>
      <p:sp>
        <p:nvSpPr>
          <p:cNvPr id="45067" name="Text Box 11"/>
          <p:cNvSpPr txBox="1">
            <a:spLocks noChangeArrowheads="1"/>
          </p:cNvSpPr>
          <p:nvPr/>
        </p:nvSpPr>
        <p:spPr bwMode="auto">
          <a:xfrm>
            <a:off x="2743200" y="37338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0x40106f</a:t>
            </a:r>
          </a:p>
        </p:txBody>
      </p:sp>
      <p:sp>
        <p:nvSpPr>
          <p:cNvPr id="45068" name="Oval 12"/>
          <p:cNvSpPr>
            <a:spLocks noChangeArrowheads="1"/>
          </p:cNvSpPr>
          <p:nvPr/>
        </p:nvSpPr>
        <p:spPr bwMode="auto">
          <a:xfrm>
            <a:off x="2590800" y="46482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5069" name="Text Box 13"/>
          <p:cNvSpPr txBox="1">
            <a:spLocks noChangeArrowheads="1"/>
          </p:cNvSpPr>
          <p:nvPr/>
        </p:nvSpPr>
        <p:spPr bwMode="auto">
          <a:xfrm>
            <a:off x="3429000" y="46624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dstub1</a:t>
            </a:r>
          </a:p>
        </p:txBody>
      </p:sp>
      <p:sp>
        <p:nvSpPr>
          <p:cNvPr id="45070" name="Text Box 14"/>
          <p:cNvSpPr txBox="1">
            <a:spLocks noChangeArrowheads="1"/>
          </p:cNvSpPr>
          <p:nvPr/>
        </p:nvSpPr>
        <p:spPr bwMode="auto">
          <a:xfrm>
            <a:off x="2743200" y="50292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fall-thru</a:t>
            </a:r>
          </a:p>
        </p:txBody>
      </p:sp>
      <p:sp>
        <p:nvSpPr>
          <p:cNvPr id="17" name="Footer Placeholder 16"/>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4200964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fld id="{5BE85B37-56AA-4236-9C77-8E4D485839F7}" type="slidenum">
              <a:rPr lang="en-US"/>
              <a:pPr/>
              <a:t>17</a:t>
            </a:fld>
            <a:endParaRPr lang="en-US"/>
          </a:p>
        </p:txBody>
      </p:sp>
      <p:sp>
        <p:nvSpPr>
          <p:cNvPr id="49154" name="Rectangle 2"/>
          <p:cNvSpPr>
            <a:spLocks noChangeArrowheads="1"/>
          </p:cNvSpPr>
          <p:nvPr/>
        </p:nvSpPr>
        <p:spPr bwMode="auto">
          <a:xfrm>
            <a:off x="5943600" y="1447800"/>
            <a:ext cx="3962400" cy="42672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49155" name="Rectangle 3"/>
          <p:cNvSpPr>
            <a:spLocks noChangeArrowheads="1"/>
          </p:cNvSpPr>
          <p:nvPr/>
        </p:nvSpPr>
        <p:spPr bwMode="auto">
          <a:xfrm>
            <a:off x="2133600" y="1447800"/>
            <a:ext cx="2438400" cy="13716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49167" name="Rectangle 15"/>
          <p:cNvSpPr>
            <a:spLocks noGrp="1" noChangeArrowheads="1"/>
          </p:cNvSpPr>
          <p:nvPr>
            <p:ph type="title"/>
          </p:nvPr>
        </p:nvSpPr>
        <p:spPr/>
        <p:txBody>
          <a:bodyPr/>
          <a:lstStyle/>
          <a:p>
            <a:r>
              <a:rPr lang="en-US"/>
              <a:t>Direct Linking</a:t>
            </a:r>
          </a:p>
        </p:txBody>
      </p:sp>
      <p:sp>
        <p:nvSpPr>
          <p:cNvPr id="49157" name="Text Box 5"/>
          <p:cNvSpPr txBox="1">
            <a:spLocks noChangeArrowheads="1"/>
          </p:cNvSpPr>
          <p:nvPr/>
        </p:nvSpPr>
        <p:spPr bwMode="auto">
          <a:xfrm>
            <a:off x="2209800" y="1524001"/>
            <a:ext cx="2590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$0x40106f</a:t>
            </a:r>
          </a:p>
        </p:txBody>
      </p:sp>
      <p:sp>
        <p:nvSpPr>
          <p:cNvPr id="49158" name="Text Box 6"/>
          <p:cNvSpPr txBox="1">
            <a:spLocks noChangeArrowheads="1"/>
          </p:cNvSpPr>
          <p:nvPr/>
        </p:nvSpPr>
        <p:spPr bwMode="auto">
          <a:xfrm>
            <a:off x="6934200" y="1524001"/>
            <a:ext cx="2971800" cy="40814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&lt;</a:t>
            </a:r>
            <a:r>
              <a:rPr lang="en-US" b="1">
                <a:solidFill>
                  <a:srgbClr val="FF0000"/>
                </a:solidFill>
                <a:latin typeface="Courier New" pitchFamily="49" charset="0"/>
              </a:rPr>
              <a:t>frag8</a:t>
            </a:r>
            <a:r>
              <a:rPr lang="en-US" b="1">
                <a:latin typeface="Courier New" pitchFamily="49" charset="0"/>
              </a:rPr>
              <a:t>&gt;</a:t>
            </a:r>
          </a:p>
          <a:p>
            <a:pPr>
              <a:spcBef>
                <a:spcPct val="50000"/>
              </a:spcBef>
            </a:pPr>
            <a:r>
              <a:rPr lang="en-US" b="1">
                <a:latin typeface="Courier New" pitchFamily="49" charset="0"/>
              </a:rPr>
              <a:t>jmp  &lt;stub1&gt;</a:t>
            </a:r>
          </a:p>
          <a:p>
            <a:pPr>
              <a:spcBef>
                <a:spcPct val="50000"/>
              </a:spcBef>
            </a:pPr>
            <a:r>
              <a:rPr lang="en-US">
                <a:latin typeface="Courier New" pitchFamily="49" charset="0"/>
              </a:rPr>
              <a:t>mov  %eax, eax-slot</a:t>
            </a:r>
          </a:p>
          <a:p>
            <a:pPr>
              <a:spcBef>
                <a:spcPct val="50000"/>
              </a:spcBef>
            </a:pPr>
            <a:r>
              <a:rPr lang="en-US">
                <a:latin typeface="Courier New" pitchFamily="49" charset="0"/>
              </a:rPr>
              <a:t>mov  &amp;dstub0, %eax</a:t>
            </a:r>
          </a:p>
          <a:p>
            <a:pPr>
              <a:spcBef>
                <a:spcPct val="50000"/>
              </a:spcBef>
            </a:pPr>
            <a:r>
              <a:rPr lang="en-US">
                <a:latin typeface="Courier New" pitchFamily="49" charset="0"/>
              </a:rPr>
              <a:t>jmp  context_switch</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&amp;dstub1, %eax</a:t>
            </a:r>
          </a:p>
          <a:p>
            <a:pPr>
              <a:spcBef>
                <a:spcPct val="50000"/>
              </a:spcBef>
            </a:pPr>
            <a:r>
              <a:rPr lang="en-US" b="1">
                <a:latin typeface="Courier New" pitchFamily="49" charset="0"/>
              </a:rPr>
              <a:t>jmp  context_switch</a:t>
            </a:r>
          </a:p>
        </p:txBody>
      </p:sp>
      <p:sp>
        <p:nvSpPr>
          <p:cNvPr id="49159" name="Text Box 7"/>
          <p:cNvSpPr txBox="1">
            <a:spLocks noChangeArrowheads="1"/>
          </p:cNvSpPr>
          <p:nvPr/>
        </p:nvSpPr>
        <p:spPr bwMode="auto">
          <a:xfrm>
            <a:off x="6019801" y="1524001"/>
            <a:ext cx="1014413" cy="32559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frag7:</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a:latin typeface="Courier New" pitchFamily="49" charset="0"/>
              </a:rPr>
              <a:t>stub0:</a:t>
            </a:r>
          </a:p>
          <a:p>
            <a:pPr>
              <a:spcBef>
                <a:spcPct val="50000"/>
              </a:spcBef>
            </a:pPr>
            <a:endParaRPr lang="en-US">
              <a:latin typeface="Courier New" pitchFamily="49" charset="0"/>
            </a:endParaRPr>
          </a:p>
          <a:p>
            <a:pPr>
              <a:spcBef>
                <a:spcPct val="50000"/>
              </a:spcBef>
            </a:pPr>
            <a:endParaRPr lang="en-US">
              <a:latin typeface="Courier New" pitchFamily="49" charset="0"/>
            </a:endParaRPr>
          </a:p>
          <a:p>
            <a:pPr>
              <a:spcBef>
                <a:spcPct val="50000"/>
              </a:spcBef>
            </a:pPr>
            <a:r>
              <a:rPr lang="en-US" b="1">
                <a:latin typeface="Courier New" pitchFamily="49" charset="0"/>
              </a:rPr>
              <a:t>stub1:</a:t>
            </a:r>
          </a:p>
        </p:txBody>
      </p:sp>
      <p:sp>
        <p:nvSpPr>
          <p:cNvPr id="49160" name="AutoShape 8"/>
          <p:cNvSpPr>
            <a:spLocks noChangeArrowheads="1"/>
          </p:cNvSpPr>
          <p:nvPr/>
        </p:nvSpPr>
        <p:spPr bwMode="auto">
          <a:xfrm>
            <a:off x="4800600" y="1600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49161" name="Oval 9"/>
          <p:cNvSpPr>
            <a:spLocks noChangeArrowheads="1"/>
          </p:cNvSpPr>
          <p:nvPr/>
        </p:nvSpPr>
        <p:spPr bwMode="auto">
          <a:xfrm>
            <a:off x="2590800" y="33528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9162" name="Text Box 10"/>
          <p:cNvSpPr txBox="1">
            <a:spLocks noChangeArrowheads="1"/>
          </p:cNvSpPr>
          <p:nvPr/>
        </p:nvSpPr>
        <p:spPr bwMode="auto">
          <a:xfrm>
            <a:off x="3429000" y="3367088"/>
            <a:ext cx="1066800" cy="366712"/>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dstub0</a:t>
            </a:r>
          </a:p>
        </p:txBody>
      </p:sp>
      <p:sp>
        <p:nvSpPr>
          <p:cNvPr id="49163" name="Text Box 11"/>
          <p:cNvSpPr txBox="1">
            <a:spLocks noChangeArrowheads="1"/>
          </p:cNvSpPr>
          <p:nvPr/>
        </p:nvSpPr>
        <p:spPr bwMode="auto">
          <a:xfrm>
            <a:off x="2743200" y="3733801"/>
            <a:ext cx="26670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target: 0x40106f</a:t>
            </a:r>
          </a:p>
        </p:txBody>
      </p:sp>
      <p:sp>
        <p:nvSpPr>
          <p:cNvPr id="49164" name="Oval 12"/>
          <p:cNvSpPr>
            <a:spLocks noChangeArrowheads="1"/>
          </p:cNvSpPr>
          <p:nvPr/>
        </p:nvSpPr>
        <p:spPr bwMode="auto">
          <a:xfrm>
            <a:off x="2590800" y="46482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9165" name="Text Box 13"/>
          <p:cNvSpPr txBox="1">
            <a:spLocks noChangeArrowheads="1"/>
          </p:cNvSpPr>
          <p:nvPr/>
        </p:nvSpPr>
        <p:spPr bwMode="auto">
          <a:xfrm>
            <a:off x="3429000" y="46624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dstub1</a:t>
            </a:r>
          </a:p>
        </p:txBody>
      </p:sp>
      <p:sp>
        <p:nvSpPr>
          <p:cNvPr id="49166" name="Text Box 14"/>
          <p:cNvSpPr txBox="1">
            <a:spLocks noChangeArrowheads="1"/>
          </p:cNvSpPr>
          <p:nvPr/>
        </p:nvSpPr>
        <p:spPr bwMode="auto">
          <a:xfrm>
            <a:off x="2743200" y="50292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fall-thru</a:t>
            </a:r>
          </a:p>
        </p:txBody>
      </p:sp>
      <p:sp>
        <p:nvSpPr>
          <p:cNvPr id="17" name="Footer Placeholder 16"/>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9883652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#2: Linking Direct Branches</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18</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66"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50" name="Line 44"/>
          <p:cNvSpPr>
            <a:spLocks noChangeShapeType="1"/>
          </p:cNvSpPr>
          <p:nvPr/>
        </p:nvSpPr>
        <p:spPr bwMode="auto">
          <a:xfrm flipH="1" flipV="1">
            <a:off x="7086600" y="3581400"/>
            <a:ext cx="762000" cy="1143000"/>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36" name="Elbow Connector 35"/>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cxnSp>
        <p:nvCxnSpPr>
          <p:cNvPr id="41" name="Elbow Connector 40"/>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6" name="Text Box 48"/>
          <p:cNvSpPr txBox="1">
            <a:spLocks noChangeArrowheads="1"/>
          </p:cNvSpPr>
          <p:nvPr/>
        </p:nvSpPr>
        <p:spPr bwMode="auto">
          <a:xfrm>
            <a:off x="6705600" y="5980114"/>
            <a:ext cx="685800" cy="420687"/>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3x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2378119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#3: Linking Indirect Branches</a:t>
            </a:r>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3x</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5" name="AutoShape 51"/>
          <p:cNvSpPr>
            <a:spLocks noChangeArrowheads="1"/>
          </p:cNvSpPr>
          <p:nvPr/>
        </p:nvSpPr>
        <p:spPr bwMode="auto">
          <a:xfrm>
            <a:off x="66294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64" name="TextBox 63"/>
          <p:cNvSpPr txBox="1"/>
          <p:nvPr/>
        </p:nvSpPr>
        <p:spPr>
          <a:xfrm>
            <a:off x="8354568" y="4572000"/>
            <a:ext cx="1066800" cy="9144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a:solidFill>
                  <a:schemeClr val="bg1"/>
                </a:solidFill>
              </a:rPr>
              <a:t>indirect branch lookup</a:t>
            </a:r>
          </a:p>
        </p:txBody>
      </p:sp>
      <p:sp>
        <p:nvSpPr>
          <p:cNvPr id="69" name="Line 44"/>
          <p:cNvSpPr>
            <a:spLocks noChangeShapeType="1"/>
          </p:cNvSpPr>
          <p:nvPr/>
        </p:nvSpPr>
        <p:spPr bwMode="auto">
          <a:xfrm flipH="1">
            <a:off x="8001000" y="50292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a:off x="8001000" y="48006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2" name="Slide Number Placeholder 1"/>
          <p:cNvSpPr>
            <a:spLocks noGrp="1"/>
          </p:cNvSpPr>
          <p:nvPr>
            <p:ph type="sldNum" sz="quarter" idx="10"/>
          </p:nvPr>
        </p:nvSpPr>
        <p:spPr/>
        <p:txBody>
          <a:bodyPr/>
          <a:lstStyle/>
          <a:p>
            <a:pPr>
              <a:defRPr/>
            </a:pPr>
            <a:fld id="{ED4BD66F-D165-4EBD-B702-0C4B83F080EE}" type="slidenum">
              <a:rPr lang="en-US" smtClean="0"/>
              <a:pPr>
                <a:defRPr/>
              </a:pPr>
              <a:t>19</a:t>
            </a:fld>
            <a:endParaRPr lang="en-US"/>
          </a:p>
        </p:txBody>
      </p:sp>
      <p:cxnSp>
        <p:nvCxnSpPr>
          <p:cNvPr id="41" name="Elbow Connector 40"/>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6"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47" name="Elbow Connector 46"/>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50" name="Text Box 48"/>
          <p:cNvSpPr txBox="1">
            <a:spLocks noChangeArrowheads="1"/>
          </p:cNvSpPr>
          <p:nvPr/>
        </p:nvSpPr>
        <p:spPr bwMode="auto">
          <a:xfrm>
            <a:off x="7239000" y="5980113"/>
            <a:ext cx="952500" cy="424732"/>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1.2x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166187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4902-94F9-8225-5E97-8600C9530DD5}"/>
              </a:ext>
            </a:extLst>
          </p:cNvPr>
          <p:cNvSpPr>
            <a:spLocks noGrp="1"/>
          </p:cNvSpPr>
          <p:nvPr>
            <p:ph type="title"/>
          </p:nvPr>
        </p:nvSpPr>
        <p:spPr/>
        <p:txBody>
          <a:bodyPr/>
          <a:lstStyle/>
          <a:p>
            <a:r>
              <a:rPr lang="en-US" dirty="0"/>
              <a:t>Unit3 PINTOOL	</a:t>
            </a:r>
          </a:p>
        </p:txBody>
      </p:sp>
      <p:sp>
        <p:nvSpPr>
          <p:cNvPr id="3" name="Content Placeholder 2">
            <a:extLst>
              <a:ext uri="{FF2B5EF4-FFF2-40B4-BE49-F238E27FC236}">
                <a16:creationId xmlns:a16="http://schemas.microsoft.com/office/drawing/2014/main" id="{6E5B9771-9F91-CE26-2689-41DD39E26E17}"/>
              </a:ext>
            </a:extLst>
          </p:cNvPr>
          <p:cNvSpPr>
            <a:spLocks noGrp="1"/>
          </p:cNvSpPr>
          <p:nvPr>
            <p:ph idx="1"/>
          </p:nvPr>
        </p:nvSpPr>
        <p:spPr/>
        <p:txBody>
          <a:bodyPr>
            <a:normAutofit lnSpcReduction="10000"/>
          </a:bodyPr>
          <a:lstStyle/>
          <a:p>
            <a:r>
              <a:rPr lang="en-US" dirty="0"/>
              <a:t>Counter control hijacking attacks with PINTOOL</a:t>
            </a:r>
          </a:p>
          <a:p>
            <a:endParaRPr lang="en-US" dirty="0"/>
          </a:p>
          <a:p>
            <a:r>
              <a:rPr lang="en-US" dirty="0"/>
              <a:t>Defense against attacks on Return Address on stack </a:t>
            </a:r>
          </a:p>
          <a:p>
            <a:endParaRPr lang="en-US" dirty="0"/>
          </a:p>
          <a:p>
            <a:r>
              <a:rPr lang="en-US" dirty="0"/>
              <a:t>Defense against FSV</a:t>
            </a:r>
          </a:p>
          <a:p>
            <a:pPr lvl="1"/>
            <a:r>
              <a:rPr lang="en-US" dirty="0"/>
              <a:t>Detect </a:t>
            </a:r>
            <a:r>
              <a:rPr lang="en-US" i="1" dirty="0"/>
              <a:t>illegal</a:t>
            </a:r>
            <a:r>
              <a:rPr lang="en-US" dirty="0"/>
              <a:t> overwrite to GOT section</a:t>
            </a:r>
          </a:p>
          <a:p>
            <a:endParaRPr lang="en-US" dirty="0"/>
          </a:p>
          <a:p>
            <a:r>
              <a:rPr lang="en-US" dirty="0"/>
              <a:t>You are given</a:t>
            </a:r>
          </a:p>
          <a:p>
            <a:pPr lvl="1"/>
            <a:r>
              <a:rPr lang="en-US"/>
              <a:t>Exploitable </a:t>
            </a:r>
            <a:r>
              <a:rPr lang="en-US" dirty="0"/>
              <a:t>binaries; no source</a:t>
            </a:r>
          </a:p>
          <a:p>
            <a:pPr lvl="1"/>
            <a:r>
              <a:rPr lang="en-US" dirty="0"/>
              <a:t>How can we still run it safely?</a:t>
            </a:r>
          </a:p>
        </p:txBody>
      </p:sp>
    </p:spTree>
    <p:extLst>
      <p:ext uri="{BB962C8B-B14F-4D97-AF65-F5344CB8AC3E}">
        <p14:creationId xmlns:p14="http://schemas.microsoft.com/office/powerpoint/2010/main" val="119903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1"/>
          </p:nvPr>
        </p:nvSpPr>
        <p:spPr/>
        <p:txBody>
          <a:bodyPr/>
          <a:lstStyle/>
          <a:p>
            <a:fld id="{D9D114F9-A6C0-432F-9B94-DC9F72C9B639}" type="slidenum">
              <a:rPr lang="en-US"/>
              <a:pPr/>
              <a:t>20</a:t>
            </a:fld>
            <a:endParaRPr lang="en-US"/>
          </a:p>
        </p:txBody>
      </p:sp>
      <p:sp>
        <p:nvSpPr>
          <p:cNvPr id="53257" name="Rectangle 9"/>
          <p:cNvSpPr>
            <a:spLocks noGrp="1" noChangeArrowheads="1"/>
          </p:cNvSpPr>
          <p:nvPr>
            <p:ph type="title"/>
          </p:nvPr>
        </p:nvSpPr>
        <p:spPr/>
        <p:txBody>
          <a:bodyPr/>
          <a:lstStyle/>
          <a:p>
            <a:r>
              <a:rPr lang="en-US"/>
              <a:t>Indirect Branch Transformation</a:t>
            </a:r>
          </a:p>
        </p:txBody>
      </p:sp>
      <p:sp>
        <p:nvSpPr>
          <p:cNvPr id="53251" name="Rectangle 3"/>
          <p:cNvSpPr>
            <a:spLocks noChangeArrowheads="1"/>
          </p:cNvSpPr>
          <p:nvPr/>
        </p:nvSpPr>
        <p:spPr bwMode="auto">
          <a:xfrm>
            <a:off x="5943600" y="2209800"/>
            <a:ext cx="3962400" cy="14478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53252" name="Rectangle 4"/>
          <p:cNvSpPr>
            <a:spLocks noChangeArrowheads="1"/>
          </p:cNvSpPr>
          <p:nvPr/>
        </p:nvSpPr>
        <p:spPr bwMode="auto">
          <a:xfrm>
            <a:off x="2133600" y="2590800"/>
            <a:ext cx="24384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53253" name="Text Box 5"/>
          <p:cNvSpPr txBox="1">
            <a:spLocks noChangeArrowheads="1"/>
          </p:cNvSpPr>
          <p:nvPr/>
        </p:nvSpPr>
        <p:spPr bwMode="auto">
          <a:xfrm>
            <a:off x="2209800" y="2667001"/>
            <a:ext cx="25908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ret</a:t>
            </a:r>
          </a:p>
        </p:txBody>
      </p:sp>
      <p:sp>
        <p:nvSpPr>
          <p:cNvPr id="53254" name="Text Box 6"/>
          <p:cNvSpPr txBox="1">
            <a:spLocks noChangeArrowheads="1"/>
          </p:cNvSpPr>
          <p:nvPr/>
        </p:nvSpPr>
        <p:spPr bwMode="auto">
          <a:xfrm>
            <a:off x="6934200" y="2286001"/>
            <a:ext cx="2971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mov %ecx, ecx-slot</a:t>
            </a:r>
          </a:p>
          <a:p>
            <a:pPr>
              <a:spcBef>
                <a:spcPct val="50000"/>
              </a:spcBef>
            </a:pPr>
            <a:r>
              <a:rPr lang="en-US" b="1">
                <a:latin typeface="Courier New" pitchFamily="49" charset="0"/>
              </a:rPr>
              <a:t>pop %ecx</a:t>
            </a:r>
          </a:p>
          <a:p>
            <a:pPr>
              <a:spcBef>
                <a:spcPct val="50000"/>
              </a:spcBef>
            </a:pPr>
            <a:r>
              <a:rPr lang="en-US" b="1">
                <a:latin typeface="Courier New" pitchFamily="49" charset="0"/>
              </a:rPr>
              <a:t>jmp  &lt;ib_lookup&gt;</a:t>
            </a:r>
          </a:p>
        </p:txBody>
      </p:sp>
      <p:sp>
        <p:nvSpPr>
          <p:cNvPr id="53255" name="Text Box 7"/>
          <p:cNvSpPr txBox="1">
            <a:spLocks noChangeArrowheads="1"/>
          </p:cNvSpPr>
          <p:nvPr/>
        </p:nvSpPr>
        <p:spPr bwMode="auto">
          <a:xfrm>
            <a:off x="6019801" y="2286001"/>
            <a:ext cx="1014413"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frag8:</a:t>
            </a:r>
          </a:p>
          <a:p>
            <a:pPr>
              <a:spcBef>
                <a:spcPct val="50000"/>
              </a:spcBef>
            </a:pPr>
            <a:endParaRPr lang="en-US" b="1">
              <a:latin typeface="Courier New" pitchFamily="49" charset="0"/>
            </a:endParaRPr>
          </a:p>
          <a:p>
            <a:pPr>
              <a:spcBef>
                <a:spcPct val="50000"/>
              </a:spcBef>
            </a:pPr>
            <a:endParaRPr lang="en-US">
              <a:latin typeface="Courier New" pitchFamily="49" charset="0"/>
            </a:endParaRPr>
          </a:p>
        </p:txBody>
      </p:sp>
      <p:sp>
        <p:nvSpPr>
          <p:cNvPr id="53256" name="AutoShape 8"/>
          <p:cNvSpPr>
            <a:spLocks noChangeArrowheads="1"/>
          </p:cNvSpPr>
          <p:nvPr/>
        </p:nvSpPr>
        <p:spPr bwMode="auto">
          <a:xfrm>
            <a:off x="4800600" y="2362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53260" name="Rectangle 12"/>
          <p:cNvSpPr>
            <a:spLocks noChangeArrowheads="1"/>
          </p:cNvSpPr>
          <p:nvPr/>
        </p:nvSpPr>
        <p:spPr bwMode="auto">
          <a:xfrm>
            <a:off x="5943600" y="4114800"/>
            <a:ext cx="3962400" cy="14478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53261" name="Text Box 13"/>
          <p:cNvSpPr txBox="1">
            <a:spLocks noChangeArrowheads="1"/>
          </p:cNvSpPr>
          <p:nvPr/>
        </p:nvSpPr>
        <p:spPr bwMode="auto">
          <a:xfrm>
            <a:off x="7696200" y="4191001"/>
            <a:ext cx="2209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t>
            </a:r>
          </a:p>
          <a:p>
            <a:pPr>
              <a:spcBef>
                <a:spcPct val="50000"/>
              </a:spcBef>
            </a:pPr>
            <a:r>
              <a:rPr lang="en-US" b="1">
                <a:latin typeface="Courier New" pitchFamily="49" charset="0"/>
              </a:rPr>
              <a:t>...</a:t>
            </a:r>
          </a:p>
          <a:p>
            <a:pPr>
              <a:spcBef>
                <a:spcPct val="50000"/>
              </a:spcBef>
            </a:pPr>
            <a:r>
              <a:rPr lang="en-US" b="1">
                <a:latin typeface="Courier New" pitchFamily="49" charset="0"/>
              </a:rPr>
              <a:t>...</a:t>
            </a:r>
          </a:p>
        </p:txBody>
      </p:sp>
      <p:sp>
        <p:nvSpPr>
          <p:cNvPr id="53262" name="Text Box 14"/>
          <p:cNvSpPr txBox="1">
            <a:spLocks noChangeArrowheads="1"/>
          </p:cNvSpPr>
          <p:nvPr/>
        </p:nvSpPr>
        <p:spPr bwMode="auto">
          <a:xfrm>
            <a:off x="6019800" y="4191001"/>
            <a:ext cx="16002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ib_lookup:</a:t>
            </a:r>
          </a:p>
          <a:p>
            <a:pPr>
              <a:spcBef>
                <a:spcPct val="50000"/>
              </a:spcBef>
            </a:pPr>
            <a:endParaRPr lang="en-US" b="1">
              <a:latin typeface="Courier New" pitchFamily="49" charset="0"/>
            </a:endParaRPr>
          </a:p>
          <a:p>
            <a:pPr>
              <a:spcBef>
                <a:spcPct val="50000"/>
              </a:spcBef>
            </a:pPr>
            <a:endParaRPr lang="en-US">
              <a:latin typeface="Courier New" pitchFamily="49" charset="0"/>
            </a:endParaRPr>
          </a:p>
        </p:txBody>
      </p:sp>
      <p:sp>
        <p:nvSpPr>
          <p:cNvPr id="14" name="Footer Placeholder 13"/>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4957531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3"/>
          <p:cNvSpPr>
            <a:spLocks noGrp="1"/>
          </p:cNvSpPr>
          <p:nvPr>
            <p:ph type="sldNum" sz="quarter" idx="11"/>
          </p:nvPr>
        </p:nvSpPr>
        <p:spPr/>
        <p:txBody>
          <a:bodyPr/>
          <a:lstStyle/>
          <a:p>
            <a:fld id="{46006302-624C-4ED4-921B-2E8C376F2FA4}" type="slidenum">
              <a:rPr lang="en-US"/>
              <a:pPr/>
              <a:t>21</a:t>
            </a:fld>
            <a:endParaRPr lang="en-US"/>
          </a:p>
        </p:txBody>
      </p:sp>
      <p:sp>
        <p:nvSpPr>
          <p:cNvPr id="55360" name="Rectangle 64"/>
          <p:cNvSpPr>
            <a:spLocks noGrp="1" noChangeArrowheads="1"/>
          </p:cNvSpPr>
          <p:nvPr>
            <p:ph type="title"/>
          </p:nvPr>
        </p:nvSpPr>
        <p:spPr/>
        <p:txBody>
          <a:bodyPr/>
          <a:lstStyle/>
          <a:p>
            <a:r>
              <a:rPr lang="en-US"/>
              <a:t>Improvement #4: Trace Building</a:t>
            </a:r>
          </a:p>
        </p:txBody>
      </p:sp>
      <p:sp>
        <p:nvSpPr>
          <p:cNvPr id="66" name="Footer Placeholder 65"/>
          <p:cNvSpPr>
            <a:spLocks noGrp="1"/>
          </p:cNvSpPr>
          <p:nvPr>
            <p:ph type="ftr" sz="quarter" idx="12"/>
          </p:nvPr>
        </p:nvSpPr>
        <p:spPr/>
        <p:txBody>
          <a:bodyPr/>
          <a:lstStyle/>
          <a:p>
            <a:r>
              <a:rPr lang="en-US" err="1"/>
              <a:t>DynamoRIO</a:t>
            </a:r>
            <a:r>
              <a:rPr lang="en-US"/>
              <a:t> Tutorial February 2017</a:t>
            </a:r>
          </a:p>
        </p:txBody>
      </p:sp>
      <p:sp>
        <p:nvSpPr>
          <p:cNvPr id="65" name="Rectangle 3">
            <a:extLst>
              <a:ext uri="{FF2B5EF4-FFF2-40B4-BE49-F238E27FC236}">
                <a16:creationId xmlns:a16="http://schemas.microsoft.com/office/drawing/2014/main" id="{66011960-59FF-164A-AED3-BD0DFA33C318}"/>
              </a:ext>
            </a:extLst>
          </p:cNvPr>
          <p:cNvSpPr txBox="1">
            <a:spLocks noChangeArrowheads="1"/>
          </p:cNvSpPr>
          <p:nvPr/>
        </p:nvSpPr>
        <p:spPr>
          <a:xfrm>
            <a:off x="512763" y="4067175"/>
            <a:ext cx="7607300" cy="1892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Traces reduce branching, improve layout and locality, and facilitate optimizations across blocks</a:t>
            </a:r>
          </a:p>
          <a:p>
            <a:pPr lvl="1"/>
            <a:r>
              <a:rPr lang="en-US" sz="1800"/>
              <a:t>We avoid indirect branch lookup</a:t>
            </a:r>
          </a:p>
          <a:p>
            <a:r>
              <a:rPr lang="en-US" sz="2000"/>
              <a:t>Next Executing Tail (NET) trace building scheme [Duesterwald 2000]</a:t>
            </a:r>
          </a:p>
        </p:txBody>
      </p:sp>
      <p:sp>
        <p:nvSpPr>
          <p:cNvPr id="67" name="Rectangle 4">
            <a:extLst>
              <a:ext uri="{FF2B5EF4-FFF2-40B4-BE49-F238E27FC236}">
                <a16:creationId xmlns:a16="http://schemas.microsoft.com/office/drawing/2014/main" id="{3EB11504-F49C-D34D-A970-3A25A766722E}"/>
              </a:ext>
            </a:extLst>
          </p:cNvPr>
          <p:cNvSpPr>
            <a:spLocks noChangeArrowheads="1"/>
          </p:cNvSpPr>
          <p:nvPr/>
        </p:nvSpPr>
        <p:spPr bwMode="auto">
          <a:xfrm>
            <a:off x="863600" y="1531938"/>
            <a:ext cx="3079750" cy="21336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8" name="Rectangle 5">
            <a:extLst>
              <a:ext uri="{FF2B5EF4-FFF2-40B4-BE49-F238E27FC236}">
                <a16:creationId xmlns:a16="http://schemas.microsoft.com/office/drawing/2014/main" id="{DD32F82F-7E3E-914A-AFB3-CB9A2D81075E}"/>
              </a:ext>
            </a:extLst>
          </p:cNvPr>
          <p:cNvSpPr>
            <a:spLocks noChangeArrowheads="1"/>
          </p:cNvSpPr>
          <p:nvPr/>
        </p:nvSpPr>
        <p:spPr bwMode="auto">
          <a:xfrm>
            <a:off x="12001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69" name="Rectangle 6">
            <a:extLst>
              <a:ext uri="{FF2B5EF4-FFF2-40B4-BE49-F238E27FC236}">
                <a16:creationId xmlns:a16="http://schemas.microsoft.com/office/drawing/2014/main" id="{6D305307-C0D6-6D4B-8E1A-C89B20C0D9D7}"/>
              </a:ext>
            </a:extLst>
          </p:cNvPr>
          <p:cNvSpPr>
            <a:spLocks noChangeArrowheads="1"/>
          </p:cNvSpPr>
          <p:nvPr/>
        </p:nvSpPr>
        <p:spPr bwMode="auto">
          <a:xfrm>
            <a:off x="12001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0" name="Rectangle 7">
            <a:extLst>
              <a:ext uri="{FF2B5EF4-FFF2-40B4-BE49-F238E27FC236}">
                <a16:creationId xmlns:a16="http://schemas.microsoft.com/office/drawing/2014/main" id="{2D1B5673-50DC-754C-824D-EE1580CDB939}"/>
              </a:ext>
            </a:extLst>
          </p:cNvPr>
          <p:cNvSpPr>
            <a:spLocks noChangeArrowheads="1"/>
          </p:cNvSpPr>
          <p:nvPr/>
        </p:nvSpPr>
        <p:spPr bwMode="auto">
          <a:xfrm>
            <a:off x="18097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1" name="Rectangle 8">
            <a:extLst>
              <a:ext uri="{FF2B5EF4-FFF2-40B4-BE49-F238E27FC236}">
                <a16:creationId xmlns:a16="http://schemas.microsoft.com/office/drawing/2014/main" id="{F540D01B-BFBC-4D4C-937F-6F1478F98920}"/>
              </a:ext>
            </a:extLst>
          </p:cNvPr>
          <p:cNvSpPr>
            <a:spLocks noChangeArrowheads="1"/>
          </p:cNvSpPr>
          <p:nvPr/>
        </p:nvSpPr>
        <p:spPr bwMode="auto">
          <a:xfrm>
            <a:off x="24193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2" name="Rectangle 9">
            <a:extLst>
              <a:ext uri="{FF2B5EF4-FFF2-40B4-BE49-F238E27FC236}">
                <a16:creationId xmlns:a16="http://schemas.microsoft.com/office/drawing/2014/main" id="{AB9B66CB-D79D-0B4E-BD08-E27E76BAA4DC}"/>
              </a:ext>
            </a:extLst>
          </p:cNvPr>
          <p:cNvSpPr>
            <a:spLocks noChangeArrowheads="1"/>
          </p:cNvSpPr>
          <p:nvPr/>
        </p:nvSpPr>
        <p:spPr bwMode="auto">
          <a:xfrm>
            <a:off x="18097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3" name="Rectangle 10">
            <a:extLst>
              <a:ext uri="{FF2B5EF4-FFF2-40B4-BE49-F238E27FC236}">
                <a16:creationId xmlns:a16="http://schemas.microsoft.com/office/drawing/2014/main" id="{CE0AEC83-789F-2D47-AF6D-658F7DD6F15E}"/>
              </a:ext>
            </a:extLst>
          </p:cNvPr>
          <p:cNvSpPr>
            <a:spLocks noChangeArrowheads="1"/>
          </p:cNvSpPr>
          <p:nvPr/>
        </p:nvSpPr>
        <p:spPr bwMode="auto">
          <a:xfrm>
            <a:off x="24193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4" name="Rectangle 11">
            <a:extLst>
              <a:ext uri="{FF2B5EF4-FFF2-40B4-BE49-F238E27FC236}">
                <a16:creationId xmlns:a16="http://schemas.microsoft.com/office/drawing/2014/main" id="{89248627-D580-974D-A367-EDC0F0B50BE6}"/>
              </a:ext>
            </a:extLst>
          </p:cNvPr>
          <p:cNvSpPr>
            <a:spLocks noChangeArrowheads="1"/>
          </p:cNvSpPr>
          <p:nvPr/>
        </p:nvSpPr>
        <p:spPr bwMode="auto">
          <a:xfrm>
            <a:off x="12001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5" name="Rectangle 12">
            <a:extLst>
              <a:ext uri="{FF2B5EF4-FFF2-40B4-BE49-F238E27FC236}">
                <a16:creationId xmlns:a16="http://schemas.microsoft.com/office/drawing/2014/main" id="{A84B4081-0D7D-5442-88E4-4B31CD1C05BC}"/>
              </a:ext>
            </a:extLst>
          </p:cNvPr>
          <p:cNvSpPr>
            <a:spLocks noChangeArrowheads="1"/>
          </p:cNvSpPr>
          <p:nvPr/>
        </p:nvSpPr>
        <p:spPr bwMode="auto">
          <a:xfrm>
            <a:off x="18097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6" name="Line 13">
            <a:extLst>
              <a:ext uri="{FF2B5EF4-FFF2-40B4-BE49-F238E27FC236}">
                <a16:creationId xmlns:a16="http://schemas.microsoft.com/office/drawing/2014/main" id="{1740836D-CE33-B948-81BC-993531C40AEE}"/>
              </a:ext>
            </a:extLst>
          </p:cNvPr>
          <p:cNvSpPr>
            <a:spLocks noChangeShapeType="1"/>
          </p:cNvSpPr>
          <p:nvPr/>
        </p:nvSpPr>
        <p:spPr bwMode="auto">
          <a:xfrm>
            <a:off x="1352550" y="2065338"/>
            <a:ext cx="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77" name="Line 14">
            <a:extLst>
              <a:ext uri="{FF2B5EF4-FFF2-40B4-BE49-F238E27FC236}">
                <a16:creationId xmlns:a16="http://schemas.microsoft.com/office/drawing/2014/main" id="{B438BCD5-E4ED-6F46-BF6C-1B839E622CB4}"/>
              </a:ext>
            </a:extLst>
          </p:cNvPr>
          <p:cNvSpPr>
            <a:spLocks noChangeShapeType="1"/>
          </p:cNvSpPr>
          <p:nvPr/>
        </p:nvSpPr>
        <p:spPr bwMode="auto">
          <a:xfrm flipV="1">
            <a:off x="1504950" y="23701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78" name="Line 15">
            <a:extLst>
              <a:ext uri="{FF2B5EF4-FFF2-40B4-BE49-F238E27FC236}">
                <a16:creationId xmlns:a16="http://schemas.microsoft.com/office/drawing/2014/main" id="{942C6D24-2A36-DD48-9C26-DD9C52126F60}"/>
              </a:ext>
            </a:extLst>
          </p:cNvPr>
          <p:cNvSpPr>
            <a:spLocks noChangeShapeType="1"/>
          </p:cNvSpPr>
          <p:nvPr/>
        </p:nvSpPr>
        <p:spPr bwMode="auto">
          <a:xfrm flipV="1">
            <a:off x="1504950" y="30559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9" name="Line 16">
            <a:extLst>
              <a:ext uri="{FF2B5EF4-FFF2-40B4-BE49-F238E27FC236}">
                <a16:creationId xmlns:a16="http://schemas.microsoft.com/office/drawing/2014/main" id="{2A195038-1A2C-BC42-9F78-EBB5B6927E95}"/>
              </a:ext>
            </a:extLst>
          </p:cNvPr>
          <p:cNvSpPr>
            <a:spLocks noChangeShapeType="1"/>
          </p:cNvSpPr>
          <p:nvPr/>
        </p:nvSpPr>
        <p:spPr bwMode="auto">
          <a:xfrm>
            <a:off x="1962150" y="2674938"/>
            <a:ext cx="0" cy="3810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0" name="Line 17">
            <a:extLst>
              <a:ext uri="{FF2B5EF4-FFF2-40B4-BE49-F238E27FC236}">
                <a16:creationId xmlns:a16="http://schemas.microsoft.com/office/drawing/2014/main" id="{BFF09873-B100-034D-8A96-5B34A5B01A9A}"/>
              </a:ext>
            </a:extLst>
          </p:cNvPr>
          <p:cNvSpPr>
            <a:spLocks noChangeShapeType="1"/>
          </p:cNvSpPr>
          <p:nvPr/>
        </p:nvSpPr>
        <p:spPr bwMode="auto">
          <a:xfrm flipH="1" flipV="1">
            <a:off x="1504950" y="17605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1" name="Rectangle 18">
            <a:extLst>
              <a:ext uri="{FF2B5EF4-FFF2-40B4-BE49-F238E27FC236}">
                <a16:creationId xmlns:a16="http://schemas.microsoft.com/office/drawing/2014/main" id="{4D6C91F5-4EF7-A94F-AC76-37D61E3292D6}"/>
              </a:ext>
            </a:extLst>
          </p:cNvPr>
          <p:cNvSpPr>
            <a:spLocks noChangeArrowheads="1"/>
          </p:cNvSpPr>
          <p:nvPr/>
        </p:nvSpPr>
        <p:spPr bwMode="auto">
          <a:xfrm>
            <a:off x="2419350" y="3055938"/>
            <a:ext cx="304800" cy="304800"/>
          </a:xfrm>
          <a:prstGeom prst="rect">
            <a:avLst/>
          </a:prstGeom>
          <a:solidFill>
            <a:srgbClr val="99BBFF"/>
          </a:solidFill>
          <a:ln w="9525">
            <a:solidFill>
              <a:schemeClr val="tx1"/>
            </a:solidFill>
            <a:miter lim="800000"/>
            <a:headEnd/>
            <a:tailEnd/>
          </a:ln>
          <a:effectLst/>
        </p:spPr>
        <p:txBody>
          <a:bodyPr wrap="none" anchor="ctr">
            <a:noAutofit/>
          </a:bodyPr>
          <a:lstStyle/>
          <a:p>
            <a:pPr algn="ctr"/>
            <a:r>
              <a:rPr lang="en-US"/>
              <a:t>I</a:t>
            </a:r>
          </a:p>
        </p:txBody>
      </p:sp>
      <p:sp>
        <p:nvSpPr>
          <p:cNvPr id="82" name="Rectangle 19">
            <a:extLst>
              <a:ext uri="{FF2B5EF4-FFF2-40B4-BE49-F238E27FC236}">
                <a16:creationId xmlns:a16="http://schemas.microsoft.com/office/drawing/2014/main" id="{D258095A-A4A2-4447-A0DE-48323C771684}"/>
              </a:ext>
            </a:extLst>
          </p:cNvPr>
          <p:cNvSpPr>
            <a:spLocks noChangeArrowheads="1"/>
          </p:cNvSpPr>
          <p:nvPr/>
        </p:nvSpPr>
        <p:spPr bwMode="auto">
          <a:xfrm>
            <a:off x="3028950" y="17605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3" name="Rectangle 20">
            <a:extLst>
              <a:ext uri="{FF2B5EF4-FFF2-40B4-BE49-F238E27FC236}">
                <a16:creationId xmlns:a16="http://schemas.microsoft.com/office/drawing/2014/main" id="{B6DE8660-8C03-424E-89F6-F8BD56DB3FD8}"/>
              </a:ext>
            </a:extLst>
          </p:cNvPr>
          <p:cNvSpPr>
            <a:spLocks noChangeArrowheads="1"/>
          </p:cNvSpPr>
          <p:nvPr/>
        </p:nvSpPr>
        <p:spPr bwMode="auto">
          <a:xfrm>
            <a:off x="3028950" y="23701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4" name="Rectangle 21">
            <a:extLst>
              <a:ext uri="{FF2B5EF4-FFF2-40B4-BE49-F238E27FC236}">
                <a16:creationId xmlns:a16="http://schemas.microsoft.com/office/drawing/2014/main" id="{C1F19E68-D940-4A46-B922-82EB6A157486}"/>
              </a:ext>
            </a:extLst>
          </p:cNvPr>
          <p:cNvSpPr>
            <a:spLocks noChangeArrowheads="1"/>
          </p:cNvSpPr>
          <p:nvPr/>
        </p:nvSpPr>
        <p:spPr bwMode="auto">
          <a:xfrm>
            <a:off x="30289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5" name="Line 22">
            <a:extLst>
              <a:ext uri="{FF2B5EF4-FFF2-40B4-BE49-F238E27FC236}">
                <a16:creationId xmlns:a16="http://schemas.microsoft.com/office/drawing/2014/main" id="{8D28B727-79A6-1F49-B85F-7E06849D4018}"/>
              </a:ext>
            </a:extLst>
          </p:cNvPr>
          <p:cNvSpPr>
            <a:spLocks noChangeShapeType="1"/>
          </p:cNvSpPr>
          <p:nvPr/>
        </p:nvSpPr>
        <p:spPr bwMode="auto">
          <a:xfrm flipV="1">
            <a:off x="2114550" y="2674938"/>
            <a:ext cx="304800" cy="685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6" name="Line 23">
            <a:extLst>
              <a:ext uri="{FF2B5EF4-FFF2-40B4-BE49-F238E27FC236}">
                <a16:creationId xmlns:a16="http://schemas.microsoft.com/office/drawing/2014/main" id="{4FD2EE3B-0FFB-6344-A0D4-7B5A0CB38A47}"/>
              </a:ext>
            </a:extLst>
          </p:cNvPr>
          <p:cNvSpPr>
            <a:spLocks noChangeShapeType="1"/>
          </p:cNvSpPr>
          <p:nvPr/>
        </p:nvSpPr>
        <p:spPr bwMode="auto">
          <a:xfrm flipV="1">
            <a:off x="2571750" y="2674938"/>
            <a:ext cx="0" cy="381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87" name="Line 24">
            <a:extLst>
              <a:ext uri="{FF2B5EF4-FFF2-40B4-BE49-F238E27FC236}">
                <a16:creationId xmlns:a16="http://schemas.microsoft.com/office/drawing/2014/main" id="{E8AB28E1-A087-FA49-BF0A-7C022522BBBB}"/>
              </a:ext>
            </a:extLst>
          </p:cNvPr>
          <p:cNvSpPr>
            <a:spLocks noChangeShapeType="1"/>
          </p:cNvSpPr>
          <p:nvPr/>
        </p:nvSpPr>
        <p:spPr bwMode="auto">
          <a:xfrm flipH="1" flipV="1">
            <a:off x="2114550" y="20653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8" name="Line 25">
            <a:extLst>
              <a:ext uri="{FF2B5EF4-FFF2-40B4-BE49-F238E27FC236}">
                <a16:creationId xmlns:a16="http://schemas.microsoft.com/office/drawing/2014/main" id="{5EC3D6A7-3137-FC42-8061-F0CAA48DF36A}"/>
              </a:ext>
            </a:extLst>
          </p:cNvPr>
          <p:cNvSpPr>
            <a:spLocks noChangeShapeType="1"/>
          </p:cNvSpPr>
          <p:nvPr/>
        </p:nvSpPr>
        <p:spPr bwMode="auto">
          <a:xfrm>
            <a:off x="2724150" y="2065338"/>
            <a:ext cx="30480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89" name="Line 26">
            <a:extLst>
              <a:ext uri="{FF2B5EF4-FFF2-40B4-BE49-F238E27FC236}">
                <a16:creationId xmlns:a16="http://schemas.microsoft.com/office/drawing/2014/main" id="{71363F98-875F-6542-A2C3-C513B76B1779}"/>
              </a:ext>
            </a:extLst>
          </p:cNvPr>
          <p:cNvSpPr>
            <a:spLocks noChangeShapeType="1"/>
          </p:cNvSpPr>
          <p:nvPr/>
        </p:nvSpPr>
        <p:spPr bwMode="auto">
          <a:xfrm flipV="1">
            <a:off x="3181350" y="2065338"/>
            <a:ext cx="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90" name="Line 27">
            <a:extLst>
              <a:ext uri="{FF2B5EF4-FFF2-40B4-BE49-F238E27FC236}">
                <a16:creationId xmlns:a16="http://schemas.microsoft.com/office/drawing/2014/main" id="{308B1DD6-4A44-DA46-A9BC-AAD577C4D14E}"/>
              </a:ext>
            </a:extLst>
          </p:cNvPr>
          <p:cNvSpPr>
            <a:spLocks noChangeShapeType="1"/>
          </p:cNvSpPr>
          <p:nvPr/>
        </p:nvSpPr>
        <p:spPr bwMode="auto">
          <a:xfrm flipH="1" flipV="1">
            <a:off x="2724150" y="1760538"/>
            <a:ext cx="30480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91" name="Line 28">
            <a:extLst>
              <a:ext uri="{FF2B5EF4-FFF2-40B4-BE49-F238E27FC236}">
                <a16:creationId xmlns:a16="http://schemas.microsoft.com/office/drawing/2014/main" id="{9530D210-5F22-F04E-ACE9-FA50AA266A81}"/>
              </a:ext>
            </a:extLst>
          </p:cNvPr>
          <p:cNvSpPr>
            <a:spLocks noChangeShapeType="1"/>
          </p:cNvSpPr>
          <p:nvPr/>
        </p:nvSpPr>
        <p:spPr bwMode="auto">
          <a:xfrm>
            <a:off x="3181350" y="2674938"/>
            <a:ext cx="0" cy="381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2" name="Rectangle 29">
            <a:extLst>
              <a:ext uri="{FF2B5EF4-FFF2-40B4-BE49-F238E27FC236}">
                <a16:creationId xmlns:a16="http://schemas.microsoft.com/office/drawing/2014/main" id="{DF7B296B-1ECE-6347-8F60-F6795DA5D2CB}"/>
              </a:ext>
            </a:extLst>
          </p:cNvPr>
          <p:cNvSpPr>
            <a:spLocks noChangeArrowheads="1"/>
          </p:cNvSpPr>
          <p:nvPr/>
        </p:nvSpPr>
        <p:spPr bwMode="auto">
          <a:xfrm>
            <a:off x="5070475" y="1531938"/>
            <a:ext cx="3079750" cy="21336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93" name="Rectangle 30">
            <a:extLst>
              <a:ext uri="{FF2B5EF4-FFF2-40B4-BE49-F238E27FC236}">
                <a16:creationId xmlns:a16="http://schemas.microsoft.com/office/drawing/2014/main" id="{1F1ED58F-710A-DC47-8686-3A4238EA19CE}"/>
              </a:ext>
            </a:extLst>
          </p:cNvPr>
          <p:cNvSpPr>
            <a:spLocks noChangeArrowheads="1"/>
          </p:cNvSpPr>
          <p:nvPr/>
        </p:nvSpPr>
        <p:spPr bwMode="auto">
          <a:xfrm>
            <a:off x="56800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4" name="Rectangle 31">
            <a:extLst>
              <a:ext uri="{FF2B5EF4-FFF2-40B4-BE49-F238E27FC236}">
                <a16:creationId xmlns:a16="http://schemas.microsoft.com/office/drawing/2014/main" id="{929FC663-7734-574B-B8CE-93F377C04245}"/>
              </a:ext>
            </a:extLst>
          </p:cNvPr>
          <p:cNvSpPr>
            <a:spLocks noChangeArrowheads="1"/>
          </p:cNvSpPr>
          <p:nvPr/>
        </p:nvSpPr>
        <p:spPr bwMode="auto">
          <a:xfrm>
            <a:off x="5680075" y="19669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5" name="Rectangle 32">
            <a:extLst>
              <a:ext uri="{FF2B5EF4-FFF2-40B4-BE49-F238E27FC236}">
                <a16:creationId xmlns:a16="http://schemas.microsoft.com/office/drawing/2014/main" id="{D8F4B252-5D1E-2340-A3AE-E119A7C3897B}"/>
              </a:ext>
            </a:extLst>
          </p:cNvPr>
          <p:cNvSpPr>
            <a:spLocks noChangeArrowheads="1"/>
          </p:cNvSpPr>
          <p:nvPr/>
        </p:nvSpPr>
        <p:spPr bwMode="auto">
          <a:xfrm>
            <a:off x="5680075" y="22717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6" name="Rectangle 33">
            <a:extLst>
              <a:ext uri="{FF2B5EF4-FFF2-40B4-BE49-F238E27FC236}">
                <a16:creationId xmlns:a16="http://schemas.microsoft.com/office/drawing/2014/main" id="{68531571-30E2-5F49-B19A-B86A8F633DC3}"/>
              </a:ext>
            </a:extLst>
          </p:cNvPr>
          <p:cNvSpPr>
            <a:spLocks noChangeArrowheads="1"/>
          </p:cNvSpPr>
          <p:nvPr/>
        </p:nvSpPr>
        <p:spPr bwMode="auto">
          <a:xfrm>
            <a:off x="5680075" y="25765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7" name="Rectangle 34">
            <a:extLst>
              <a:ext uri="{FF2B5EF4-FFF2-40B4-BE49-F238E27FC236}">
                <a16:creationId xmlns:a16="http://schemas.microsoft.com/office/drawing/2014/main" id="{3D862CAC-149D-6A4B-BCC3-405F44EF6283}"/>
              </a:ext>
            </a:extLst>
          </p:cNvPr>
          <p:cNvSpPr>
            <a:spLocks noChangeArrowheads="1"/>
          </p:cNvSpPr>
          <p:nvPr/>
        </p:nvSpPr>
        <p:spPr bwMode="auto">
          <a:xfrm>
            <a:off x="5680075" y="28813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8" name="Rectangle 35">
            <a:extLst>
              <a:ext uri="{FF2B5EF4-FFF2-40B4-BE49-F238E27FC236}">
                <a16:creationId xmlns:a16="http://schemas.microsoft.com/office/drawing/2014/main" id="{6AFB836B-AADF-1A44-B464-A41306E2E1C0}"/>
              </a:ext>
            </a:extLst>
          </p:cNvPr>
          <p:cNvSpPr>
            <a:spLocks noChangeArrowheads="1"/>
          </p:cNvSpPr>
          <p:nvPr/>
        </p:nvSpPr>
        <p:spPr bwMode="auto">
          <a:xfrm>
            <a:off x="5680075" y="31861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9" name="Rectangle 36">
            <a:extLst>
              <a:ext uri="{FF2B5EF4-FFF2-40B4-BE49-F238E27FC236}">
                <a16:creationId xmlns:a16="http://schemas.microsoft.com/office/drawing/2014/main" id="{9944D4B5-B7C5-8E47-8218-DEE4CC38BF80}"/>
              </a:ext>
            </a:extLst>
          </p:cNvPr>
          <p:cNvSpPr>
            <a:spLocks noChangeArrowheads="1"/>
          </p:cNvSpPr>
          <p:nvPr/>
        </p:nvSpPr>
        <p:spPr bwMode="auto">
          <a:xfrm>
            <a:off x="65944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0" name="Rectangle 37">
            <a:extLst>
              <a:ext uri="{FF2B5EF4-FFF2-40B4-BE49-F238E27FC236}">
                <a16:creationId xmlns:a16="http://schemas.microsoft.com/office/drawing/2014/main" id="{030A9921-1BC6-E944-958E-E7280C3BF483}"/>
              </a:ext>
            </a:extLst>
          </p:cNvPr>
          <p:cNvSpPr>
            <a:spLocks noChangeArrowheads="1"/>
          </p:cNvSpPr>
          <p:nvPr/>
        </p:nvSpPr>
        <p:spPr bwMode="auto">
          <a:xfrm>
            <a:off x="6594475" y="19669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1" name="Rectangle 38">
            <a:extLst>
              <a:ext uri="{FF2B5EF4-FFF2-40B4-BE49-F238E27FC236}">
                <a16:creationId xmlns:a16="http://schemas.microsoft.com/office/drawing/2014/main" id="{D02C3362-BE27-914C-A4D5-4DF6B818FBBC}"/>
              </a:ext>
            </a:extLst>
          </p:cNvPr>
          <p:cNvSpPr>
            <a:spLocks noChangeArrowheads="1"/>
          </p:cNvSpPr>
          <p:nvPr/>
        </p:nvSpPr>
        <p:spPr bwMode="auto">
          <a:xfrm>
            <a:off x="6594475" y="2271713"/>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102" name="Text Box 39">
            <a:extLst>
              <a:ext uri="{FF2B5EF4-FFF2-40B4-BE49-F238E27FC236}">
                <a16:creationId xmlns:a16="http://schemas.microsoft.com/office/drawing/2014/main" id="{0BC50473-0496-B446-800D-8DDD676B7610}"/>
              </a:ext>
            </a:extLst>
          </p:cNvPr>
          <p:cNvSpPr txBox="1">
            <a:spLocks noChangeArrowheads="1"/>
          </p:cNvSpPr>
          <p:nvPr/>
        </p:nvSpPr>
        <p:spPr bwMode="auto">
          <a:xfrm>
            <a:off x="1200150" y="17605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103" name="Text Box 40">
            <a:extLst>
              <a:ext uri="{FF2B5EF4-FFF2-40B4-BE49-F238E27FC236}">
                <a16:creationId xmlns:a16="http://schemas.microsoft.com/office/drawing/2014/main" id="{C88CDBEF-CC89-EC48-BCAB-031CAC2FD4FE}"/>
              </a:ext>
            </a:extLst>
          </p:cNvPr>
          <p:cNvSpPr txBox="1">
            <a:spLocks noChangeArrowheads="1"/>
          </p:cNvSpPr>
          <p:nvPr/>
        </p:nvSpPr>
        <p:spPr bwMode="auto">
          <a:xfrm>
            <a:off x="12001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104" name="Text Box 41">
            <a:extLst>
              <a:ext uri="{FF2B5EF4-FFF2-40B4-BE49-F238E27FC236}">
                <a16:creationId xmlns:a16="http://schemas.microsoft.com/office/drawing/2014/main" id="{DEF6E9FC-84A7-2F43-ADA4-9A76AB7AC66E}"/>
              </a:ext>
            </a:extLst>
          </p:cNvPr>
          <p:cNvSpPr txBox="1">
            <a:spLocks noChangeArrowheads="1"/>
          </p:cNvSpPr>
          <p:nvPr/>
        </p:nvSpPr>
        <p:spPr bwMode="auto">
          <a:xfrm>
            <a:off x="1809750" y="17526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105" name="Text Box 42">
            <a:extLst>
              <a:ext uri="{FF2B5EF4-FFF2-40B4-BE49-F238E27FC236}">
                <a16:creationId xmlns:a16="http://schemas.microsoft.com/office/drawing/2014/main" id="{23BEAE62-D399-4147-A1F2-2AB3AFACFF85}"/>
              </a:ext>
            </a:extLst>
          </p:cNvPr>
          <p:cNvSpPr txBox="1">
            <a:spLocks noChangeArrowheads="1"/>
          </p:cNvSpPr>
          <p:nvPr/>
        </p:nvSpPr>
        <p:spPr bwMode="auto">
          <a:xfrm>
            <a:off x="2419350" y="17605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6" name="Text Box 43">
            <a:extLst>
              <a:ext uri="{FF2B5EF4-FFF2-40B4-BE49-F238E27FC236}">
                <a16:creationId xmlns:a16="http://schemas.microsoft.com/office/drawing/2014/main" id="{ACE48AAB-D068-CC44-B816-303F6677021A}"/>
              </a:ext>
            </a:extLst>
          </p:cNvPr>
          <p:cNvSpPr txBox="1">
            <a:spLocks noChangeArrowheads="1"/>
          </p:cNvSpPr>
          <p:nvPr/>
        </p:nvSpPr>
        <p:spPr bwMode="auto">
          <a:xfrm>
            <a:off x="18097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107" name="Text Box 44">
            <a:extLst>
              <a:ext uri="{FF2B5EF4-FFF2-40B4-BE49-F238E27FC236}">
                <a16:creationId xmlns:a16="http://schemas.microsoft.com/office/drawing/2014/main" id="{5818EC68-1016-0D41-ADA1-2911B65F8E17}"/>
              </a:ext>
            </a:extLst>
          </p:cNvPr>
          <p:cNvSpPr txBox="1">
            <a:spLocks noChangeArrowheads="1"/>
          </p:cNvSpPr>
          <p:nvPr/>
        </p:nvSpPr>
        <p:spPr bwMode="auto">
          <a:xfrm>
            <a:off x="1200150" y="3048000"/>
            <a:ext cx="304800" cy="312738"/>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108" name="Text Box 45">
            <a:extLst>
              <a:ext uri="{FF2B5EF4-FFF2-40B4-BE49-F238E27FC236}">
                <a16:creationId xmlns:a16="http://schemas.microsoft.com/office/drawing/2014/main" id="{67BC5C93-F881-384D-8901-B1387247A32B}"/>
              </a:ext>
            </a:extLst>
          </p:cNvPr>
          <p:cNvSpPr txBox="1">
            <a:spLocks noChangeArrowheads="1"/>
          </p:cNvSpPr>
          <p:nvPr/>
        </p:nvSpPr>
        <p:spPr bwMode="auto">
          <a:xfrm>
            <a:off x="1809750" y="30559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109" name="Text Box 46">
            <a:extLst>
              <a:ext uri="{FF2B5EF4-FFF2-40B4-BE49-F238E27FC236}">
                <a16:creationId xmlns:a16="http://schemas.microsoft.com/office/drawing/2014/main" id="{B4619914-8CF7-6D48-80FD-985625335AA1}"/>
              </a:ext>
            </a:extLst>
          </p:cNvPr>
          <p:cNvSpPr txBox="1">
            <a:spLocks noChangeArrowheads="1"/>
          </p:cNvSpPr>
          <p:nvPr/>
        </p:nvSpPr>
        <p:spPr bwMode="auto">
          <a:xfrm>
            <a:off x="24193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H</a:t>
            </a:r>
          </a:p>
        </p:txBody>
      </p:sp>
      <p:sp>
        <p:nvSpPr>
          <p:cNvPr id="110" name="Text Box 48">
            <a:extLst>
              <a:ext uri="{FF2B5EF4-FFF2-40B4-BE49-F238E27FC236}">
                <a16:creationId xmlns:a16="http://schemas.microsoft.com/office/drawing/2014/main" id="{6E00BE00-A34E-3244-A467-04192EB125A8}"/>
              </a:ext>
            </a:extLst>
          </p:cNvPr>
          <p:cNvSpPr txBox="1">
            <a:spLocks noChangeArrowheads="1"/>
          </p:cNvSpPr>
          <p:nvPr/>
        </p:nvSpPr>
        <p:spPr bwMode="auto">
          <a:xfrm>
            <a:off x="3028950" y="17526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111" name="Text Box 49">
            <a:extLst>
              <a:ext uri="{FF2B5EF4-FFF2-40B4-BE49-F238E27FC236}">
                <a16:creationId xmlns:a16="http://schemas.microsoft.com/office/drawing/2014/main" id="{3AC26007-2EB4-B44B-B662-BE76C9B5D2E9}"/>
              </a:ext>
            </a:extLst>
          </p:cNvPr>
          <p:cNvSpPr txBox="1">
            <a:spLocks noChangeArrowheads="1"/>
          </p:cNvSpPr>
          <p:nvPr/>
        </p:nvSpPr>
        <p:spPr bwMode="auto">
          <a:xfrm>
            <a:off x="3028950" y="23622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112" name="Text Box 50">
            <a:extLst>
              <a:ext uri="{FF2B5EF4-FFF2-40B4-BE49-F238E27FC236}">
                <a16:creationId xmlns:a16="http://schemas.microsoft.com/office/drawing/2014/main" id="{2B731550-9EAA-7045-8F3A-487148635824}"/>
              </a:ext>
            </a:extLst>
          </p:cNvPr>
          <p:cNvSpPr txBox="1">
            <a:spLocks noChangeArrowheads="1"/>
          </p:cNvSpPr>
          <p:nvPr/>
        </p:nvSpPr>
        <p:spPr bwMode="auto">
          <a:xfrm>
            <a:off x="3028950" y="3055938"/>
            <a:ext cx="304800" cy="312737"/>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L</a:t>
            </a:r>
          </a:p>
        </p:txBody>
      </p:sp>
      <p:sp>
        <p:nvSpPr>
          <p:cNvPr id="113" name="Text Box 51">
            <a:extLst>
              <a:ext uri="{FF2B5EF4-FFF2-40B4-BE49-F238E27FC236}">
                <a16:creationId xmlns:a16="http://schemas.microsoft.com/office/drawing/2014/main" id="{43A41DA7-A356-5949-88ED-B2B116885B28}"/>
              </a:ext>
            </a:extLst>
          </p:cNvPr>
          <p:cNvSpPr txBox="1">
            <a:spLocks noChangeArrowheads="1"/>
          </p:cNvSpPr>
          <p:nvPr/>
        </p:nvSpPr>
        <p:spPr bwMode="auto">
          <a:xfrm>
            <a:off x="5680075" y="166211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114" name="Text Box 52">
            <a:extLst>
              <a:ext uri="{FF2B5EF4-FFF2-40B4-BE49-F238E27FC236}">
                <a16:creationId xmlns:a16="http://schemas.microsoft.com/office/drawing/2014/main" id="{70B67C84-E833-594F-A6CE-42C9DDEED590}"/>
              </a:ext>
            </a:extLst>
          </p:cNvPr>
          <p:cNvSpPr txBox="1">
            <a:spLocks noChangeArrowheads="1"/>
          </p:cNvSpPr>
          <p:nvPr/>
        </p:nvSpPr>
        <p:spPr bwMode="auto">
          <a:xfrm>
            <a:off x="5680075" y="196691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115" name="Text Box 53">
            <a:extLst>
              <a:ext uri="{FF2B5EF4-FFF2-40B4-BE49-F238E27FC236}">
                <a16:creationId xmlns:a16="http://schemas.microsoft.com/office/drawing/2014/main" id="{88C9160C-3C4D-044D-849A-349C72F7F6D9}"/>
              </a:ext>
            </a:extLst>
          </p:cNvPr>
          <p:cNvSpPr txBox="1">
            <a:spLocks noChangeArrowheads="1"/>
          </p:cNvSpPr>
          <p:nvPr/>
        </p:nvSpPr>
        <p:spPr bwMode="auto">
          <a:xfrm>
            <a:off x="5680075" y="227965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116" name="Text Box 54">
            <a:extLst>
              <a:ext uri="{FF2B5EF4-FFF2-40B4-BE49-F238E27FC236}">
                <a16:creationId xmlns:a16="http://schemas.microsoft.com/office/drawing/2014/main" id="{C604C33D-E58E-9D45-8F4C-1DA57F7E8FEC}"/>
              </a:ext>
            </a:extLst>
          </p:cNvPr>
          <p:cNvSpPr txBox="1">
            <a:spLocks noChangeArrowheads="1"/>
          </p:cNvSpPr>
          <p:nvPr/>
        </p:nvSpPr>
        <p:spPr bwMode="auto">
          <a:xfrm>
            <a:off x="5680075" y="2568575"/>
            <a:ext cx="304800" cy="312738"/>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117" name="Text Box 55">
            <a:extLst>
              <a:ext uri="{FF2B5EF4-FFF2-40B4-BE49-F238E27FC236}">
                <a16:creationId xmlns:a16="http://schemas.microsoft.com/office/drawing/2014/main" id="{D290769B-81C5-9940-9C3F-D59D735AAF6F}"/>
              </a:ext>
            </a:extLst>
          </p:cNvPr>
          <p:cNvSpPr txBox="1">
            <a:spLocks noChangeArrowheads="1"/>
          </p:cNvSpPr>
          <p:nvPr/>
        </p:nvSpPr>
        <p:spPr bwMode="auto">
          <a:xfrm>
            <a:off x="5680075" y="2881313"/>
            <a:ext cx="304800" cy="312737"/>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H</a:t>
            </a:r>
          </a:p>
        </p:txBody>
      </p:sp>
      <p:sp>
        <p:nvSpPr>
          <p:cNvPr id="118" name="Text Box 56">
            <a:extLst>
              <a:ext uri="{FF2B5EF4-FFF2-40B4-BE49-F238E27FC236}">
                <a16:creationId xmlns:a16="http://schemas.microsoft.com/office/drawing/2014/main" id="{72CF7F36-FEC5-6341-94A1-591193FABEB7}"/>
              </a:ext>
            </a:extLst>
          </p:cNvPr>
          <p:cNvSpPr txBox="1">
            <a:spLocks noChangeArrowheads="1"/>
          </p:cNvSpPr>
          <p:nvPr/>
        </p:nvSpPr>
        <p:spPr bwMode="auto">
          <a:xfrm>
            <a:off x="5680075" y="3194050"/>
            <a:ext cx="304800" cy="312738"/>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119" name="Text Box 57">
            <a:extLst>
              <a:ext uri="{FF2B5EF4-FFF2-40B4-BE49-F238E27FC236}">
                <a16:creationId xmlns:a16="http://schemas.microsoft.com/office/drawing/2014/main" id="{955B7E2D-0386-5449-8267-C3A8ABE0230F}"/>
              </a:ext>
            </a:extLst>
          </p:cNvPr>
          <p:cNvSpPr txBox="1">
            <a:spLocks noChangeArrowheads="1"/>
          </p:cNvSpPr>
          <p:nvPr/>
        </p:nvSpPr>
        <p:spPr bwMode="auto">
          <a:xfrm>
            <a:off x="6594475" y="1662113"/>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20" name="Text Box 58">
            <a:extLst>
              <a:ext uri="{FF2B5EF4-FFF2-40B4-BE49-F238E27FC236}">
                <a16:creationId xmlns:a16="http://schemas.microsoft.com/office/drawing/2014/main" id="{D519B6AD-D0A0-6348-8A74-45E21E6AAC95}"/>
              </a:ext>
            </a:extLst>
          </p:cNvPr>
          <p:cNvSpPr txBox="1">
            <a:spLocks noChangeArrowheads="1"/>
          </p:cNvSpPr>
          <p:nvPr/>
        </p:nvSpPr>
        <p:spPr bwMode="auto">
          <a:xfrm>
            <a:off x="6594475" y="19589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121" name="Text Box 59">
            <a:extLst>
              <a:ext uri="{FF2B5EF4-FFF2-40B4-BE49-F238E27FC236}">
                <a16:creationId xmlns:a16="http://schemas.microsoft.com/office/drawing/2014/main" id="{10730F01-B517-2548-A09F-0C83A216BFDB}"/>
              </a:ext>
            </a:extLst>
          </p:cNvPr>
          <p:cNvSpPr txBox="1">
            <a:spLocks noChangeArrowheads="1"/>
          </p:cNvSpPr>
          <p:nvPr/>
        </p:nvSpPr>
        <p:spPr bwMode="auto">
          <a:xfrm>
            <a:off x="6594475" y="2255838"/>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cxnSp>
        <p:nvCxnSpPr>
          <p:cNvPr id="122" name="AutoShape 60">
            <a:extLst>
              <a:ext uri="{FF2B5EF4-FFF2-40B4-BE49-F238E27FC236}">
                <a16:creationId xmlns:a16="http://schemas.microsoft.com/office/drawing/2014/main" id="{2452CEEB-216A-E14B-9ED6-B8E206F0E875}"/>
              </a:ext>
            </a:extLst>
          </p:cNvPr>
          <p:cNvCxnSpPr>
            <a:cxnSpLocks noChangeShapeType="1"/>
          </p:cNvCxnSpPr>
          <p:nvPr/>
        </p:nvCxnSpPr>
        <p:spPr bwMode="auto">
          <a:xfrm>
            <a:off x="5986463" y="1824038"/>
            <a:ext cx="1587" cy="1536700"/>
          </a:xfrm>
          <a:prstGeom prst="bentConnector3">
            <a:avLst>
              <a:gd name="adj1" fmla="val 14400000"/>
            </a:avLst>
          </a:prstGeom>
          <a:noFill/>
          <a:ln w="9525">
            <a:solidFill>
              <a:srgbClr val="0000CC"/>
            </a:solidFill>
            <a:miter lim="800000"/>
            <a:headEnd type="triangle" w="med" len="med"/>
            <a:tailEnd/>
          </a:ln>
          <a:effectLst/>
        </p:spPr>
      </p:cxnSp>
      <p:cxnSp>
        <p:nvCxnSpPr>
          <p:cNvPr id="123" name="AutoShape 61">
            <a:extLst>
              <a:ext uri="{FF2B5EF4-FFF2-40B4-BE49-F238E27FC236}">
                <a16:creationId xmlns:a16="http://schemas.microsoft.com/office/drawing/2014/main" id="{7DE626D6-10EB-4146-BC7D-14BFE15737D5}"/>
              </a:ext>
            </a:extLst>
          </p:cNvPr>
          <p:cNvCxnSpPr>
            <a:cxnSpLocks noChangeShapeType="1"/>
            <a:stCxn id="119" idx="3"/>
            <a:endCxn id="121" idx="3"/>
          </p:cNvCxnSpPr>
          <p:nvPr/>
        </p:nvCxnSpPr>
        <p:spPr bwMode="auto">
          <a:xfrm>
            <a:off x="6899275" y="1824038"/>
            <a:ext cx="1588" cy="588962"/>
          </a:xfrm>
          <a:prstGeom prst="bentConnector3">
            <a:avLst>
              <a:gd name="adj1" fmla="val 14400000"/>
            </a:avLst>
          </a:prstGeom>
          <a:noFill/>
          <a:ln w="9525">
            <a:solidFill>
              <a:srgbClr val="CC0000"/>
            </a:solidFill>
            <a:miter lim="800000"/>
            <a:headEnd type="triangle" w="med" len="med"/>
            <a:tailEnd/>
          </a:ln>
          <a:effectLst/>
        </p:spPr>
      </p:cxnSp>
      <p:sp>
        <p:nvSpPr>
          <p:cNvPr id="124" name="Text Box 62">
            <a:extLst>
              <a:ext uri="{FF2B5EF4-FFF2-40B4-BE49-F238E27FC236}">
                <a16:creationId xmlns:a16="http://schemas.microsoft.com/office/drawing/2014/main" id="{46C5FB8C-005A-BA46-9051-C67AEAA8D118}"/>
              </a:ext>
            </a:extLst>
          </p:cNvPr>
          <p:cNvSpPr txBox="1">
            <a:spLocks noChangeArrowheads="1"/>
          </p:cNvSpPr>
          <p:nvPr/>
        </p:nvSpPr>
        <p:spPr bwMode="auto">
          <a:xfrm>
            <a:off x="9906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basic block cache</a:t>
            </a:r>
          </a:p>
        </p:txBody>
      </p:sp>
      <p:sp>
        <p:nvSpPr>
          <p:cNvPr id="125" name="Text Box 63">
            <a:extLst>
              <a:ext uri="{FF2B5EF4-FFF2-40B4-BE49-F238E27FC236}">
                <a16:creationId xmlns:a16="http://schemas.microsoft.com/office/drawing/2014/main" id="{BAD42266-9AEF-7F4A-B561-618078BCDC07}"/>
              </a:ext>
            </a:extLst>
          </p:cNvPr>
          <p:cNvSpPr txBox="1">
            <a:spLocks noChangeArrowheads="1"/>
          </p:cNvSpPr>
          <p:nvPr/>
        </p:nvSpPr>
        <p:spPr bwMode="auto">
          <a:xfrm>
            <a:off x="52578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trace cache</a:t>
            </a:r>
          </a:p>
        </p:txBody>
      </p:sp>
    </p:spTree>
    <p:extLst>
      <p:ext uri="{BB962C8B-B14F-4D97-AF65-F5344CB8AC3E}">
        <p14:creationId xmlns:p14="http://schemas.microsoft.com/office/powerpoint/2010/main" val="17447979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Slide Number Placeholder 3"/>
          <p:cNvSpPr>
            <a:spLocks noGrp="1"/>
          </p:cNvSpPr>
          <p:nvPr>
            <p:ph type="sldNum" sz="quarter" idx="11"/>
          </p:nvPr>
        </p:nvSpPr>
        <p:spPr/>
        <p:txBody>
          <a:bodyPr/>
          <a:lstStyle/>
          <a:p>
            <a:fld id="{3751470D-C41C-4DA3-8898-DB89C0DE05B3}" type="slidenum">
              <a:rPr lang="en-US"/>
              <a:pPr/>
              <a:t>22</a:t>
            </a:fld>
            <a:endParaRPr lang="en-US"/>
          </a:p>
        </p:txBody>
      </p:sp>
      <p:sp>
        <p:nvSpPr>
          <p:cNvPr id="57401" name="Rectangle 57"/>
          <p:cNvSpPr>
            <a:spLocks noGrp="1" noChangeArrowheads="1"/>
          </p:cNvSpPr>
          <p:nvPr>
            <p:ph type="title"/>
          </p:nvPr>
        </p:nvSpPr>
        <p:spPr/>
        <p:txBody>
          <a:bodyPr/>
          <a:lstStyle/>
          <a:p>
            <a:r>
              <a:rPr lang="en-US"/>
              <a:t>Incremental NET Trace Building</a:t>
            </a:r>
          </a:p>
        </p:txBody>
      </p:sp>
      <p:sp>
        <p:nvSpPr>
          <p:cNvPr id="59" name="Footer Placeholder 58"/>
          <p:cNvSpPr>
            <a:spLocks noGrp="1"/>
          </p:cNvSpPr>
          <p:nvPr>
            <p:ph type="ftr" sz="quarter" idx="12"/>
          </p:nvPr>
        </p:nvSpPr>
        <p:spPr/>
        <p:txBody>
          <a:bodyPr/>
          <a:lstStyle/>
          <a:p>
            <a:r>
              <a:rPr lang="en-US" err="1"/>
              <a:t>DynamoRIO</a:t>
            </a:r>
            <a:r>
              <a:rPr lang="en-US"/>
              <a:t> Tutorial February 2017</a:t>
            </a:r>
          </a:p>
        </p:txBody>
      </p:sp>
      <p:sp>
        <p:nvSpPr>
          <p:cNvPr id="62" name="Rectangle 3">
            <a:extLst>
              <a:ext uri="{FF2B5EF4-FFF2-40B4-BE49-F238E27FC236}">
                <a16:creationId xmlns:a16="http://schemas.microsoft.com/office/drawing/2014/main" id="{4221CF3A-6A33-1246-A28B-10E5B1FA729F}"/>
              </a:ext>
            </a:extLst>
          </p:cNvPr>
          <p:cNvSpPr>
            <a:spLocks noChangeArrowheads="1"/>
          </p:cNvSpPr>
          <p:nvPr/>
        </p:nvSpPr>
        <p:spPr bwMode="auto">
          <a:xfrm>
            <a:off x="863600" y="1531938"/>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3" name="Rectangle 4">
            <a:extLst>
              <a:ext uri="{FF2B5EF4-FFF2-40B4-BE49-F238E27FC236}">
                <a16:creationId xmlns:a16="http://schemas.microsoft.com/office/drawing/2014/main" id="{99983188-B304-8F41-B059-5F8B47CA813C}"/>
              </a:ext>
            </a:extLst>
          </p:cNvPr>
          <p:cNvSpPr>
            <a:spLocks noChangeArrowheads="1"/>
          </p:cNvSpPr>
          <p:nvPr/>
        </p:nvSpPr>
        <p:spPr bwMode="auto">
          <a:xfrm>
            <a:off x="2438400" y="16843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64" name="Rectangle 5">
            <a:extLst>
              <a:ext uri="{FF2B5EF4-FFF2-40B4-BE49-F238E27FC236}">
                <a16:creationId xmlns:a16="http://schemas.microsoft.com/office/drawing/2014/main" id="{F4285FFE-1874-6A45-98FF-3E4D31021CD5}"/>
              </a:ext>
            </a:extLst>
          </p:cNvPr>
          <p:cNvSpPr>
            <a:spLocks noChangeArrowheads="1"/>
          </p:cNvSpPr>
          <p:nvPr/>
        </p:nvSpPr>
        <p:spPr bwMode="auto">
          <a:xfrm>
            <a:off x="3028950" y="16843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65" name="Rectangle 6">
            <a:extLst>
              <a:ext uri="{FF2B5EF4-FFF2-40B4-BE49-F238E27FC236}">
                <a16:creationId xmlns:a16="http://schemas.microsoft.com/office/drawing/2014/main" id="{601878B2-86A2-984B-BEA3-86B378253124}"/>
              </a:ext>
            </a:extLst>
          </p:cNvPr>
          <p:cNvSpPr>
            <a:spLocks noChangeArrowheads="1"/>
          </p:cNvSpPr>
          <p:nvPr/>
        </p:nvSpPr>
        <p:spPr bwMode="auto">
          <a:xfrm>
            <a:off x="3028950" y="22939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66" name="Line 7">
            <a:extLst>
              <a:ext uri="{FF2B5EF4-FFF2-40B4-BE49-F238E27FC236}">
                <a16:creationId xmlns:a16="http://schemas.microsoft.com/office/drawing/2014/main" id="{B8CFBAFE-6A6F-5540-8135-7FB9637F6A64}"/>
              </a:ext>
            </a:extLst>
          </p:cNvPr>
          <p:cNvSpPr>
            <a:spLocks noChangeShapeType="1"/>
          </p:cNvSpPr>
          <p:nvPr/>
        </p:nvSpPr>
        <p:spPr bwMode="auto">
          <a:xfrm flipV="1">
            <a:off x="3181350" y="1989138"/>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67" name="Line 8">
            <a:extLst>
              <a:ext uri="{FF2B5EF4-FFF2-40B4-BE49-F238E27FC236}">
                <a16:creationId xmlns:a16="http://schemas.microsoft.com/office/drawing/2014/main" id="{A2962D80-77B7-C84D-8F75-F94095B97B32}"/>
              </a:ext>
            </a:extLst>
          </p:cNvPr>
          <p:cNvSpPr>
            <a:spLocks noChangeShapeType="1"/>
          </p:cNvSpPr>
          <p:nvPr/>
        </p:nvSpPr>
        <p:spPr bwMode="auto">
          <a:xfrm flipH="1" flipV="1">
            <a:off x="2724150" y="16843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68" name="Rectangle 9">
            <a:extLst>
              <a:ext uri="{FF2B5EF4-FFF2-40B4-BE49-F238E27FC236}">
                <a16:creationId xmlns:a16="http://schemas.microsoft.com/office/drawing/2014/main" id="{BD09776C-27AF-8643-9026-1EF066270784}"/>
              </a:ext>
            </a:extLst>
          </p:cNvPr>
          <p:cNvSpPr>
            <a:spLocks noChangeArrowheads="1"/>
          </p:cNvSpPr>
          <p:nvPr/>
        </p:nvSpPr>
        <p:spPr bwMode="auto">
          <a:xfrm>
            <a:off x="5070475" y="1531938"/>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9" name="Rectangle 10">
            <a:extLst>
              <a:ext uri="{FF2B5EF4-FFF2-40B4-BE49-F238E27FC236}">
                <a16:creationId xmlns:a16="http://schemas.microsoft.com/office/drawing/2014/main" id="{2A6A272A-D0A4-A24E-BDD1-0509493D21A9}"/>
              </a:ext>
            </a:extLst>
          </p:cNvPr>
          <p:cNvSpPr>
            <a:spLocks noChangeArrowheads="1"/>
          </p:cNvSpPr>
          <p:nvPr/>
        </p:nvSpPr>
        <p:spPr bwMode="auto">
          <a:xfrm>
            <a:off x="65944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0" name="Text Box 11">
            <a:extLst>
              <a:ext uri="{FF2B5EF4-FFF2-40B4-BE49-F238E27FC236}">
                <a16:creationId xmlns:a16="http://schemas.microsoft.com/office/drawing/2014/main" id="{28D61479-5A79-8C42-879D-8DF68854F638}"/>
              </a:ext>
            </a:extLst>
          </p:cNvPr>
          <p:cNvSpPr txBox="1">
            <a:spLocks noChangeArrowheads="1"/>
          </p:cNvSpPr>
          <p:nvPr/>
        </p:nvSpPr>
        <p:spPr bwMode="auto">
          <a:xfrm>
            <a:off x="3028950" y="16764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71" name="Text Box 12">
            <a:extLst>
              <a:ext uri="{FF2B5EF4-FFF2-40B4-BE49-F238E27FC236}">
                <a16:creationId xmlns:a16="http://schemas.microsoft.com/office/drawing/2014/main" id="{B43A02D6-449A-9845-9056-C32619B9E8F2}"/>
              </a:ext>
            </a:extLst>
          </p:cNvPr>
          <p:cNvSpPr txBox="1">
            <a:spLocks noChangeArrowheads="1"/>
          </p:cNvSpPr>
          <p:nvPr/>
        </p:nvSpPr>
        <p:spPr bwMode="auto">
          <a:xfrm>
            <a:off x="3028950" y="22860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72" name="Text Box 13">
            <a:extLst>
              <a:ext uri="{FF2B5EF4-FFF2-40B4-BE49-F238E27FC236}">
                <a16:creationId xmlns:a16="http://schemas.microsoft.com/office/drawing/2014/main" id="{603E282E-AE52-4941-8555-4634C2BE3C4C}"/>
              </a:ext>
            </a:extLst>
          </p:cNvPr>
          <p:cNvSpPr txBox="1">
            <a:spLocks noChangeArrowheads="1"/>
          </p:cNvSpPr>
          <p:nvPr/>
        </p:nvSpPr>
        <p:spPr bwMode="auto">
          <a:xfrm>
            <a:off x="6594475" y="1662113"/>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73" name="Text Box 16">
            <a:extLst>
              <a:ext uri="{FF2B5EF4-FFF2-40B4-BE49-F238E27FC236}">
                <a16:creationId xmlns:a16="http://schemas.microsoft.com/office/drawing/2014/main" id="{556C0072-55A1-5844-AB87-5B8907F925A4}"/>
              </a:ext>
            </a:extLst>
          </p:cNvPr>
          <p:cNvSpPr txBox="1">
            <a:spLocks noChangeArrowheads="1"/>
          </p:cNvSpPr>
          <p:nvPr/>
        </p:nvSpPr>
        <p:spPr bwMode="auto">
          <a:xfrm>
            <a:off x="2438400" y="16843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74" name="Rectangle 17">
            <a:extLst>
              <a:ext uri="{FF2B5EF4-FFF2-40B4-BE49-F238E27FC236}">
                <a16:creationId xmlns:a16="http://schemas.microsoft.com/office/drawing/2014/main" id="{A5F72D49-2C78-F841-9E7B-C6F72CA87989}"/>
              </a:ext>
            </a:extLst>
          </p:cNvPr>
          <p:cNvSpPr>
            <a:spLocks noChangeArrowheads="1"/>
          </p:cNvSpPr>
          <p:nvPr/>
        </p:nvSpPr>
        <p:spPr bwMode="auto">
          <a:xfrm>
            <a:off x="866775" y="29718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75" name="Rectangle 18">
            <a:extLst>
              <a:ext uri="{FF2B5EF4-FFF2-40B4-BE49-F238E27FC236}">
                <a16:creationId xmlns:a16="http://schemas.microsoft.com/office/drawing/2014/main" id="{CF0F911F-4BE7-A746-8120-BA4609B07AF8}"/>
              </a:ext>
            </a:extLst>
          </p:cNvPr>
          <p:cNvSpPr>
            <a:spLocks noChangeArrowheads="1"/>
          </p:cNvSpPr>
          <p:nvPr/>
        </p:nvSpPr>
        <p:spPr bwMode="auto">
          <a:xfrm>
            <a:off x="3032125" y="31242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76" name="Rectangle 19">
            <a:extLst>
              <a:ext uri="{FF2B5EF4-FFF2-40B4-BE49-F238E27FC236}">
                <a16:creationId xmlns:a16="http://schemas.microsoft.com/office/drawing/2014/main" id="{6FA239FC-FAFA-FD4F-839A-C3B1EF9F368B}"/>
              </a:ext>
            </a:extLst>
          </p:cNvPr>
          <p:cNvSpPr>
            <a:spLocks noChangeArrowheads="1"/>
          </p:cNvSpPr>
          <p:nvPr/>
        </p:nvSpPr>
        <p:spPr bwMode="auto">
          <a:xfrm>
            <a:off x="3032125" y="37338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77" name="Line 20">
            <a:extLst>
              <a:ext uri="{FF2B5EF4-FFF2-40B4-BE49-F238E27FC236}">
                <a16:creationId xmlns:a16="http://schemas.microsoft.com/office/drawing/2014/main" id="{78529FA9-0CB2-7546-8A93-F7045F8914F8}"/>
              </a:ext>
            </a:extLst>
          </p:cNvPr>
          <p:cNvSpPr>
            <a:spLocks noChangeShapeType="1"/>
          </p:cNvSpPr>
          <p:nvPr/>
        </p:nvSpPr>
        <p:spPr bwMode="auto">
          <a:xfrm>
            <a:off x="2727325" y="34290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8" name="Line 21">
            <a:extLst>
              <a:ext uri="{FF2B5EF4-FFF2-40B4-BE49-F238E27FC236}">
                <a16:creationId xmlns:a16="http://schemas.microsoft.com/office/drawing/2014/main" id="{25109C37-BD8D-EC4F-BE1B-4749882BBC71}"/>
              </a:ext>
            </a:extLst>
          </p:cNvPr>
          <p:cNvSpPr>
            <a:spLocks noChangeShapeType="1"/>
          </p:cNvSpPr>
          <p:nvPr/>
        </p:nvSpPr>
        <p:spPr bwMode="auto">
          <a:xfrm flipH="1" flipV="1">
            <a:off x="2727325" y="31242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9" name="Rectangle 22">
            <a:extLst>
              <a:ext uri="{FF2B5EF4-FFF2-40B4-BE49-F238E27FC236}">
                <a16:creationId xmlns:a16="http://schemas.microsoft.com/office/drawing/2014/main" id="{58A34CF7-DA3E-0648-A915-F0B7765367B9}"/>
              </a:ext>
            </a:extLst>
          </p:cNvPr>
          <p:cNvSpPr>
            <a:spLocks noChangeArrowheads="1"/>
          </p:cNvSpPr>
          <p:nvPr/>
        </p:nvSpPr>
        <p:spPr bwMode="auto">
          <a:xfrm>
            <a:off x="5073650" y="29718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80" name="Rectangle 23">
            <a:extLst>
              <a:ext uri="{FF2B5EF4-FFF2-40B4-BE49-F238E27FC236}">
                <a16:creationId xmlns:a16="http://schemas.microsoft.com/office/drawing/2014/main" id="{78543410-0D01-634A-B0D3-7C91F2E17776}"/>
              </a:ext>
            </a:extLst>
          </p:cNvPr>
          <p:cNvSpPr>
            <a:spLocks noChangeArrowheads="1"/>
          </p:cNvSpPr>
          <p:nvPr/>
        </p:nvSpPr>
        <p:spPr bwMode="auto">
          <a:xfrm>
            <a:off x="6597650" y="31019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1" name="Rectangle 24">
            <a:extLst>
              <a:ext uri="{FF2B5EF4-FFF2-40B4-BE49-F238E27FC236}">
                <a16:creationId xmlns:a16="http://schemas.microsoft.com/office/drawing/2014/main" id="{88D9D495-4C42-0E44-9159-4974AFB01076}"/>
              </a:ext>
            </a:extLst>
          </p:cNvPr>
          <p:cNvSpPr>
            <a:spLocks noChangeArrowheads="1"/>
          </p:cNvSpPr>
          <p:nvPr/>
        </p:nvSpPr>
        <p:spPr bwMode="auto">
          <a:xfrm>
            <a:off x="6597650" y="34067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2" name="Text Box 25">
            <a:extLst>
              <a:ext uri="{FF2B5EF4-FFF2-40B4-BE49-F238E27FC236}">
                <a16:creationId xmlns:a16="http://schemas.microsoft.com/office/drawing/2014/main" id="{71F92401-0523-7343-8027-45D38689C602}"/>
              </a:ext>
            </a:extLst>
          </p:cNvPr>
          <p:cNvSpPr txBox="1">
            <a:spLocks noChangeArrowheads="1"/>
          </p:cNvSpPr>
          <p:nvPr/>
        </p:nvSpPr>
        <p:spPr bwMode="auto">
          <a:xfrm>
            <a:off x="3032125" y="3116263"/>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83" name="Text Box 26">
            <a:extLst>
              <a:ext uri="{FF2B5EF4-FFF2-40B4-BE49-F238E27FC236}">
                <a16:creationId xmlns:a16="http://schemas.microsoft.com/office/drawing/2014/main" id="{72144318-B280-4C49-B40C-F0E8ED353470}"/>
              </a:ext>
            </a:extLst>
          </p:cNvPr>
          <p:cNvSpPr txBox="1">
            <a:spLocks noChangeArrowheads="1"/>
          </p:cNvSpPr>
          <p:nvPr/>
        </p:nvSpPr>
        <p:spPr bwMode="auto">
          <a:xfrm>
            <a:off x="3032125" y="372586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84" name="Text Box 27">
            <a:extLst>
              <a:ext uri="{FF2B5EF4-FFF2-40B4-BE49-F238E27FC236}">
                <a16:creationId xmlns:a16="http://schemas.microsoft.com/office/drawing/2014/main" id="{2CBD4FE3-23D3-1545-835E-1EAD91926C28}"/>
              </a:ext>
            </a:extLst>
          </p:cNvPr>
          <p:cNvSpPr txBox="1">
            <a:spLocks noChangeArrowheads="1"/>
          </p:cNvSpPr>
          <p:nvPr/>
        </p:nvSpPr>
        <p:spPr bwMode="auto">
          <a:xfrm>
            <a:off x="6597650" y="31019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85" name="Text Box 28">
            <a:extLst>
              <a:ext uri="{FF2B5EF4-FFF2-40B4-BE49-F238E27FC236}">
                <a16:creationId xmlns:a16="http://schemas.microsoft.com/office/drawing/2014/main" id="{3D828489-365C-9241-ABFE-79E2B0A741A0}"/>
              </a:ext>
            </a:extLst>
          </p:cNvPr>
          <p:cNvSpPr txBox="1">
            <a:spLocks noChangeArrowheads="1"/>
          </p:cNvSpPr>
          <p:nvPr/>
        </p:nvSpPr>
        <p:spPr bwMode="auto">
          <a:xfrm>
            <a:off x="6597650" y="33988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86" name="Rectangle 29">
            <a:extLst>
              <a:ext uri="{FF2B5EF4-FFF2-40B4-BE49-F238E27FC236}">
                <a16:creationId xmlns:a16="http://schemas.microsoft.com/office/drawing/2014/main" id="{3EB35055-41E2-494F-82F8-47996C02FA27}"/>
              </a:ext>
            </a:extLst>
          </p:cNvPr>
          <p:cNvSpPr>
            <a:spLocks noChangeArrowheads="1"/>
          </p:cNvSpPr>
          <p:nvPr/>
        </p:nvSpPr>
        <p:spPr bwMode="auto">
          <a:xfrm>
            <a:off x="866775" y="44196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87" name="Rectangle 30">
            <a:extLst>
              <a:ext uri="{FF2B5EF4-FFF2-40B4-BE49-F238E27FC236}">
                <a16:creationId xmlns:a16="http://schemas.microsoft.com/office/drawing/2014/main" id="{302A7155-F71C-244E-A931-004454EC49FF}"/>
              </a:ext>
            </a:extLst>
          </p:cNvPr>
          <p:cNvSpPr>
            <a:spLocks noChangeArrowheads="1"/>
          </p:cNvSpPr>
          <p:nvPr/>
        </p:nvSpPr>
        <p:spPr bwMode="auto">
          <a:xfrm>
            <a:off x="3032125" y="45720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8" name="Rectangle 31">
            <a:extLst>
              <a:ext uri="{FF2B5EF4-FFF2-40B4-BE49-F238E27FC236}">
                <a16:creationId xmlns:a16="http://schemas.microsoft.com/office/drawing/2014/main" id="{7DD1C1EF-FFA2-EC4E-A4E7-69DCA3F10251}"/>
              </a:ext>
            </a:extLst>
          </p:cNvPr>
          <p:cNvSpPr>
            <a:spLocks noChangeArrowheads="1"/>
          </p:cNvSpPr>
          <p:nvPr/>
        </p:nvSpPr>
        <p:spPr bwMode="auto">
          <a:xfrm>
            <a:off x="3032125" y="51816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9" name="Line 32">
            <a:extLst>
              <a:ext uri="{FF2B5EF4-FFF2-40B4-BE49-F238E27FC236}">
                <a16:creationId xmlns:a16="http://schemas.microsoft.com/office/drawing/2014/main" id="{6F085394-3DCD-E24F-A8B1-55827D9720CD}"/>
              </a:ext>
            </a:extLst>
          </p:cNvPr>
          <p:cNvSpPr>
            <a:spLocks noChangeShapeType="1"/>
          </p:cNvSpPr>
          <p:nvPr/>
        </p:nvSpPr>
        <p:spPr bwMode="auto">
          <a:xfrm>
            <a:off x="2727325" y="48768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0" name="Line 33">
            <a:extLst>
              <a:ext uri="{FF2B5EF4-FFF2-40B4-BE49-F238E27FC236}">
                <a16:creationId xmlns:a16="http://schemas.microsoft.com/office/drawing/2014/main" id="{53A1F785-0E5F-354A-9766-4119B51B7176}"/>
              </a:ext>
            </a:extLst>
          </p:cNvPr>
          <p:cNvSpPr>
            <a:spLocks noChangeShapeType="1"/>
          </p:cNvSpPr>
          <p:nvPr/>
        </p:nvSpPr>
        <p:spPr bwMode="auto">
          <a:xfrm flipV="1">
            <a:off x="3184525" y="4876800"/>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1" name="Rectangle 34">
            <a:extLst>
              <a:ext uri="{FF2B5EF4-FFF2-40B4-BE49-F238E27FC236}">
                <a16:creationId xmlns:a16="http://schemas.microsoft.com/office/drawing/2014/main" id="{6059B7AC-E5F7-F54D-B25D-8CBA686B59DD}"/>
              </a:ext>
            </a:extLst>
          </p:cNvPr>
          <p:cNvSpPr>
            <a:spLocks noChangeArrowheads="1"/>
          </p:cNvSpPr>
          <p:nvPr/>
        </p:nvSpPr>
        <p:spPr bwMode="auto">
          <a:xfrm>
            <a:off x="5073650" y="44196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92" name="Rectangle 35">
            <a:extLst>
              <a:ext uri="{FF2B5EF4-FFF2-40B4-BE49-F238E27FC236}">
                <a16:creationId xmlns:a16="http://schemas.microsoft.com/office/drawing/2014/main" id="{917DB1E8-7D9D-5949-96BA-5EFAD7B301E7}"/>
              </a:ext>
            </a:extLst>
          </p:cNvPr>
          <p:cNvSpPr>
            <a:spLocks noChangeArrowheads="1"/>
          </p:cNvSpPr>
          <p:nvPr/>
        </p:nvSpPr>
        <p:spPr bwMode="auto">
          <a:xfrm>
            <a:off x="6597650" y="45497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3" name="Rectangle 36">
            <a:extLst>
              <a:ext uri="{FF2B5EF4-FFF2-40B4-BE49-F238E27FC236}">
                <a16:creationId xmlns:a16="http://schemas.microsoft.com/office/drawing/2014/main" id="{E19DA704-931B-6646-8629-D3B2E3AFD2A0}"/>
              </a:ext>
            </a:extLst>
          </p:cNvPr>
          <p:cNvSpPr>
            <a:spLocks noChangeArrowheads="1"/>
          </p:cNvSpPr>
          <p:nvPr/>
        </p:nvSpPr>
        <p:spPr bwMode="auto">
          <a:xfrm>
            <a:off x="6597650" y="48545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4" name="Rectangle 37">
            <a:extLst>
              <a:ext uri="{FF2B5EF4-FFF2-40B4-BE49-F238E27FC236}">
                <a16:creationId xmlns:a16="http://schemas.microsoft.com/office/drawing/2014/main" id="{3BE2F32E-97BE-1949-BFA5-7CB19E23978B}"/>
              </a:ext>
            </a:extLst>
          </p:cNvPr>
          <p:cNvSpPr>
            <a:spLocks noChangeArrowheads="1"/>
          </p:cNvSpPr>
          <p:nvPr/>
        </p:nvSpPr>
        <p:spPr bwMode="auto">
          <a:xfrm>
            <a:off x="6597650" y="5159375"/>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95" name="Text Box 38">
            <a:extLst>
              <a:ext uri="{FF2B5EF4-FFF2-40B4-BE49-F238E27FC236}">
                <a16:creationId xmlns:a16="http://schemas.microsoft.com/office/drawing/2014/main" id="{10727ED6-3048-2A4F-A1B3-A2DD74E453CD}"/>
              </a:ext>
            </a:extLst>
          </p:cNvPr>
          <p:cNvSpPr txBox="1">
            <a:spLocks noChangeArrowheads="1"/>
          </p:cNvSpPr>
          <p:nvPr/>
        </p:nvSpPr>
        <p:spPr bwMode="auto">
          <a:xfrm>
            <a:off x="3032125" y="456406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96" name="Text Box 39">
            <a:extLst>
              <a:ext uri="{FF2B5EF4-FFF2-40B4-BE49-F238E27FC236}">
                <a16:creationId xmlns:a16="http://schemas.microsoft.com/office/drawing/2014/main" id="{832084E8-4742-564E-97F5-84DC81C28649}"/>
              </a:ext>
            </a:extLst>
          </p:cNvPr>
          <p:cNvSpPr txBox="1">
            <a:spLocks noChangeArrowheads="1"/>
          </p:cNvSpPr>
          <p:nvPr/>
        </p:nvSpPr>
        <p:spPr bwMode="auto">
          <a:xfrm>
            <a:off x="3032125" y="5173663"/>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97" name="Text Box 40">
            <a:extLst>
              <a:ext uri="{FF2B5EF4-FFF2-40B4-BE49-F238E27FC236}">
                <a16:creationId xmlns:a16="http://schemas.microsoft.com/office/drawing/2014/main" id="{13308216-CEC2-B041-8363-3CF9F4F24916}"/>
              </a:ext>
            </a:extLst>
          </p:cNvPr>
          <p:cNvSpPr txBox="1">
            <a:spLocks noChangeArrowheads="1"/>
          </p:cNvSpPr>
          <p:nvPr/>
        </p:nvSpPr>
        <p:spPr bwMode="auto">
          <a:xfrm>
            <a:off x="6597650" y="45497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98" name="Text Box 41">
            <a:extLst>
              <a:ext uri="{FF2B5EF4-FFF2-40B4-BE49-F238E27FC236}">
                <a16:creationId xmlns:a16="http://schemas.microsoft.com/office/drawing/2014/main" id="{1A19D067-FAAC-8745-8AFB-2BE4ED7E2C49}"/>
              </a:ext>
            </a:extLst>
          </p:cNvPr>
          <p:cNvSpPr txBox="1">
            <a:spLocks noChangeArrowheads="1"/>
          </p:cNvSpPr>
          <p:nvPr/>
        </p:nvSpPr>
        <p:spPr bwMode="auto">
          <a:xfrm>
            <a:off x="6597650" y="48466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99" name="Text Box 42">
            <a:extLst>
              <a:ext uri="{FF2B5EF4-FFF2-40B4-BE49-F238E27FC236}">
                <a16:creationId xmlns:a16="http://schemas.microsoft.com/office/drawing/2014/main" id="{FBFD631B-3D02-7743-8352-239CFE26369D}"/>
              </a:ext>
            </a:extLst>
          </p:cNvPr>
          <p:cNvSpPr txBox="1">
            <a:spLocks noChangeArrowheads="1"/>
          </p:cNvSpPr>
          <p:nvPr/>
        </p:nvSpPr>
        <p:spPr bwMode="auto">
          <a:xfrm>
            <a:off x="6597650" y="51435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cxnSp>
        <p:nvCxnSpPr>
          <p:cNvPr id="100" name="AutoShape 43">
            <a:extLst>
              <a:ext uri="{FF2B5EF4-FFF2-40B4-BE49-F238E27FC236}">
                <a16:creationId xmlns:a16="http://schemas.microsoft.com/office/drawing/2014/main" id="{88A1E05C-217F-674E-B238-5676964D0884}"/>
              </a:ext>
            </a:extLst>
          </p:cNvPr>
          <p:cNvCxnSpPr>
            <a:cxnSpLocks noChangeShapeType="1"/>
            <a:stCxn id="97" idx="3"/>
            <a:endCxn id="99" idx="3"/>
          </p:cNvCxnSpPr>
          <p:nvPr/>
        </p:nvCxnSpPr>
        <p:spPr bwMode="auto">
          <a:xfrm>
            <a:off x="6902450" y="4711700"/>
            <a:ext cx="1588" cy="588963"/>
          </a:xfrm>
          <a:prstGeom prst="bentConnector3">
            <a:avLst>
              <a:gd name="adj1" fmla="val 14400000"/>
            </a:avLst>
          </a:prstGeom>
          <a:noFill/>
          <a:ln w="9525">
            <a:solidFill>
              <a:schemeClr val="tx1"/>
            </a:solidFill>
            <a:miter lim="800000"/>
            <a:headEnd type="triangle" w="med" len="med"/>
            <a:tailEnd/>
          </a:ln>
          <a:effectLst/>
        </p:spPr>
      </p:cxnSp>
      <p:sp>
        <p:nvSpPr>
          <p:cNvPr id="101" name="Rectangle 44">
            <a:extLst>
              <a:ext uri="{FF2B5EF4-FFF2-40B4-BE49-F238E27FC236}">
                <a16:creationId xmlns:a16="http://schemas.microsoft.com/office/drawing/2014/main" id="{64C9207D-FE4D-054A-8512-9133170FF8B1}"/>
              </a:ext>
            </a:extLst>
          </p:cNvPr>
          <p:cNvSpPr>
            <a:spLocks noChangeArrowheads="1"/>
          </p:cNvSpPr>
          <p:nvPr/>
        </p:nvSpPr>
        <p:spPr bwMode="auto">
          <a:xfrm rot="2849032">
            <a:off x="2714625" y="2103438"/>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2" name="Rectangle 45">
            <a:extLst>
              <a:ext uri="{FF2B5EF4-FFF2-40B4-BE49-F238E27FC236}">
                <a16:creationId xmlns:a16="http://schemas.microsoft.com/office/drawing/2014/main" id="{B51CD83A-6F33-AC47-99D2-88EA6AB8096B}"/>
              </a:ext>
            </a:extLst>
          </p:cNvPr>
          <p:cNvSpPr>
            <a:spLocks noChangeArrowheads="1"/>
          </p:cNvSpPr>
          <p:nvPr/>
        </p:nvSpPr>
        <p:spPr bwMode="auto">
          <a:xfrm rot="7990999">
            <a:off x="2714625" y="2112963"/>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3" name="Rectangle 46">
            <a:extLst>
              <a:ext uri="{FF2B5EF4-FFF2-40B4-BE49-F238E27FC236}">
                <a16:creationId xmlns:a16="http://schemas.microsoft.com/office/drawing/2014/main" id="{68265A7C-5987-6E44-9749-869D9F3077D6}"/>
              </a:ext>
            </a:extLst>
          </p:cNvPr>
          <p:cNvSpPr>
            <a:spLocks noChangeArrowheads="1"/>
          </p:cNvSpPr>
          <p:nvPr/>
        </p:nvSpPr>
        <p:spPr bwMode="auto">
          <a:xfrm>
            <a:off x="2438400" y="31067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4" name="Text Box 47">
            <a:extLst>
              <a:ext uri="{FF2B5EF4-FFF2-40B4-BE49-F238E27FC236}">
                <a16:creationId xmlns:a16="http://schemas.microsoft.com/office/drawing/2014/main" id="{F68683FC-AF26-4846-ABC7-2BEB009B8E31}"/>
              </a:ext>
            </a:extLst>
          </p:cNvPr>
          <p:cNvSpPr txBox="1">
            <a:spLocks noChangeArrowheads="1"/>
          </p:cNvSpPr>
          <p:nvPr/>
        </p:nvSpPr>
        <p:spPr bwMode="auto">
          <a:xfrm>
            <a:off x="2438400" y="31067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5" name="Rectangle 48">
            <a:extLst>
              <a:ext uri="{FF2B5EF4-FFF2-40B4-BE49-F238E27FC236}">
                <a16:creationId xmlns:a16="http://schemas.microsoft.com/office/drawing/2014/main" id="{499A059B-0E10-734D-930A-BD6A47EF8DF2}"/>
              </a:ext>
            </a:extLst>
          </p:cNvPr>
          <p:cNvSpPr>
            <a:spLocks noChangeArrowheads="1"/>
          </p:cNvSpPr>
          <p:nvPr/>
        </p:nvSpPr>
        <p:spPr bwMode="auto">
          <a:xfrm>
            <a:off x="2438400" y="4554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6" name="Text Box 49">
            <a:extLst>
              <a:ext uri="{FF2B5EF4-FFF2-40B4-BE49-F238E27FC236}">
                <a16:creationId xmlns:a16="http://schemas.microsoft.com/office/drawing/2014/main" id="{D10D805F-9C4A-4343-9E13-01010A830E8B}"/>
              </a:ext>
            </a:extLst>
          </p:cNvPr>
          <p:cNvSpPr txBox="1">
            <a:spLocks noChangeArrowheads="1"/>
          </p:cNvSpPr>
          <p:nvPr/>
        </p:nvSpPr>
        <p:spPr bwMode="auto">
          <a:xfrm>
            <a:off x="2438400" y="45545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7" name="Rectangle 50">
            <a:extLst>
              <a:ext uri="{FF2B5EF4-FFF2-40B4-BE49-F238E27FC236}">
                <a16:creationId xmlns:a16="http://schemas.microsoft.com/office/drawing/2014/main" id="{0B1882C4-EF35-E443-87DC-35B8829C5D07}"/>
              </a:ext>
            </a:extLst>
          </p:cNvPr>
          <p:cNvSpPr>
            <a:spLocks noChangeArrowheads="1"/>
          </p:cNvSpPr>
          <p:nvPr/>
        </p:nvSpPr>
        <p:spPr bwMode="auto">
          <a:xfrm rot="2849032">
            <a:off x="3009900" y="3533775"/>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8" name="Rectangle 51">
            <a:extLst>
              <a:ext uri="{FF2B5EF4-FFF2-40B4-BE49-F238E27FC236}">
                <a16:creationId xmlns:a16="http://schemas.microsoft.com/office/drawing/2014/main" id="{783811A1-8769-4744-BCF1-2ADEB289C8F3}"/>
              </a:ext>
            </a:extLst>
          </p:cNvPr>
          <p:cNvSpPr>
            <a:spLocks noChangeArrowheads="1"/>
          </p:cNvSpPr>
          <p:nvPr/>
        </p:nvSpPr>
        <p:spPr bwMode="auto">
          <a:xfrm rot="7990999">
            <a:off x="3009900" y="3543300"/>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9" name="Rectangle 52">
            <a:extLst>
              <a:ext uri="{FF2B5EF4-FFF2-40B4-BE49-F238E27FC236}">
                <a16:creationId xmlns:a16="http://schemas.microsoft.com/office/drawing/2014/main" id="{B9F05B5A-7098-F943-84E3-E306DC6700E3}"/>
              </a:ext>
            </a:extLst>
          </p:cNvPr>
          <p:cNvSpPr>
            <a:spLocks noChangeArrowheads="1"/>
          </p:cNvSpPr>
          <p:nvPr/>
        </p:nvSpPr>
        <p:spPr bwMode="auto">
          <a:xfrm rot="2849032">
            <a:off x="2733675" y="4686300"/>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10" name="Rectangle 53">
            <a:extLst>
              <a:ext uri="{FF2B5EF4-FFF2-40B4-BE49-F238E27FC236}">
                <a16:creationId xmlns:a16="http://schemas.microsoft.com/office/drawing/2014/main" id="{09679231-15AC-B948-B62C-447DDAE8025C}"/>
              </a:ext>
            </a:extLst>
          </p:cNvPr>
          <p:cNvSpPr>
            <a:spLocks noChangeArrowheads="1"/>
          </p:cNvSpPr>
          <p:nvPr/>
        </p:nvSpPr>
        <p:spPr bwMode="auto">
          <a:xfrm rot="7990999">
            <a:off x="2733675" y="4695825"/>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11" name="Line 54">
            <a:extLst>
              <a:ext uri="{FF2B5EF4-FFF2-40B4-BE49-F238E27FC236}">
                <a16:creationId xmlns:a16="http://schemas.microsoft.com/office/drawing/2014/main" id="{6ABAEBA0-A77C-2D45-9956-CEEB1FFBD5B7}"/>
              </a:ext>
            </a:extLst>
          </p:cNvPr>
          <p:cNvSpPr>
            <a:spLocks noChangeShapeType="1"/>
          </p:cNvSpPr>
          <p:nvPr/>
        </p:nvSpPr>
        <p:spPr bwMode="auto">
          <a:xfrm>
            <a:off x="2724150" y="19891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2" name="Line 55">
            <a:extLst>
              <a:ext uri="{FF2B5EF4-FFF2-40B4-BE49-F238E27FC236}">
                <a16:creationId xmlns:a16="http://schemas.microsoft.com/office/drawing/2014/main" id="{E158A23B-421E-B142-912B-7BDF0F7EF500}"/>
              </a:ext>
            </a:extLst>
          </p:cNvPr>
          <p:cNvSpPr>
            <a:spLocks noChangeShapeType="1"/>
          </p:cNvSpPr>
          <p:nvPr/>
        </p:nvSpPr>
        <p:spPr bwMode="auto">
          <a:xfrm flipV="1">
            <a:off x="3184525" y="3429000"/>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3" name="Line 56">
            <a:extLst>
              <a:ext uri="{FF2B5EF4-FFF2-40B4-BE49-F238E27FC236}">
                <a16:creationId xmlns:a16="http://schemas.microsoft.com/office/drawing/2014/main" id="{4B9B2F3C-2E07-F547-9363-0CB77710B143}"/>
              </a:ext>
            </a:extLst>
          </p:cNvPr>
          <p:cNvSpPr>
            <a:spLocks noChangeShapeType="1"/>
          </p:cNvSpPr>
          <p:nvPr/>
        </p:nvSpPr>
        <p:spPr bwMode="auto">
          <a:xfrm flipH="1" flipV="1">
            <a:off x="2727325" y="45720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4" name="Text Box 62">
            <a:extLst>
              <a:ext uri="{FF2B5EF4-FFF2-40B4-BE49-F238E27FC236}">
                <a16:creationId xmlns:a16="http://schemas.microsoft.com/office/drawing/2014/main" id="{F0D47994-B0EE-E042-AC10-D5E324EE199F}"/>
              </a:ext>
            </a:extLst>
          </p:cNvPr>
          <p:cNvSpPr txBox="1">
            <a:spLocks noChangeArrowheads="1"/>
          </p:cNvSpPr>
          <p:nvPr/>
        </p:nvSpPr>
        <p:spPr bwMode="auto">
          <a:xfrm>
            <a:off x="9906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basic block cache</a:t>
            </a:r>
          </a:p>
        </p:txBody>
      </p:sp>
      <p:sp>
        <p:nvSpPr>
          <p:cNvPr id="115" name="Text Box 63">
            <a:extLst>
              <a:ext uri="{FF2B5EF4-FFF2-40B4-BE49-F238E27FC236}">
                <a16:creationId xmlns:a16="http://schemas.microsoft.com/office/drawing/2014/main" id="{15814963-FA33-0342-A97F-20511948D05B}"/>
              </a:ext>
            </a:extLst>
          </p:cNvPr>
          <p:cNvSpPr txBox="1">
            <a:spLocks noChangeArrowheads="1"/>
          </p:cNvSpPr>
          <p:nvPr/>
        </p:nvSpPr>
        <p:spPr bwMode="auto">
          <a:xfrm>
            <a:off x="52578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trace cache</a:t>
            </a:r>
          </a:p>
        </p:txBody>
      </p:sp>
    </p:spTree>
    <p:extLst>
      <p:ext uri="{BB962C8B-B14F-4D97-AF65-F5344CB8AC3E}">
        <p14:creationId xmlns:p14="http://schemas.microsoft.com/office/powerpoint/2010/main" val="25978549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#4: Trace Building</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23</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47" name="TextBox 46"/>
          <p:cNvSpPr txBox="1"/>
          <p:nvPr/>
        </p:nvSpPr>
        <p:spPr>
          <a:xfrm>
            <a:off x="92964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trace cache</a:t>
            </a:r>
          </a:p>
        </p:txBody>
      </p:sp>
      <p:sp>
        <p:nvSpPr>
          <p:cNvPr id="53" name="Text Box 36"/>
          <p:cNvSpPr txBox="1">
            <a:spLocks noChangeArrowheads="1"/>
          </p:cNvSpPr>
          <p:nvPr/>
        </p:nvSpPr>
        <p:spPr bwMode="auto">
          <a:xfrm>
            <a:off x="9601200" y="3571875"/>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4" name="Text Box 39"/>
          <p:cNvSpPr txBox="1">
            <a:spLocks noChangeArrowheads="1"/>
          </p:cNvSpPr>
          <p:nvPr/>
        </p:nvSpPr>
        <p:spPr bwMode="auto">
          <a:xfrm>
            <a:off x="9601200" y="3868738"/>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8" name="Text Box 41"/>
          <p:cNvSpPr txBox="1">
            <a:spLocks noChangeArrowheads="1"/>
          </p:cNvSpPr>
          <p:nvPr/>
        </p:nvSpPr>
        <p:spPr bwMode="auto">
          <a:xfrm>
            <a:off x="9601200" y="41735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60" name="Text Box 41"/>
          <p:cNvSpPr txBox="1">
            <a:spLocks noChangeArrowheads="1"/>
          </p:cNvSpPr>
          <p:nvPr/>
        </p:nvSpPr>
        <p:spPr bwMode="auto">
          <a:xfrm>
            <a:off x="96012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62" name="Text Box 41"/>
          <p:cNvSpPr txBox="1">
            <a:spLocks noChangeArrowheads="1"/>
          </p:cNvSpPr>
          <p:nvPr/>
        </p:nvSpPr>
        <p:spPr bwMode="auto">
          <a:xfrm>
            <a:off x="9601200" y="5105400"/>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3" name="TextBox 62"/>
          <p:cNvSpPr txBox="1"/>
          <p:nvPr/>
        </p:nvSpPr>
        <p:spPr>
          <a:xfrm>
            <a:off x="9601200" y="4800600"/>
            <a:ext cx="304800" cy="304800"/>
          </a:xfrm>
          <a:prstGeom prst="rect">
            <a:avLst/>
          </a:prstGeom>
          <a:solidFill>
            <a:schemeClr val="bg2">
              <a:lumMod val="75000"/>
            </a:schemeClr>
          </a:solidFill>
          <a:ln w="28575">
            <a:solidFill>
              <a:schemeClr val="tx1"/>
            </a:solidFill>
          </a:ln>
        </p:spPr>
        <p:txBody>
          <a:bodyPr wrap="square" rtlCol="0" anchor="ctr" anchorCtr="1">
            <a:noAutofit/>
          </a:bodyPr>
          <a:lstStyle/>
          <a:p>
            <a:pPr algn="ctr">
              <a:lnSpc>
                <a:spcPts val="1600"/>
              </a:lnSpc>
            </a:pPr>
            <a:r>
              <a:rPr lang="en-US">
                <a:solidFill>
                  <a:schemeClr val="bg1"/>
                </a:solidFill>
              </a:rPr>
              <a:t>?</a:t>
            </a: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3x   1.2x  </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5" name="AutoShape 51"/>
          <p:cNvSpPr>
            <a:spLocks noChangeArrowheads="1"/>
          </p:cNvSpPr>
          <p:nvPr/>
        </p:nvSpPr>
        <p:spPr bwMode="auto">
          <a:xfrm>
            <a:off x="66294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76" name="AutoShape 52"/>
          <p:cNvSpPr>
            <a:spLocks noChangeArrowheads="1"/>
          </p:cNvSpPr>
          <p:nvPr/>
        </p:nvSpPr>
        <p:spPr bwMode="auto">
          <a:xfrm>
            <a:off x="71628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64" name="TextBox 63"/>
          <p:cNvSpPr txBox="1"/>
          <p:nvPr/>
        </p:nvSpPr>
        <p:spPr>
          <a:xfrm>
            <a:off x="8354568" y="4572000"/>
            <a:ext cx="1066800" cy="9144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a:solidFill>
                  <a:schemeClr val="bg1"/>
                </a:solidFill>
              </a:rPr>
              <a:t>indirect branch lookup</a:t>
            </a:r>
          </a:p>
        </p:txBody>
      </p:sp>
      <p:sp>
        <p:nvSpPr>
          <p:cNvPr id="69" name="Line 44"/>
          <p:cNvSpPr>
            <a:spLocks noChangeShapeType="1"/>
          </p:cNvSpPr>
          <p:nvPr/>
        </p:nvSpPr>
        <p:spPr bwMode="auto">
          <a:xfrm flipH="1">
            <a:off x="8001000" y="50292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a:off x="8001000" y="48006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7" name="Line 44"/>
          <p:cNvSpPr>
            <a:spLocks noChangeShapeType="1"/>
          </p:cNvSpPr>
          <p:nvPr/>
        </p:nvSpPr>
        <p:spPr bwMode="auto">
          <a:xfrm flipH="1">
            <a:off x="9372600" y="4953000"/>
            <a:ext cx="228600" cy="762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9" name="Rectangular Callout 58"/>
          <p:cNvSpPr/>
          <p:nvPr/>
        </p:nvSpPr>
        <p:spPr>
          <a:xfrm>
            <a:off x="8686800" y="3352800"/>
            <a:ext cx="762000" cy="762000"/>
          </a:xfrm>
          <a:prstGeom prst="wedgeRectCallout">
            <a:avLst>
              <a:gd name="adj1" fmla="val 73453"/>
              <a:gd name="adj2" fmla="val 14392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en-US" sz="1400" err="1"/>
              <a:t>ind</a:t>
            </a:r>
            <a:r>
              <a:rPr lang="en-US" sz="1400"/>
              <a:t>. br. stays on trace?</a:t>
            </a:r>
          </a:p>
        </p:txBody>
      </p:sp>
      <p:cxnSp>
        <p:nvCxnSpPr>
          <p:cNvPr id="50" name="Elbow Connector 49"/>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65"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68" name="Elbow Connector 67"/>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cxnSp>
        <p:nvCxnSpPr>
          <p:cNvPr id="7" name="Elbow Connector 6"/>
          <p:cNvCxnSpPr/>
          <p:nvPr/>
        </p:nvCxnSpPr>
        <p:spPr bwMode="auto">
          <a:xfrm flipH="1" flipV="1">
            <a:off x="9753600" y="3566160"/>
            <a:ext cx="152400" cy="886968"/>
          </a:xfrm>
          <a:prstGeom prst="bentConnector4">
            <a:avLst>
              <a:gd name="adj1" fmla="val -83333"/>
              <a:gd name="adj2" fmla="val 120954"/>
            </a:avLst>
          </a:prstGeom>
          <a:solidFill>
            <a:schemeClr val="accent1"/>
          </a:solidFill>
          <a:ln w="19050" cap="flat" cmpd="sng" algn="ctr">
            <a:solidFill>
              <a:srgbClr val="0000CC"/>
            </a:solidFill>
            <a:prstDash val="solid"/>
            <a:round/>
            <a:headEnd type="none" w="med" len="med"/>
            <a:tailEnd type="arrow"/>
          </a:ln>
          <a:effectLst/>
        </p:spPr>
      </p:cxnSp>
      <p:sp>
        <p:nvSpPr>
          <p:cNvPr id="66" name="Text Box 48"/>
          <p:cNvSpPr txBox="1">
            <a:spLocks noChangeArrowheads="1"/>
          </p:cNvSpPr>
          <p:nvPr/>
        </p:nvSpPr>
        <p:spPr bwMode="auto">
          <a:xfrm>
            <a:off x="7924800" y="5980113"/>
            <a:ext cx="952500" cy="424732"/>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1.1x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738185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7" grpId="0" animBg="1"/>
      <p:bldP spid="59"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0E3B69D7-EA5A-4760-93AA-0E584F0FDFED}" type="slidenum">
              <a:rPr lang="en-US"/>
              <a:pPr/>
              <a:t>24</a:t>
            </a:fld>
            <a:endParaRPr lang="en-US"/>
          </a:p>
        </p:txBody>
      </p:sp>
      <p:pic>
        <p:nvPicPr>
          <p:cNvPr id="61442" name="Picture 2" descr="per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1" y="1066800"/>
            <a:ext cx="7870825" cy="4986338"/>
          </a:xfrm>
          <a:prstGeom prst="rect">
            <a:avLst/>
          </a:prstGeom>
          <a:noFill/>
        </p:spPr>
      </p:pic>
      <p:sp>
        <p:nvSpPr>
          <p:cNvPr id="61451" name="Rectangle 11"/>
          <p:cNvSpPr>
            <a:spLocks noGrp="1" noChangeArrowheads="1"/>
          </p:cNvSpPr>
          <p:nvPr>
            <p:ph type="title"/>
          </p:nvPr>
        </p:nvSpPr>
        <p:spPr>
          <a:xfrm>
            <a:off x="838200" y="-64366"/>
            <a:ext cx="10515600" cy="1325563"/>
          </a:xfrm>
        </p:spPr>
        <p:txBody>
          <a:bodyPr/>
          <a:lstStyle/>
          <a:p>
            <a:r>
              <a:rPr lang="en-US"/>
              <a:t>Base Performance</a:t>
            </a:r>
          </a:p>
        </p:txBody>
      </p:sp>
      <p:sp>
        <p:nvSpPr>
          <p:cNvPr id="61444" name="AutoShape 4"/>
          <p:cNvSpPr>
            <a:spLocks/>
          </p:cNvSpPr>
          <p:nvPr/>
        </p:nvSpPr>
        <p:spPr bwMode="auto">
          <a:xfrm rot="-5400000">
            <a:off x="8305800" y="5334000"/>
            <a:ext cx="228600" cy="1447800"/>
          </a:xfrm>
          <a:prstGeom prst="leftBrace">
            <a:avLst>
              <a:gd name="adj1" fmla="val 158333"/>
              <a:gd name="adj2" fmla="val 50000"/>
            </a:avLst>
          </a:prstGeom>
          <a:noFill/>
          <a:ln w="19050">
            <a:solidFill>
              <a:schemeClr val="tx1"/>
            </a:solidFill>
            <a:round/>
            <a:headEnd/>
            <a:tailEnd/>
          </a:ln>
          <a:effectLst/>
        </p:spPr>
        <p:txBody>
          <a:bodyPr wrap="none" anchor="ctr"/>
          <a:lstStyle/>
          <a:p>
            <a:endParaRPr lang="en-US"/>
          </a:p>
        </p:txBody>
      </p:sp>
      <p:sp>
        <p:nvSpPr>
          <p:cNvPr id="61445" name="AutoShape 5"/>
          <p:cNvSpPr>
            <a:spLocks/>
          </p:cNvSpPr>
          <p:nvPr/>
        </p:nvSpPr>
        <p:spPr bwMode="auto">
          <a:xfrm rot="-5400000">
            <a:off x="5334000" y="3810000"/>
            <a:ext cx="228600" cy="4495800"/>
          </a:xfrm>
          <a:prstGeom prst="leftBrace">
            <a:avLst>
              <a:gd name="adj1" fmla="val 163252"/>
              <a:gd name="adj2" fmla="val 50000"/>
            </a:avLst>
          </a:prstGeom>
          <a:noFill/>
          <a:ln w="19050">
            <a:solidFill>
              <a:schemeClr val="tx1"/>
            </a:solidFill>
            <a:round/>
            <a:headEnd/>
            <a:tailEnd/>
          </a:ln>
          <a:effectLst/>
        </p:spPr>
        <p:txBody>
          <a:bodyPr wrap="none" anchor="ctr"/>
          <a:lstStyle/>
          <a:p>
            <a:endParaRPr lang="en-US"/>
          </a:p>
        </p:txBody>
      </p:sp>
      <p:sp>
        <p:nvSpPr>
          <p:cNvPr id="61446" name="AutoShape 6"/>
          <p:cNvSpPr>
            <a:spLocks/>
          </p:cNvSpPr>
          <p:nvPr/>
        </p:nvSpPr>
        <p:spPr bwMode="auto">
          <a:xfrm rot="-5400000">
            <a:off x="9334500" y="5753100"/>
            <a:ext cx="228600" cy="609600"/>
          </a:xfrm>
          <a:prstGeom prst="leftBrace">
            <a:avLst>
              <a:gd name="adj1" fmla="val 60543"/>
              <a:gd name="adj2" fmla="val 50000"/>
            </a:avLst>
          </a:prstGeom>
          <a:noFill/>
          <a:ln w="19050">
            <a:solidFill>
              <a:schemeClr val="tx1"/>
            </a:solidFill>
            <a:round/>
            <a:headEnd/>
            <a:tailEnd/>
          </a:ln>
          <a:effectLst/>
        </p:spPr>
        <p:txBody>
          <a:bodyPr wrap="none" anchor="ctr"/>
          <a:lstStyle/>
          <a:p>
            <a:endParaRPr lang="en-US"/>
          </a:p>
        </p:txBody>
      </p:sp>
      <p:sp>
        <p:nvSpPr>
          <p:cNvPr id="61447" name="Text Box 7"/>
          <p:cNvSpPr txBox="1">
            <a:spLocks noChangeArrowheads="1"/>
          </p:cNvSpPr>
          <p:nvPr/>
        </p:nvSpPr>
        <p:spPr bwMode="auto">
          <a:xfrm>
            <a:off x="4572000" y="6213476"/>
            <a:ext cx="175260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SPEC CPU2000</a:t>
            </a:r>
          </a:p>
        </p:txBody>
      </p:sp>
      <p:sp>
        <p:nvSpPr>
          <p:cNvPr id="61448" name="Text Box 8"/>
          <p:cNvSpPr txBox="1">
            <a:spLocks noChangeArrowheads="1"/>
          </p:cNvSpPr>
          <p:nvPr/>
        </p:nvSpPr>
        <p:spPr bwMode="auto">
          <a:xfrm>
            <a:off x="8997950" y="6213476"/>
            <a:ext cx="98425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Desktop</a:t>
            </a:r>
          </a:p>
        </p:txBody>
      </p:sp>
      <p:sp>
        <p:nvSpPr>
          <p:cNvPr id="61449" name="Text Box 9"/>
          <p:cNvSpPr txBox="1">
            <a:spLocks noChangeArrowheads="1"/>
          </p:cNvSpPr>
          <p:nvPr/>
        </p:nvSpPr>
        <p:spPr bwMode="auto">
          <a:xfrm>
            <a:off x="8007350" y="6213476"/>
            <a:ext cx="83185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Server</a:t>
            </a:r>
          </a:p>
        </p:txBody>
      </p:sp>
      <p:sp>
        <p:nvSpPr>
          <p:cNvPr id="61450" name="Rectangle 10"/>
          <p:cNvSpPr>
            <a:spLocks noChangeArrowheads="1"/>
          </p:cNvSpPr>
          <p:nvPr/>
        </p:nvSpPr>
        <p:spPr bwMode="auto">
          <a:xfrm>
            <a:off x="9805988" y="3205163"/>
            <a:ext cx="100012" cy="59055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6982542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0E3B69D7-EA5A-4760-93AA-0E584F0FDFED}" type="slidenum">
              <a:rPr lang="en-US"/>
              <a:pPr/>
              <a:t>25</a:t>
            </a:fld>
            <a:endParaRPr lang="en-US"/>
          </a:p>
        </p:txBody>
      </p:sp>
      <p:sp>
        <p:nvSpPr>
          <p:cNvPr id="61451" name="Rectangle 11"/>
          <p:cNvSpPr>
            <a:spLocks noGrp="1" noChangeArrowheads="1"/>
          </p:cNvSpPr>
          <p:nvPr>
            <p:ph type="title"/>
          </p:nvPr>
        </p:nvSpPr>
        <p:spPr/>
        <p:txBody>
          <a:bodyPr/>
          <a:lstStyle/>
          <a:p>
            <a:r>
              <a:rPr lang="en-US"/>
              <a:t>Base Performance: SPEC 2006</a:t>
            </a:r>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pic>
        <p:nvPicPr>
          <p:cNvPr id="201730" name="Picture 2" descr="C:\src\studies\vs-pin\DR-inline-for-3.3-release\graphs\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797" y="1219200"/>
            <a:ext cx="866260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721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ARM: Preliminary Performance Comparison</a:t>
            </a:r>
          </a:p>
        </p:txBody>
      </p:sp>
      <p:sp>
        <p:nvSpPr>
          <p:cNvPr id="4" name="Slide Number Placeholder 3"/>
          <p:cNvSpPr>
            <a:spLocks noGrp="1"/>
          </p:cNvSpPr>
          <p:nvPr>
            <p:ph type="sldNum" sz="quarter" idx="11"/>
          </p:nvPr>
        </p:nvSpPr>
        <p:spPr/>
        <p:txBody>
          <a:bodyPr/>
          <a:lstStyle/>
          <a:p>
            <a:fld id="{07DAC6C6-0EA6-42E9-AC8C-EA1D2413033A}" type="slidenum">
              <a:rPr lang="en-US" smtClean="0"/>
              <a:pPr/>
              <a:t>26</a:t>
            </a:fld>
            <a:endParaRPr lang="en-US"/>
          </a:p>
        </p:txBody>
      </p:sp>
      <p:sp>
        <p:nvSpPr>
          <p:cNvPr id="5" name="Footer Placeholder 4"/>
          <p:cNvSpPr>
            <a:spLocks noGrp="1"/>
          </p:cNvSpPr>
          <p:nvPr>
            <p:ph type="ftr" sz="quarter" idx="12"/>
          </p:nvPr>
        </p:nvSpPr>
        <p:spPr/>
        <p:txBody>
          <a:bodyPr/>
          <a:lstStyle/>
          <a:p>
            <a:r>
              <a:rPr lang="en-US"/>
              <a:t>DynamoRIO Tutorial February 2017</a:t>
            </a:r>
          </a:p>
        </p:txBody>
      </p:sp>
      <p:graphicFrame>
        <p:nvGraphicFramePr>
          <p:cNvPr id="6" name="Content Placeholder 5"/>
          <p:cNvGraphicFramePr>
            <a:graphicFrameLocks noGrp="1"/>
          </p:cNvGraphicFramePr>
          <p:nvPr>
            <p:ph idx="1"/>
          </p:nvPr>
        </p:nvGraphicFramePr>
        <p:xfrm>
          <a:off x="1828800" y="1143000"/>
          <a:ext cx="8458200" cy="527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696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C7B7-BBD2-BA1F-8D4B-AB108D5F96C1}"/>
              </a:ext>
            </a:extLst>
          </p:cNvPr>
          <p:cNvSpPr>
            <a:spLocks noGrp="1"/>
          </p:cNvSpPr>
          <p:nvPr>
            <p:ph type="title"/>
          </p:nvPr>
        </p:nvSpPr>
        <p:spPr>
          <a:xfrm>
            <a:off x="689757" y="410368"/>
            <a:ext cx="11167753" cy="1325563"/>
          </a:xfrm>
        </p:spPr>
        <p:txBody>
          <a:bodyPr/>
          <a:lstStyle/>
          <a:p>
            <a:r>
              <a:rPr lang="en-US" dirty="0" err="1"/>
              <a:t>Libdft</a:t>
            </a:r>
            <a:r>
              <a:rPr lang="en-US" dirty="0"/>
              <a:t>: Fine Granular Information Flow Tracking Framework</a:t>
            </a:r>
          </a:p>
        </p:txBody>
      </p:sp>
      <p:sp>
        <p:nvSpPr>
          <p:cNvPr id="3" name="Content Placeholder 2">
            <a:extLst>
              <a:ext uri="{FF2B5EF4-FFF2-40B4-BE49-F238E27FC236}">
                <a16:creationId xmlns:a16="http://schemas.microsoft.com/office/drawing/2014/main" id="{7F89B776-C784-1ED9-6180-324077F9BA40}"/>
              </a:ext>
            </a:extLst>
          </p:cNvPr>
          <p:cNvSpPr>
            <a:spLocks noGrp="1"/>
          </p:cNvSpPr>
          <p:nvPr>
            <p:ph idx="1"/>
          </p:nvPr>
        </p:nvSpPr>
        <p:spPr>
          <a:xfrm>
            <a:off x="838200" y="1825625"/>
            <a:ext cx="7130143" cy="4351338"/>
          </a:xfrm>
        </p:spPr>
        <p:txBody>
          <a:bodyPr>
            <a:normAutofit fontScale="92500" lnSpcReduction="20000"/>
          </a:bodyPr>
          <a:lstStyle/>
          <a:p>
            <a:r>
              <a:rPr lang="en-US" dirty="0"/>
              <a:t>Open-sourced, widely used, and many citations</a:t>
            </a:r>
          </a:p>
          <a:p>
            <a:pPr lvl="1"/>
            <a:r>
              <a:rPr lang="en-US" dirty="0"/>
              <a:t>Has become a textbook chapter</a:t>
            </a:r>
          </a:p>
          <a:p>
            <a:pPr lvl="1"/>
            <a:r>
              <a:rPr lang="en-US" dirty="0"/>
              <a:t>300+ citations</a:t>
            </a:r>
          </a:p>
          <a:p>
            <a:pPr marL="0" indent="0">
              <a:buNone/>
            </a:pPr>
            <a:endParaRPr lang="en-US" dirty="0"/>
          </a:p>
          <a:p>
            <a:r>
              <a:rPr lang="en-US" dirty="0"/>
              <a:t>Leveraging virtualization layer (Intel PINTOOL)</a:t>
            </a:r>
          </a:p>
          <a:p>
            <a:pPr lvl="1"/>
            <a:r>
              <a:rPr lang="en-US" dirty="0"/>
              <a:t>Trace at instruction level taint propagation semantics</a:t>
            </a:r>
          </a:p>
          <a:p>
            <a:pPr lvl="1"/>
            <a:r>
              <a:rPr lang="en-US" dirty="0"/>
              <a:t>Maintain shadow memory</a:t>
            </a:r>
          </a:p>
          <a:p>
            <a:endParaRPr lang="en-US" dirty="0"/>
          </a:p>
          <a:p>
            <a:r>
              <a:rPr lang="en-US" dirty="0"/>
              <a:t>However, old and outdated</a:t>
            </a:r>
          </a:p>
          <a:p>
            <a:pPr lvl="1"/>
            <a:r>
              <a:rPr lang="en-US" dirty="0"/>
              <a:t>Support Linux 32/64-bit binaries</a:t>
            </a:r>
          </a:p>
          <a:p>
            <a:pPr marL="0" indent="0">
              <a:buNone/>
            </a:pPr>
            <a:endParaRPr lang="en-US" dirty="0"/>
          </a:p>
        </p:txBody>
      </p:sp>
      <p:sp>
        <p:nvSpPr>
          <p:cNvPr id="4" name="Footer Placeholder 3">
            <a:extLst>
              <a:ext uri="{FF2B5EF4-FFF2-40B4-BE49-F238E27FC236}">
                <a16:creationId xmlns:a16="http://schemas.microsoft.com/office/drawing/2014/main" id="{358821D7-60CE-D701-10E6-1947E99D587A}"/>
              </a:ext>
            </a:extLst>
          </p:cNvPr>
          <p:cNvSpPr>
            <a:spLocks noGrp="1"/>
          </p:cNvSpPr>
          <p:nvPr>
            <p:ph type="ftr" sz="quarter" idx="11"/>
          </p:nvPr>
        </p:nvSpPr>
        <p:spPr/>
        <p:txBody>
          <a:bodyPr/>
          <a:lstStyle/>
          <a:p>
            <a:r>
              <a:rPr lang="en-US"/>
              <a:t>The University of Texas at Dallas</a:t>
            </a:r>
          </a:p>
        </p:txBody>
      </p:sp>
      <p:sp>
        <p:nvSpPr>
          <p:cNvPr id="5" name="Slide Number Placeholder 4">
            <a:extLst>
              <a:ext uri="{FF2B5EF4-FFF2-40B4-BE49-F238E27FC236}">
                <a16:creationId xmlns:a16="http://schemas.microsoft.com/office/drawing/2014/main" id="{EEED10B2-F207-CB00-85CC-A58B050784EA}"/>
              </a:ext>
            </a:extLst>
          </p:cNvPr>
          <p:cNvSpPr>
            <a:spLocks noGrp="1"/>
          </p:cNvSpPr>
          <p:nvPr>
            <p:ph type="sldNum" sz="quarter" idx="12"/>
          </p:nvPr>
        </p:nvSpPr>
        <p:spPr/>
        <p:txBody>
          <a:bodyPr/>
          <a:lstStyle/>
          <a:p>
            <a:fld id="{76C42DDD-84DC-46CD-9BDF-D9BAFC6D65AA}" type="slidenum">
              <a:rPr lang="en-US" smtClean="0"/>
              <a:pPr/>
              <a:t>27</a:t>
            </a:fld>
            <a:endParaRPr lang="en-US"/>
          </a:p>
        </p:txBody>
      </p:sp>
      <p:pic>
        <p:nvPicPr>
          <p:cNvPr id="6" name="Picture 5">
            <a:extLst>
              <a:ext uri="{FF2B5EF4-FFF2-40B4-BE49-F238E27FC236}">
                <a16:creationId xmlns:a16="http://schemas.microsoft.com/office/drawing/2014/main" id="{57FDFB46-2617-4B98-AF87-411E6F8585D4}"/>
              </a:ext>
            </a:extLst>
          </p:cNvPr>
          <p:cNvPicPr>
            <a:picLocks noChangeAspect="1"/>
          </p:cNvPicPr>
          <p:nvPr/>
        </p:nvPicPr>
        <p:blipFill>
          <a:blip r:embed="rId3"/>
          <a:stretch>
            <a:fillRect/>
          </a:stretch>
        </p:blipFill>
        <p:spPr>
          <a:xfrm>
            <a:off x="8349420" y="1101566"/>
            <a:ext cx="3004380" cy="3942608"/>
          </a:xfrm>
          <a:prstGeom prst="rect">
            <a:avLst/>
          </a:prstGeom>
        </p:spPr>
      </p:pic>
      <p:pic>
        <p:nvPicPr>
          <p:cNvPr id="7" name="Picture 6">
            <a:extLst>
              <a:ext uri="{FF2B5EF4-FFF2-40B4-BE49-F238E27FC236}">
                <a16:creationId xmlns:a16="http://schemas.microsoft.com/office/drawing/2014/main" id="{8DAB1274-11E6-F94D-F814-239304144A68}"/>
              </a:ext>
            </a:extLst>
          </p:cNvPr>
          <p:cNvPicPr>
            <a:picLocks noChangeAspect="1"/>
          </p:cNvPicPr>
          <p:nvPr/>
        </p:nvPicPr>
        <p:blipFill>
          <a:blip r:embed="rId4"/>
          <a:stretch>
            <a:fillRect/>
          </a:stretch>
        </p:blipFill>
        <p:spPr>
          <a:xfrm>
            <a:off x="8230666" y="5481566"/>
            <a:ext cx="3004380" cy="874784"/>
          </a:xfrm>
          <a:prstGeom prst="rect">
            <a:avLst/>
          </a:prstGeom>
        </p:spPr>
      </p:pic>
      <p:sp>
        <p:nvSpPr>
          <p:cNvPr id="9" name="TextBox 8">
            <a:extLst>
              <a:ext uri="{FF2B5EF4-FFF2-40B4-BE49-F238E27FC236}">
                <a16:creationId xmlns:a16="http://schemas.microsoft.com/office/drawing/2014/main" id="{9D22BD28-EBA2-5664-22F1-D25410BD41C2}"/>
              </a:ext>
            </a:extLst>
          </p:cNvPr>
          <p:cNvSpPr txBox="1"/>
          <p:nvPr/>
        </p:nvSpPr>
        <p:spPr>
          <a:xfrm>
            <a:off x="8568046" y="5097750"/>
            <a:ext cx="3381498" cy="369332"/>
          </a:xfrm>
          <a:prstGeom prst="rect">
            <a:avLst/>
          </a:prstGeom>
          <a:noFill/>
        </p:spPr>
        <p:txBody>
          <a:bodyPr wrap="square">
            <a:spAutoFit/>
          </a:bodyPr>
          <a:lstStyle/>
          <a:p>
            <a:r>
              <a:rPr lang="en-US"/>
              <a:t>Practical Binary Analysis</a:t>
            </a:r>
          </a:p>
        </p:txBody>
      </p:sp>
      <p:pic>
        <p:nvPicPr>
          <p:cNvPr id="1026" name="Picture 2" descr="Practical Binary Analysis: Build Your Own Linux Tools for Binary  Instrumentation, Analysis, and Disassembly: Andriesse, Dennis:  9781593279127: Amazon.com: Books">
            <a:extLst>
              <a:ext uri="{FF2B5EF4-FFF2-40B4-BE49-F238E27FC236}">
                <a16:creationId xmlns:a16="http://schemas.microsoft.com/office/drawing/2014/main" id="{931F8EB0-B7CA-1F4D-5405-09BAE8084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457" y="0"/>
            <a:ext cx="5191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5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981200" y="1472045"/>
            <a:ext cx="8229600" cy="1999288"/>
          </a:xfrm>
        </p:spPr>
        <p:txBody>
          <a:bodyPr>
            <a:normAutofit/>
          </a:bodyPr>
          <a:lstStyle/>
          <a:p>
            <a:r>
              <a:rPr lang="en-US"/>
              <a:t>DFT</a:t>
            </a:r>
            <a:r>
              <a:rPr lang="en-US" baseline="0"/>
              <a:t> </a:t>
            </a:r>
            <a:r>
              <a:rPr lang="en-US"/>
              <a:t>tracks the flow of selected data throughout the execution of a program or system</a:t>
            </a:r>
          </a:p>
          <a:p>
            <a:r>
              <a:rPr lang="en-US"/>
              <a:t>Shadow Context for </a:t>
            </a:r>
          </a:p>
          <a:p>
            <a:pPr lvl="1"/>
            <a:r>
              <a:rPr lang="en-US" i="1"/>
              <a:t>Tagging</a:t>
            </a:r>
            <a:r>
              <a:rPr lang="en-US"/>
              <a:t>, </a:t>
            </a:r>
            <a:r>
              <a:rPr lang="en-US" i="1"/>
              <a:t>propagation</a:t>
            </a:r>
            <a:r>
              <a:rPr lang="en-US"/>
              <a:t>, and </a:t>
            </a:r>
            <a:r>
              <a:rPr lang="en-US" i="1"/>
              <a:t>checking</a:t>
            </a:r>
          </a:p>
        </p:txBody>
      </p:sp>
      <p:sp>
        <p:nvSpPr>
          <p:cNvPr id="2" name="Title 1"/>
          <p:cNvSpPr>
            <a:spLocks noGrp="1"/>
          </p:cNvSpPr>
          <p:nvPr>
            <p:ph type="title"/>
          </p:nvPr>
        </p:nvSpPr>
        <p:spPr>
          <a:xfrm>
            <a:off x="1981200" y="274640"/>
            <a:ext cx="8229600" cy="956877"/>
          </a:xfrm>
        </p:spPr>
        <p:txBody>
          <a:bodyPr/>
          <a:lstStyle/>
          <a:p>
            <a:r>
              <a:rPr lang="en-US"/>
              <a:t>Data Flow Tracking (DFT)</a:t>
            </a:r>
          </a:p>
        </p:txBody>
      </p:sp>
      <p:sp>
        <p:nvSpPr>
          <p:cNvPr id="4" name="Slide Number Placeholder 3"/>
          <p:cNvSpPr>
            <a:spLocks noGrp="1"/>
          </p:cNvSpPr>
          <p:nvPr>
            <p:ph type="sldNum" sz="quarter" idx="12"/>
          </p:nvPr>
        </p:nvSpPr>
        <p:spPr>
          <a:xfrm>
            <a:off x="7949045" y="6356352"/>
            <a:ext cx="2133600" cy="365125"/>
          </a:xfrm>
        </p:spPr>
        <p:txBody>
          <a:bodyPr/>
          <a:lstStyle/>
          <a:p>
            <a:fld id="{0621C422-EC7E-0F41-86E9-965EAB4ED0E8}" type="slidenum">
              <a:rPr lang="en-US" smtClean="0"/>
              <a:t>28</a:t>
            </a:fld>
            <a:endParaRPr lang="en-US"/>
          </a:p>
        </p:txBody>
      </p:sp>
      <p:grpSp>
        <p:nvGrpSpPr>
          <p:cNvPr id="5" name="Group 4"/>
          <p:cNvGrpSpPr/>
          <p:nvPr/>
        </p:nvGrpSpPr>
        <p:grpSpPr>
          <a:xfrm>
            <a:off x="2909839" y="3994728"/>
            <a:ext cx="6883016" cy="1941560"/>
            <a:chOff x="1385839" y="3994728"/>
            <a:chExt cx="6883016" cy="1941560"/>
          </a:xfrm>
        </p:grpSpPr>
        <p:pic>
          <p:nvPicPr>
            <p:cNvPr id="24" name="Picture 23"/>
            <p:cNvPicPr>
              <a:picLocks noChangeAspect="1"/>
            </p:cNvPicPr>
            <p:nvPr/>
          </p:nvPicPr>
          <p:blipFill>
            <a:blip r:embed="rId3"/>
            <a:stretch>
              <a:fillRect/>
            </a:stretch>
          </p:blipFill>
          <p:spPr>
            <a:xfrm>
              <a:off x="6681355" y="4980709"/>
              <a:ext cx="1587500" cy="901700"/>
            </a:xfrm>
            <a:prstGeom prst="rect">
              <a:avLst/>
            </a:prstGeom>
          </p:spPr>
        </p:pic>
        <p:pic>
          <p:nvPicPr>
            <p:cNvPr id="21" name="Picture 20"/>
            <p:cNvPicPr>
              <a:picLocks noChangeAspect="1"/>
            </p:cNvPicPr>
            <p:nvPr/>
          </p:nvPicPr>
          <p:blipFill>
            <a:blip r:embed="rId4"/>
            <a:stretch>
              <a:fillRect/>
            </a:stretch>
          </p:blipFill>
          <p:spPr>
            <a:xfrm>
              <a:off x="3632585" y="3994728"/>
              <a:ext cx="2463800" cy="1765300"/>
            </a:xfrm>
            <a:prstGeom prst="rect">
              <a:avLst/>
            </a:prstGeom>
          </p:spPr>
        </p:pic>
        <p:pic>
          <p:nvPicPr>
            <p:cNvPr id="25" name="Picture 24"/>
            <p:cNvPicPr>
              <a:picLocks noChangeAspect="1"/>
            </p:cNvPicPr>
            <p:nvPr/>
          </p:nvPicPr>
          <p:blipFill>
            <a:blip r:embed="rId5"/>
            <a:stretch>
              <a:fillRect/>
            </a:stretch>
          </p:blipFill>
          <p:spPr>
            <a:xfrm>
              <a:off x="1385839" y="5034588"/>
              <a:ext cx="1587500" cy="901700"/>
            </a:xfrm>
            <a:prstGeom prst="rect">
              <a:avLst/>
            </a:prstGeom>
          </p:spPr>
        </p:pic>
      </p:grpSp>
      <p:pic>
        <p:nvPicPr>
          <p:cNvPr id="23" name="Picture 22"/>
          <p:cNvPicPr>
            <a:picLocks noChangeAspect="1"/>
          </p:cNvPicPr>
          <p:nvPr/>
        </p:nvPicPr>
        <p:blipFill>
          <a:blip r:embed="rId6"/>
          <a:stretch>
            <a:fillRect/>
          </a:stretch>
        </p:blipFill>
        <p:spPr>
          <a:xfrm>
            <a:off x="2699712" y="5317454"/>
            <a:ext cx="1638300" cy="1054100"/>
          </a:xfrm>
          <a:prstGeom prst="rect">
            <a:avLst/>
          </a:prstGeom>
        </p:spPr>
      </p:pic>
      <p:pic>
        <p:nvPicPr>
          <p:cNvPr id="3" name="Picture 2"/>
          <p:cNvPicPr>
            <a:picLocks noChangeAspect="1"/>
          </p:cNvPicPr>
          <p:nvPr/>
        </p:nvPicPr>
        <p:blipFill>
          <a:blip r:embed="rId7"/>
          <a:stretch>
            <a:fillRect/>
          </a:stretch>
        </p:blipFill>
        <p:spPr>
          <a:xfrm>
            <a:off x="4949403" y="4675623"/>
            <a:ext cx="2463800" cy="1689100"/>
          </a:xfrm>
          <a:prstGeom prst="rect">
            <a:avLst/>
          </a:prstGeom>
        </p:spPr>
      </p:pic>
      <p:pic>
        <p:nvPicPr>
          <p:cNvPr id="22" name="Picture 21"/>
          <p:cNvPicPr>
            <a:picLocks noChangeAspect="1"/>
          </p:cNvPicPr>
          <p:nvPr/>
        </p:nvPicPr>
        <p:blipFill>
          <a:blip r:embed="rId8"/>
          <a:stretch>
            <a:fillRect/>
          </a:stretch>
        </p:blipFill>
        <p:spPr>
          <a:xfrm>
            <a:off x="7949045" y="5232979"/>
            <a:ext cx="1638300" cy="1054100"/>
          </a:xfrm>
          <a:prstGeom prst="rect">
            <a:avLst/>
          </a:prstGeom>
        </p:spPr>
      </p:pic>
    </p:spTree>
    <p:extLst>
      <p:ext uri="{BB962C8B-B14F-4D97-AF65-F5344CB8AC3E}">
        <p14:creationId xmlns:p14="http://schemas.microsoft.com/office/powerpoint/2010/main" val="2438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dissolve">
                                      <p:cBhvr>
                                        <p:cTn id="7" dur="500"/>
                                        <p:tgtEl>
                                          <p:spTgt spid="1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dissolve">
                                      <p:cBhvr>
                                        <p:cTn id="10" dur="500"/>
                                        <p:tgtEl>
                                          <p:spTgt spid="16">
                                            <p:txEl>
                                              <p:pRg st="2" end="2"/>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9610"/>
            <a:ext cx="8229600" cy="813858"/>
          </a:xfrm>
        </p:spPr>
        <p:txBody>
          <a:bodyPr>
            <a:normAutofit/>
          </a:bodyPr>
          <a:lstStyle/>
          <a:p>
            <a:r>
              <a:rPr lang="en-US"/>
              <a:t>DFT: Basic Aspects</a:t>
            </a:r>
          </a:p>
        </p:txBody>
      </p:sp>
      <p:sp>
        <p:nvSpPr>
          <p:cNvPr id="3" name="Content Placeholder 2"/>
          <p:cNvSpPr>
            <a:spLocks noGrp="1"/>
          </p:cNvSpPr>
          <p:nvPr>
            <p:ph idx="1"/>
          </p:nvPr>
        </p:nvSpPr>
        <p:spPr>
          <a:xfrm>
            <a:off x="1981200" y="1028076"/>
            <a:ext cx="8111958" cy="2624783"/>
          </a:xfrm>
        </p:spPr>
        <p:txBody>
          <a:bodyPr>
            <a:normAutofit fontScale="92500"/>
          </a:bodyPr>
          <a:lstStyle/>
          <a:p>
            <a:r>
              <a:rPr lang="en-US"/>
              <a:t>DFT is characterized by </a:t>
            </a:r>
            <a:r>
              <a:rPr lang="en-US" i="1"/>
              <a:t>three</a:t>
            </a:r>
            <a:r>
              <a:rPr lang="en-US"/>
              <a:t> aspects </a:t>
            </a:r>
          </a:p>
          <a:p>
            <a:pPr marL="971550" lvl="1" indent="-514350">
              <a:buAutoNum type="arabicParenBoth"/>
            </a:pPr>
            <a:r>
              <a:rPr lang="en-US" b="1"/>
              <a:t>Data Sources</a:t>
            </a:r>
            <a:r>
              <a:rPr lang="en-US"/>
              <a:t>: program or memory locations where data of interest enter the system and is subsequently tagged</a:t>
            </a:r>
          </a:p>
          <a:p>
            <a:pPr marL="971550" lvl="1" indent="-514350">
              <a:buAutoNum type="arabicParenBoth"/>
            </a:pPr>
            <a:r>
              <a:rPr lang="en-US" b="1"/>
              <a:t>Data tracking</a:t>
            </a:r>
            <a:r>
              <a:rPr lang="en-US"/>
              <a:t>: process of propagating data tags according to the program’s semantics</a:t>
            </a:r>
          </a:p>
          <a:p>
            <a:pPr marL="971550" lvl="1" indent="-514350">
              <a:buAutoNum type="arabicParenBoth"/>
            </a:pPr>
            <a:r>
              <a:rPr lang="en-US" b="1"/>
              <a:t>Data Sinks</a:t>
            </a:r>
            <a:r>
              <a:rPr lang="en-US"/>
              <a:t>: program or memory locations where checks for “tagged” data can be made</a:t>
            </a:r>
          </a:p>
        </p:txBody>
      </p:sp>
      <p:sp>
        <p:nvSpPr>
          <p:cNvPr id="4" name="Slide Number Placeholder 3"/>
          <p:cNvSpPr>
            <a:spLocks noGrp="1"/>
          </p:cNvSpPr>
          <p:nvPr>
            <p:ph type="sldNum" sz="quarter" idx="12"/>
          </p:nvPr>
        </p:nvSpPr>
        <p:spPr>
          <a:xfrm>
            <a:off x="8077201" y="6451423"/>
            <a:ext cx="1687975" cy="270052"/>
          </a:xfrm>
        </p:spPr>
        <p:txBody>
          <a:bodyPr/>
          <a:lstStyle/>
          <a:p>
            <a:fld id="{8A8C7C77-73FB-BC42-9F0F-B46102A3315A}" type="slidenum">
              <a:rPr lang="en-US" smtClean="0"/>
              <a:t>29</a:t>
            </a:fld>
            <a:endParaRPr lang="en-US"/>
          </a:p>
        </p:txBody>
      </p:sp>
      <p:pic>
        <p:nvPicPr>
          <p:cNvPr id="8" name="Picture 7"/>
          <p:cNvPicPr>
            <a:picLocks noChangeAspect="1"/>
          </p:cNvPicPr>
          <p:nvPr/>
        </p:nvPicPr>
        <p:blipFill>
          <a:blip r:embed="rId3"/>
          <a:stretch>
            <a:fillRect/>
          </a:stretch>
        </p:blipFill>
        <p:spPr>
          <a:xfrm>
            <a:off x="4411568" y="3599386"/>
            <a:ext cx="3175000" cy="3205142"/>
          </a:xfrm>
          <a:prstGeom prst="rect">
            <a:avLst/>
          </a:prstGeom>
        </p:spPr>
      </p:pic>
      <p:pic>
        <p:nvPicPr>
          <p:cNvPr id="6" name="Picture 5"/>
          <p:cNvPicPr>
            <a:picLocks noChangeAspect="1"/>
          </p:cNvPicPr>
          <p:nvPr/>
        </p:nvPicPr>
        <p:blipFill>
          <a:blip r:embed="rId4"/>
          <a:stretch>
            <a:fillRect/>
          </a:stretch>
        </p:blipFill>
        <p:spPr>
          <a:xfrm>
            <a:off x="3218448" y="4979652"/>
            <a:ext cx="1838687" cy="1677927"/>
          </a:xfrm>
          <a:prstGeom prst="rect">
            <a:avLst/>
          </a:prstGeom>
        </p:spPr>
      </p:pic>
      <p:pic>
        <p:nvPicPr>
          <p:cNvPr id="9" name="Picture 8"/>
          <p:cNvPicPr>
            <a:picLocks noChangeAspect="1"/>
          </p:cNvPicPr>
          <p:nvPr/>
        </p:nvPicPr>
        <p:blipFill>
          <a:blip r:embed="rId5"/>
          <a:stretch>
            <a:fillRect/>
          </a:stretch>
        </p:blipFill>
        <p:spPr>
          <a:xfrm>
            <a:off x="6944895" y="4969604"/>
            <a:ext cx="1818592" cy="1687975"/>
          </a:xfrm>
          <a:prstGeom prst="rect">
            <a:avLst/>
          </a:prstGeom>
        </p:spPr>
      </p:pic>
    </p:spTree>
    <p:extLst>
      <p:ext uri="{BB962C8B-B14F-4D97-AF65-F5344CB8AC3E}">
        <p14:creationId xmlns:p14="http://schemas.microsoft.com/office/powerpoint/2010/main" val="29364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365-C571-1863-BB18-6A4BF81E2EBB}"/>
              </a:ext>
            </a:extLst>
          </p:cNvPr>
          <p:cNvSpPr>
            <a:spLocks noGrp="1"/>
          </p:cNvSpPr>
          <p:nvPr>
            <p:ph type="title"/>
          </p:nvPr>
        </p:nvSpPr>
        <p:spPr/>
        <p:txBody>
          <a:bodyPr/>
          <a:lstStyle/>
          <a:p>
            <a:r>
              <a:rPr lang="en-US" dirty="0"/>
              <a:t>PIN</a:t>
            </a:r>
          </a:p>
        </p:txBody>
      </p:sp>
      <p:sp>
        <p:nvSpPr>
          <p:cNvPr id="3" name="Content Placeholder 2">
            <a:extLst>
              <a:ext uri="{FF2B5EF4-FFF2-40B4-BE49-F238E27FC236}">
                <a16:creationId xmlns:a16="http://schemas.microsoft.com/office/drawing/2014/main" id="{6F06CE8E-0F89-7BFF-9780-767E73455BD1}"/>
              </a:ext>
            </a:extLst>
          </p:cNvPr>
          <p:cNvSpPr>
            <a:spLocks noGrp="1"/>
          </p:cNvSpPr>
          <p:nvPr>
            <p:ph idx="1"/>
          </p:nvPr>
        </p:nvSpPr>
        <p:spPr>
          <a:xfrm>
            <a:off x="838200" y="1825625"/>
            <a:ext cx="10515600" cy="992310"/>
          </a:xfrm>
        </p:spPr>
        <p:txBody>
          <a:bodyPr>
            <a:normAutofit/>
          </a:bodyPr>
          <a:lstStyle/>
          <a:p>
            <a:r>
              <a:rPr lang="en-US" dirty="0"/>
              <a:t>Developed by Intel</a:t>
            </a:r>
          </a:p>
          <a:p>
            <a:pPr lvl="1"/>
            <a:r>
              <a:rPr lang="en-US" dirty="0"/>
              <a:t>Free for download and use </a:t>
            </a:r>
            <a:r>
              <a:rPr lang="en-US" dirty="0">
                <a:hlinkClick r:id="rId2"/>
              </a:rPr>
              <a:t>https://www.pintool.org</a:t>
            </a:r>
            <a:endParaRPr lang="en-US" dirty="0"/>
          </a:p>
        </p:txBody>
      </p:sp>
      <p:sp>
        <p:nvSpPr>
          <p:cNvPr id="5" name="TextBox 4">
            <a:extLst>
              <a:ext uri="{FF2B5EF4-FFF2-40B4-BE49-F238E27FC236}">
                <a16:creationId xmlns:a16="http://schemas.microsoft.com/office/drawing/2014/main" id="{B9C3BC50-9CDE-8928-1C66-3260C3320678}"/>
              </a:ext>
            </a:extLst>
          </p:cNvPr>
          <p:cNvSpPr txBox="1"/>
          <p:nvPr/>
        </p:nvSpPr>
        <p:spPr>
          <a:xfrm>
            <a:off x="838200" y="3266343"/>
            <a:ext cx="9640766" cy="584775"/>
          </a:xfrm>
          <a:prstGeom prst="rect">
            <a:avLst/>
          </a:prstGeom>
          <a:solidFill>
            <a:srgbClr val="FFC000"/>
          </a:solidFill>
        </p:spPr>
        <p:txBody>
          <a:bodyPr wrap="square">
            <a:spAutoFit/>
          </a:bodyPr>
          <a:lstStyle/>
          <a:p>
            <a:pPr algn="ctr"/>
            <a:r>
              <a:rPr lang="en-US" sz="3200" dirty="0"/>
              <a:t>A framework for Dynamic Binary Instrumentation</a:t>
            </a:r>
          </a:p>
        </p:txBody>
      </p:sp>
      <p:sp>
        <p:nvSpPr>
          <p:cNvPr id="6" name="Oval 5">
            <a:extLst>
              <a:ext uri="{FF2B5EF4-FFF2-40B4-BE49-F238E27FC236}">
                <a16:creationId xmlns:a16="http://schemas.microsoft.com/office/drawing/2014/main" id="{E4D77DE9-0945-5129-5F59-D1FF690B889B}"/>
              </a:ext>
            </a:extLst>
          </p:cNvPr>
          <p:cNvSpPr/>
          <p:nvPr/>
        </p:nvSpPr>
        <p:spPr>
          <a:xfrm>
            <a:off x="4249616" y="3196003"/>
            <a:ext cx="1587012" cy="73420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CBA33202-7BF1-639C-5819-AF5ED0913601}"/>
              </a:ext>
            </a:extLst>
          </p:cNvPr>
          <p:cNvSpPr/>
          <p:nvPr/>
        </p:nvSpPr>
        <p:spPr>
          <a:xfrm>
            <a:off x="5884986" y="3191629"/>
            <a:ext cx="1103433" cy="73420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a:extLst>
              <a:ext uri="{FF2B5EF4-FFF2-40B4-BE49-F238E27FC236}">
                <a16:creationId xmlns:a16="http://schemas.microsoft.com/office/drawing/2014/main" id="{0548F6B1-5751-BBEF-0F65-1FA0FE03CC3D}"/>
              </a:ext>
            </a:extLst>
          </p:cNvPr>
          <p:cNvSpPr/>
          <p:nvPr/>
        </p:nvSpPr>
        <p:spPr>
          <a:xfrm>
            <a:off x="7030185" y="3191629"/>
            <a:ext cx="2947619" cy="73420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A5C0465-A71B-4857-1677-23439812C782}"/>
              </a:ext>
            </a:extLst>
          </p:cNvPr>
          <p:cNvSpPr txBox="1"/>
          <p:nvPr/>
        </p:nvSpPr>
        <p:spPr>
          <a:xfrm>
            <a:off x="4387974" y="4101583"/>
            <a:ext cx="1310295" cy="461665"/>
          </a:xfrm>
          <a:prstGeom prst="rect">
            <a:avLst/>
          </a:prstGeom>
          <a:noFill/>
        </p:spPr>
        <p:txBody>
          <a:bodyPr wrap="none" rtlCol="0">
            <a:spAutoFit/>
          </a:bodyPr>
          <a:lstStyle/>
          <a:p>
            <a:r>
              <a:rPr lang="en-US" sz="2400" dirty="0">
                <a:highlight>
                  <a:srgbClr val="C0C0C0"/>
                </a:highlight>
              </a:rPr>
              <a:t>Runtime</a:t>
            </a:r>
          </a:p>
        </p:txBody>
      </p:sp>
      <p:sp>
        <p:nvSpPr>
          <p:cNvPr id="10" name="TextBox 9">
            <a:extLst>
              <a:ext uri="{FF2B5EF4-FFF2-40B4-BE49-F238E27FC236}">
                <a16:creationId xmlns:a16="http://schemas.microsoft.com/office/drawing/2014/main" id="{1C8E6915-470C-647A-E58B-29ADFFC23EF8}"/>
              </a:ext>
            </a:extLst>
          </p:cNvPr>
          <p:cNvSpPr txBox="1"/>
          <p:nvPr/>
        </p:nvSpPr>
        <p:spPr>
          <a:xfrm>
            <a:off x="5915759" y="4101583"/>
            <a:ext cx="1718896" cy="1200329"/>
          </a:xfrm>
          <a:prstGeom prst="rect">
            <a:avLst/>
          </a:prstGeom>
          <a:noFill/>
        </p:spPr>
        <p:txBody>
          <a:bodyPr wrap="square" rtlCol="0">
            <a:spAutoFit/>
          </a:bodyPr>
          <a:lstStyle/>
          <a:p>
            <a:r>
              <a:rPr lang="en-US" sz="2400" dirty="0">
                <a:highlight>
                  <a:srgbClr val="C0C0C0"/>
                </a:highlight>
              </a:rPr>
              <a:t>No need to re-compile or re-link</a:t>
            </a:r>
          </a:p>
        </p:txBody>
      </p:sp>
      <p:sp>
        <p:nvSpPr>
          <p:cNvPr id="11" name="TextBox 10">
            <a:extLst>
              <a:ext uri="{FF2B5EF4-FFF2-40B4-BE49-F238E27FC236}">
                <a16:creationId xmlns:a16="http://schemas.microsoft.com/office/drawing/2014/main" id="{43287AF6-9681-BEB2-B45F-63E5784B82C0}"/>
              </a:ext>
            </a:extLst>
          </p:cNvPr>
          <p:cNvSpPr txBox="1"/>
          <p:nvPr/>
        </p:nvSpPr>
        <p:spPr>
          <a:xfrm>
            <a:off x="8151935" y="4101583"/>
            <a:ext cx="2327031" cy="830997"/>
          </a:xfrm>
          <a:prstGeom prst="rect">
            <a:avLst/>
          </a:prstGeom>
          <a:noFill/>
        </p:spPr>
        <p:txBody>
          <a:bodyPr wrap="square" rtlCol="0">
            <a:spAutoFit/>
          </a:bodyPr>
          <a:lstStyle/>
          <a:p>
            <a:r>
              <a:rPr lang="en-US" sz="2400" dirty="0">
                <a:highlight>
                  <a:srgbClr val="C0C0C0"/>
                </a:highlight>
              </a:rPr>
              <a:t>Insert analysis in the program</a:t>
            </a:r>
          </a:p>
        </p:txBody>
      </p:sp>
    </p:spTree>
    <p:extLst>
      <p:ext uri="{BB962C8B-B14F-4D97-AF65-F5344CB8AC3E}">
        <p14:creationId xmlns:p14="http://schemas.microsoft.com/office/powerpoint/2010/main" val="8883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608"/>
            <a:ext cx="8229600" cy="956877"/>
          </a:xfrm>
        </p:spPr>
        <p:txBody>
          <a:bodyPr>
            <a:normAutofit/>
          </a:bodyPr>
          <a:lstStyle/>
          <a:p>
            <a:r>
              <a:rPr lang="en-US" sz="3600"/>
              <a:t>DFT: Applications and Implementations</a:t>
            </a:r>
          </a:p>
        </p:txBody>
      </p:sp>
      <p:sp>
        <p:nvSpPr>
          <p:cNvPr id="4" name="Slide Number Placeholder 3"/>
          <p:cNvSpPr>
            <a:spLocks noGrp="1"/>
          </p:cNvSpPr>
          <p:nvPr>
            <p:ph type="sldNum" sz="quarter" idx="12"/>
          </p:nvPr>
        </p:nvSpPr>
        <p:spPr>
          <a:xfrm>
            <a:off x="7949045" y="6356352"/>
            <a:ext cx="2133600" cy="365125"/>
          </a:xfrm>
        </p:spPr>
        <p:txBody>
          <a:bodyPr/>
          <a:lstStyle/>
          <a:p>
            <a:fld id="{0621C422-EC7E-0F41-86E9-965EAB4ED0E8}" type="slidenum">
              <a:rPr lang="en-US" smtClean="0"/>
              <a:t>30</a:t>
            </a:fld>
            <a:endParaRPr lang="en-US"/>
          </a:p>
        </p:txBody>
      </p:sp>
      <p:graphicFrame>
        <p:nvGraphicFramePr>
          <p:cNvPr id="7" name="Table 6"/>
          <p:cNvGraphicFramePr>
            <a:graphicFrameLocks noGrp="1"/>
          </p:cNvGraphicFramePr>
          <p:nvPr/>
        </p:nvGraphicFramePr>
        <p:xfrm>
          <a:off x="1981203" y="1762608"/>
          <a:ext cx="4626569" cy="2250287"/>
        </p:xfrm>
        <a:graphic>
          <a:graphicData uri="http://schemas.openxmlformats.org/drawingml/2006/table">
            <a:tbl>
              <a:tblPr firstRow="1" bandRow="1">
                <a:tableStyleId>{7E9639D4-E3E2-4D34-9284-5A2195B3D0D7}</a:tableStyleId>
              </a:tblPr>
              <a:tblGrid>
                <a:gridCol w="1959648">
                  <a:extLst>
                    <a:ext uri="{9D8B030D-6E8A-4147-A177-3AD203B41FA5}">
                      <a16:colId xmlns:a16="http://schemas.microsoft.com/office/drawing/2014/main" val="20000"/>
                    </a:ext>
                  </a:extLst>
                </a:gridCol>
                <a:gridCol w="2666921">
                  <a:extLst>
                    <a:ext uri="{9D8B030D-6E8A-4147-A177-3AD203B41FA5}">
                      <a16:colId xmlns:a16="http://schemas.microsoft.com/office/drawing/2014/main" val="20001"/>
                    </a:ext>
                  </a:extLst>
                </a:gridCol>
              </a:tblGrid>
              <a:tr h="370840">
                <a:tc>
                  <a:txBody>
                    <a:bodyPr/>
                    <a:lstStyle/>
                    <a:p>
                      <a:r>
                        <a:rPr lang="en-US" sz="1600"/>
                        <a:t>Applications</a:t>
                      </a:r>
                    </a:p>
                  </a:txBody>
                  <a:tcPr/>
                </a:tc>
                <a:tc>
                  <a:txBody>
                    <a:bodyPr/>
                    <a:lstStyle/>
                    <a:p>
                      <a:r>
                        <a:rPr lang="en-US" sz="1600"/>
                        <a:t>Propagation</a:t>
                      </a:r>
                    </a:p>
                  </a:txBody>
                  <a:tcPr/>
                </a:tc>
                <a:extLst>
                  <a:ext uri="{0D108BD9-81ED-4DB2-BD59-A6C34878D82A}">
                    <a16:rowId xmlns:a16="http://schemas.microsoft.com/office/drawing/2014/main" val="10000"/>
                  </a:ext>
                </a:extLst>
              </a:tr>
              <a:tr h="370840">
                <a:tc>
                  <a:txBody>
                    <a:bodyPr/>
                    <a:lstStyle/>
                    <a:p>
                      <a:r>
                        <a:rPr lang="en-US" sz="1600"/>
                        <a:t>Software Exploit</a:t>
                      </a:r>
                    </a:p>
                  </a:txBody>
                  <a:tcPr/>
                </a:tc>
                <a:tc>
                  <a:txBody>
                    <a:bodyPr/>
                    <a:lstStyle/>
                    <a:p>
                      <a:r>
                        <a:rPr lang="en-US" sz="1600"/>
                        <a:t>Network input </a:t>
                      </a:r>
                      <a:r>
                        <a:rPr lang="en-US" sz="1600">
                          <a:sym typeface="Wingdings"/>
                        </a:rPr>
                        <a:t> RET address</a:t>
                      </a:r>
                      <a:endParaRPr lang="en-US" sz="1600"/>
                    </a:p>
                  </a:txBody>
                  <a:tcPr/>
                </a:tc>
                <a:extLst>
                  <a:ext uri="{0D108BD9-81ED-4DB2-BD59-A6C34878D82A}">
                    <a16:rowId xmlns:a16="http://schemas.microsoft.com/office/drawing/2014/main" val="10001"/>
                  </a:ext>
                </a:extLst>
              </a:tr>
              <a:tr h="370840">
                <a:tc>
                  <a:txBody>
                    <a:bodyPr/>
                    <a:lstStyle/>
                    <a:p>
                      <a:r>
                        <a:rPr lang="en-US" sz="1600"/>
                        <a:t>Privacy Leakage</a:t>
                      </a:r>
                    </a:p>
                  </a:txBody>
                  <a:tcPr/>
                </a:tc>
                <a:tc>
                  <a:txBody>
                    <a:bodyPr/>
                    <a:lstStyle/>
                    <a:p>
                      <a:r>
                        <a:rPr lang="en-US" sz="1600"/>
                        <a:t>GPS </a:t>
                      </a:r>
                      <a:r>
                        <a:rPr lang="en-US" sz="1600">
                          <a:sym typeface="Wingdings"/>
                        </a:rPr>
                        <a:t> Network output</a:t>
                      </a:r>
                      <a:endParaRPr lang="en-US" sz="1600"/>
                    </a:p>
                  </a:txBody>
                  <a:tcPr/>
                </a:tc>
                <a:extLst>
                  <a:ext uri="{0D108BD9-81ED-4DB2-BD59-A6C34878D82A}">
                    <a16:rowId xmlns:a16="http://schemas.microsoft.com/office/drawing/2014/main" val="10002"/>
                  </a:ext>
                </a:extLst>
              </a:tr>
              <a:tr h="370840">
                <a:tc>
                  <a:txBody>
                    <a:bodyPr/>
                    <a:lstStyle/>
                    <a:p>
                      <a:r>
                        <a:rPr lang="en-US" sz="1600"/>
                        <a:t>Malware</a:t>
                      </a:r>
                      <a:r>
                        <a:rPr lang="en-US" sz="1600" baseline="0"/>
                        <a:t> Analysis</a:t>
                      </a:r>
                      <a:endParaRPr lang="en-US" sz="1600"/>
                    </a:p>
                  </a:txBody>
                  <a:tcPr/>
                </a:tc>
                <a:tc>
                  <a:txBody>
                    <a:bodyPr/>
                    <a:lstStyle/>
                    <a:p>
                      <a:r>
                        <a:rPr lang="en-US" sz="1600"/>
                        <a:t>Keystroke</a:t>
                      </a:r>
                      <a:r>
                        <a:rPr lang="en-US" sz="1600" baseline="0"/>
                        <a:t> </a:t>
                      </a:r>
                      <a:r>
                        <a:rPr lang="en-US" sz="1600" baseline="0">
                          <a:sym typeface="Wingdings"/>
                        </a:rPr>
                        <a:t> Network output</a:t>
                      </a:r>
                      <a:endParaRPr lang="en-US" sz="1600"/>
                    </a:p>
                  </a:txBody>
                  <a:tcPr/>
                </a:tc>
                <a:extLst>
                  <a:ext uri="{0D108BD9-81ED-4DB2-BD59-A6C34878D82A}">
                    <a16:rowId xmlns:a16="http://schemas.microsoft.com/office/drawing/2014/main" val="10003"/>
                  </a:ext>
                </a:extLst>
              </a:tr>
              <a:tr h="350367">
                <a:tc>
                  <a:txBody>
                    <a:bodyPr/>
                    <a:lstStyle/>
                    <a:p>
                      <a:r>
                        <a:rPr lang="en-US" sz="1600"/>
                        <a:t>Performance</a:t>
                      </a:r>
                      <a:r>
                        <a:rPr lang="en-US" sz="1600" baseline="0"/>
                        <a:t> Tuning</a:t>
                      </a:r>
                      <a:endParaRPr lang="en-US" sz="1600"/>
                    </a:p>
                  </a:txBody>
                  <a:tcPr/>
                </a:tc>
                <a:tc>
                  <a:txBody>
                    <a:bodyPr/>
                    <a:lstStyle/>
                    <a:p>
                      <a:r>
                        <a:rPr lang="en-US" sz="1600" err="1"/>
                        <a:t>Perf</a:t>
                      </a:r>
                      <a:r>
                        <a:rPr lang="en-US" sz="1600"/>
                        <a:t>. bottleneck </a:t>
                      </a:r>
                      <a:r>
                        <a:rPr lang="en-US" sz="1600">
                          <a:sym typeface="Wingdings"/>
                        </a:rPr>
                        <a:t> Conf. file</a:t>
                      </a:r>
                      <a:endParaRPr lang="en-US" sz="1600"/>
                    </a:p>
                  </a:txBody>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nvGraphicFramePr>
        <p:xfrm>
          <a:off x="2018143" y="4299412"/>
          <a:ext cx="4589626" cy="1899920"/>
        </p:xfrm>
        <a:graphic>
          <a:graphicData uri="http://schemas.openxmlformats.org/drawingml/2006/table">
            <a:tbl>
              <a:tblPr firstRow="1" bandRow="1">
                <a:tableStyleId>{7E9639D4-E3E2-4D34-9284-5A2195B3D0D7}</a:tableStyleId>
              </a:tblPr>
              <a:tblGrid>
                <a:gridCol w="1310654">
                  <a:extLst>
                    <a:ext uri="{9D8B030D-6E8A-4147-A177-3AD203B41FA5}">
                      <a16:colId xmlns:a16="http://schemas.microsoft.com/office/drawing/2014/main" val="20000"/>
                    </a:ext>
                  </a:extLst>
                </a:gridCol>
                <a:gridCol w="1177516">
                  <a:extLst>
                    <a:ext uri="{9D8B030D-6E8A-4147-A177-3AD203B41FA5}">
                      <a16:colId xmlns:a16="http://schemas.microsoft.com/office/drawing/2014/main" val="20001"/>
                    </a:ext>
                  </a:extLst>
                </a:gridCol>
                <a:gridCol w="2101456">
                  <a:extLst>
                    <a:ext uri="{9D8B030D-6E8A-4147-A177-3AD203B41FA5}">
                      <a16:colId xmlns:a16="http://schemas.microsoft.com/office/drawing/2014/main" val="20002"/>
                    </a:ext>
                  </a:extLst>
                </a:gridCol>
              </a:tblGrid>
              <a:tr h="370840">
                <a:tc>
                  <a:txBody>
                    <a:bodyPr/>
                    <a:lstStyle/>
                    <a:p>
                      <a:r>
                        <a:rPr lang="en-US" sz="1600"/>
                        <a:t>Approaches</a:t>
                      </a:r>
                    </a:p>
                  </a:txBody>
                  <a:tcPr/>
                </a:tc>
                <a:tc>
                  <a:txBody>
                    <a:bodyPr/>
                    <a:lstStyle/>
                    <a:p>
                      <a:r>
                        <a:rPr lang="en-US" sz="1600"/>
                        <a:t>Overhead</a:t>
                      </a:r>
                    </a:p>
                  </a:txBody>
                  <a:tcPr/>
                </a:tc>
                <a:tc>
                  <a:txBody>
                    <a:bodyPr/>
                    <a:lstStyle/>
                    <a:p>
                      <a:r>
                        <a:rPr lang="en-US" sz="1600"/>
                        <a:t>Drawbacks</a:t>
                      </a:r>
                    </a:p>
                  </a:txBody>
                  <a:tcPr/>
                </a:tc>
                <a:extLst>
                  <a:ext uri="{0D108BD9-81ED-4DB2-BD59-A6C34878D82A}">
                    <a16:rowId xmlns:a16="http://schemas.microsoft.com/office/drawing/2014/main" val="10000"/>
                  </a:ext>
                </a:extLst>
              </a:tr>
              <a:tr h="370840">
                <a:tc>
                  <a:txBody>
                    <a:bodyPr/>
                    <a:lstStyle/>
                    <a:p>
                      <a:r>
                        <a:rPr lang="en-US" sz="1600"/>
                        <a:t>H/W </a:t>
                      </a:r>
                      <a:r>
                        <a:rPr lang="en-US" sz="1600" baseline="0"/>
                        <a:t>assisted</a:t>
                      </a:r>
                      <a:endParaRPr lang="en-US" sz="1600"/>
                    </a:p>
                  </a:txBody>
                  <a:tcPr/>
                </a:tc>
                <a:tc>
                  <a:txBody>
                    <a:bodyPr/>
                    <a:lstStyle/>
                    <a:p>
                      <a:r>
                        <a:rPr lang="en-US" sz="1600"/>
                        <a:t>~ 10%</a:t>
                      </a:r>
                    </a:p>
                  </a:txBody>
                  <a:tcPr/>
                </a:tc>
                <a:tc>
                  <a:txBody>
                    <a:bodyPr/>
                    <a:lstStyle/>
                    <a:p>
                      <a:r>
                        <a:rPr lang="en-US" sz="1600"/>
                        <a:t>No vendor</a:t>
                      </a:r>
                      <a:r>
                        <a:rPr lang="en-US" sz="1600" baseline="0"/>
                        <a:t> support yet</a:t>
                      </a:r>
                      <a:endParaRPr lang="en-US" sz="1600"/>
                    </a:p>
                  </a:txBody>
                  <a:tcPr/>
                </a:tc>
                <a:extLst>
                  <a:ext uri="{0D108BD9-81ED-4DB2-BD59-A6C34878D82A}">
                    <a16:rowId xmlns:a16="http://schemas.microsoft.com/office/drawing/2014/main" val="10001"/>
                  </a:ext>
                </a:extLst>
              </a:tr>
              <a:tr h="370840">
                <a:tc>
                  <a:txBody>
                    <a:bodyPr/>
                    <a:lstStyle/>
                    <a:p>
                      <a:r>
                        <a:rPr lang="en-US" sz="1600"/>
                        <a:t>Source based</a:t>
                      </a:r>
                    </a:p>
                  </a:txBody>
                  <a:tcPr/>
                </a:tc>
                <a:tc>
                  <a:txBody>
                    <a:bodyPr/>
                    <a:lstStyle/>
                    <a:p>
                      <a:r>
                        <a:rPr lang="en-US" sz="1600"/>
                        <a:t>~2x</a:t>
                      </a:r>
                    </a:p>
                  </a:txBody>
                  <a:tcPr/>
                </a:tc>
                <a:tc>
                  <a:txBody>
                    <a:bodyPr/>
                    <a:lstStyle/>
                    <a:p>
                      <a:r>
                        <a:rPr lang="en-US" sz="1600"/>
                        <a:t>No</a:t>
                      </a:r>
                      <a:r>
                        <a:rPr lang="en-US" sz="1600" baseline="0"/>
                        <a:t> </a:t>
                      </a:r>
                      <a:r>
                        <a:rPr lang="en-US" sz="1600"/>
                        <a:t>COTS</a:t>
                      </a:r>
                      <a:r>
                        <a:rPr lang="en-US" sz="1600" baseline="0"/>
                        <a:t> binaries </a:t>
                      </a:r>
                      <a:endParaRPr lang="en-US" sz="1600"/>
                    </a:p>
                  </a:txBody>
                  <a:tcPr/>
                </a:tc>
                <a:extLst>
                  <a:ext uri="{0D108BD9-81ED-4DB2-BD59-A6C34878D82A}">
                    <a16:rowId xmlns:a16="http://schemas.microsoft.com/office/drawing/2014/main" val="10002"/>
                  </a:ext>
                </a:extLst>
              </a:tr>
              <a:tr h="370840">
                <a:tc>
                  <a:txBody>
                    <a:bodyPr/>
                    <a:lstStyle/>
                    <a:p>
                      <a:r>
                        <a:rPr lang="en-US" sz="1600"/>
                        <a:t>Binary only</a:t>
                      </a:r>
                    </a:p>
                  </a:txBody>
                  <a:tcPr/>
                </a:tc>
                <a:tc>
                  <a:txBody>
                    <a:bodyPr/>
                    <a:lstStyle/>
                    <a:p>
                      <a:r>
                        <a:rPr lang="en-US" sz="1600"/>
                        <a:t>5x ~ 100x</a:t>
                      </a:r>
                    </a:p>
                  </a:txBody>
                  <a:tcPr/>
                </a:tc>
                <a:tc>
                  <a:txBody>
                    <a:bodyPr/>
                    <a:lstStyle/>
                    <a:p>
                      <a:r>
                        <a:rPr lang="en-US" sz="1600"/>
                        <a:t>High</a:t>
                      </a:r>
                      <a:r>
                        <a:rPr lang="en-US" sz="1600" baseline="0"/>
                        <a:t> </a:t>
                      </a:r>
                      <a:r>
                        <a:rPr lang="en-US" sz="1600"/>
                        <a:t>Overhead</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981203" y="1116278"/>
            <a:ext cx="4930679" cy="646331"/>
          </a:xfrm>
          <a:prstGeom prst="rect">
            <a:avLst/>
          </a:prstGeom>
          <a:noFill/>
        </p:spPr>
        <p:txBody>
          <a:bodyPr wrap="square" rtlCol="0">
            <a:spAutoFit/>
          </a:bodyPr>
          <a:lstStyle/>
          <a:p>
            <a:pPr marL="285750" indent="-285750">
              <a:buFont typeface="Arial"/>
              <a:buChar char="•"/>
            </a:pPr>
            <a:r>
              <a:rPr lang="en-US"/>
              <a:t>Many Interesting applications with different </a:t>
            </a:r>
            <a:r>
              <a:rPr lang="en-US" i="1"/>
              <a:t>Source, Sink </a:t>
            </a:r>
            <a:r>
              <a:rPr lang="en-US"/>
              <a:t>pairs</a:t>
            </a:r>
          </a:p>
        </p:txBody>
      </p:sp>
      <p:sp>
        <p:nvSpPr>
          <p:cNvPr id="26" name="TextBox 25"/>
          <p:cNvSpPr txBox="1"/>
          <p:nvPr/>
        </p:nvSpPr>
        <p:spPr>
          <a:xfrm>
            <a:off x="2018145" y="3836208"/>
            <a:ext cx="4501188" cy="369332"/>
          </a:xfrm>
          <a:prstGeom prst="rect">
            <a:avLst/>
          </a:prstGeom>
          <a:noFill/>
        </p:spPr>
        <p:txBody>
          <a:bodyPr wrap="square" rtlCol="0">
            <a:spAutoFit/>
          </a:bodyPr>
          <a:lstStyle/>
          <a:p>
            <a:pPr marL="285750" indent="-285750">
              <a:buFont typeface="Arial"/>
              <a:buChar char="•"/>
            </a:pPr>
            <a:r>
              <a:rPr lang="en-US"/>
              <a:t>DFT implementation approaches</a:t>
            </a:r>
          </a:p>
        </p:txBody>
      </p:sp>
      <p:sp>
        <p:nvSpPr>
          <p:cNvPr id="27" name="TextBox 26"/>
          <p:cNvSpPr txBox="1"/>
          <p:nvPr/>
        </p:nvSpPr>
        <p:spPr>
          <a:xfrm>
            <a:off x="1885760" y="5880812"/>
            <a:ext cx="8563649" cy="523220"/>
          </a:xfrm>
          <a:prstGeom prst="rect">
            <a:avLst/>
          </a:prstGeom>
          <a:noFill/>
        </p:spPr>
        <p:txBody>
          <a:bodyPr wrap="square" rtlCol="0">
            <a:spAutoFit/>
          </a:bodyPr>
          <a:lstStyle/>
          <a:p>
            <a:r>
              <a:rPr lang="en-US" sz="2800"/>
              <a:t> </a:t>
            </a:r>
            <a:r>
              <a:rPr lang="en-US" sz="2800" u="sng"/>
              <a:t>Binary only DFT</a:t>
            </a:r>
            <a:r>
              <a:rPr lang="en-US" sz="2800"/>
              <a:t>: Great applicability, but too slow!</a:t>
            </a:r>
          </a:p>
        </p:txBody>
      </p:sp>
      <p:pic>
        <p:nvPicPr>
          <p:cNvPr id="17" name="Picture 16"/>
          <p:cNvPicPr>
            <a:picLocks noChangeAspect="1"/>
          </p:cNvPicPr>
          <p:nvPr/>
        </p:nvPicPr>
        <p:blipFill>
          <a:blip r:embed="rId3"/>
          <a:stretch>
            <a:fillRect/>
          </a:stretch>
        </p:blipFill>
        <p:spPr>
          <a:xfrm>
            <a:off x="7454515" y="1287243"/>
            <a:ext cx="749300" cy="1752600"/>
          </a:xfrm>
          <a:prstGeom prst="rect">
            <a:avLst/>
          </a:prstGeom>
        </p:spPr>
      </p:pic>
      <p:pic>
        <p:nvPicPr>
          <p:cNvPr id="18" name="Picture 17"/>
          <p:cNvPicPr>
            <a:picLocks noChangeAspect="1"/>
          </p:cNvPicPr>
          <p:nvPr/>
        </p:nvPicPr>
        <p:blipFill>
          <a:blip r:embed="rId4"/>
          <a:stretch>
            <a:fillRect/>
          </a:stretch>
        </p:blipFill>
        <p:spPr>
          <a:xfrm>
            <a:off x="8855363" y="1287243"/>
            <a:ext cx="749300" cy="876300"/>
          </a:xfrm>
          <a:prstGeom prst="rect">
            <a:avLst/>
          </a:prstGeom>
        </p:spPr>
      </p:pic>
      <p:pic>
        <p:nvPicPr>
          <p:cNvPr id="19" name="Picture 18"/>
          <p:cNvPicPr>
            <a:picLocks noChangeAspect="1"/>
          </p:cNvPicPr>
          <p:nvPr/>
        </p:nvPicPr>
        <p:blipFill>
          <a:blip r:embed="rId5"/>
          <a:stretch>
            <a:fillRect/>
          </a:stretch>
        </p:blipFill>
        <p:spPr>
          <a:xfrm>
            <a:off x="8990061" y="2202027"/>
            <a:ext cx="495300" cy="698500"/>
          </a:xfrm>
          <a:prstGeom prst="rect">
            <a:avLst/>
          </a:prstGeom>
        </p:spPr>
      </p:pic>
      <p:pic>
        <p:nvPicPr>
          <p:cNvPr id="21" name="Picture 20"/>
          <p:cNvPicPr>
            <a:picLocks noChangeAspect="1"/>
          </p:cNvPicPr>
          <p:nvPr/>
        </p:nvPicPr>
        <p:blipFill>
          <a:blip r:embed="rId6"/>
          <a:stretch>
            <a:fillRect/>
          </a:stretch>
        </p:blipFill>
        <p:spPr>
          <a:xfrm>
            <a:off x="8990061" y="2923619"/>
            <a:ext cx="495300" cy="482600"/>
          </a:xfrm>
          <a:prstGeom prst="rect">
            <a:avLst/>
          </a:prstGeom>
        </p:spPr>
      </p:pic>
      <p:pic>
        <p:nvPicPr>
          <p:cNvPr id="22" name="Picture 21"/>
          <p:cNvPicPr>
            <a:picLocks noChangeAspect="1"/>
          </p:cNvPicPr>
          <p:nvPr/>
        </p:nvPicPr>
        <p:blipFill>
          <a:blip r:embed="rId7"/>
          <a:stretch>
            <a:fillRect/>
          </a:stretch>
        </p:blipFill>
        <p:spPr>
          <a:xfrm>
            <a:off x="8982364" y="4150900"/>
            <a:ext cx="495300" cy="482600"/>
          </a:xfrm>
          <a:prstGeom prst="rect">
            <a:avLst/>
          </a:prstGeom>
        </p:spPr>
      </p:pic>
      <p:pic>
        <p:nvPicPr>
          <p:cNvPr id="23" name="Picture 22"/>
          <p:cNvPicPr>
            <a:picLocks noChangeAspect="1"/>
          </p:cNvPicPr>
          <p:nvPr/>
        </p:nvPicPr>
        <p:blipFill>
          <a:blip r:embed="rId8"/>
          <a:stretch>
            <a:fillRect/>
          </a:stretch>
        </p:blipFill>
        <p:spPr>
          <a:xfrm>
            <a:off x="8990061" y="4656591"/>
            <a:ext cx="495300" cy="698500"/>
          </a:xfrm>
          <a:prstGeom prst="rect">
            <a:avLst/>
          </a:prstGeom>
        </p:spPr>
      </p:pic>
      <p:pic>
        <p:nvPicPr>
          <p:cNvPr id="24" name="Picture 23"/>
          <p:cNvPicPr>
            <a:picLocks noChangeAspect="1"/>
          </p:cNvPicPr>
          <p:nvPr/>
        </p:nvPicPr>
        <p:blipFill>
          <a:blip r:embed="rId8"/>
          <a:stretch>
            <a:fillRect/>
          </a:stretch>
        </p:blipFill>
        <p:spPr>
          <a:xfrm>
            <a:off x="8990061" y="3437007"/>
            <a:ext cx="495300" cy="698500"/>
          </a:xfrm>
          <a:prstGeom prst="rect">
            <a:avLst/>
          </a:prstGeom>
        </p:spPr>
      </p:pic>
      <p:pic>
        <p:nvPicPr>
          <p:cNvPr id="28" name="Picture 27"/>
          <p:cNvPicPr>
            <a:picLocks noChangeAspect="1"/>
          </p:cNvPicPr>
          <p:nvPr/>
        </p:nvPicPr>
        <p:blipFill>
          <a:blip r:embed="rId9"/>
          <a:stretch>
            <a:fillRect/>
          </a:stretch>
        </p:blipFill>
        <p:spPr>
          <a:xfrm>
            <a:off x="7264015" y="2999040"/>
            <a:ext cx="939800" cy="2413000"/>
          </a:xfrm>
          <a:prstGeom prst="rect">
            <a:avLst/>
          </a:prstGeom>
        </p:spPr>
      </p:pic>
    </p:spTree>
    <p:extLst>
      <p:ext uri="{BB962C8B-B14F-4D97-AF65-F5344CB8AC3E}">
        <p14:creationId xmlns:p14="http://schemas.microsoft.com/office/powerpoint/2010/main" val="7691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animEffect transition="in" filter="fade">
                                      <p:cBhvr>
                                        <p:cTn id="6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8B23-D80B-CFAC-B8FE-D9366C1F8D58}"/>
              </a:ext>
            </a:extLst>
          </p:cNvPr>
          <p:cNvSpPr>
            <a:spLocks noGrp="1"/>
          </p:cNvSpPr>
          <p:nvPr>
            <p:ph type="title"/>
          </p:nvPr>
        </p:nvSpPr>
        <p:spPr/>
        <p:txBody>
          <a:bodyPr/>
          <a:lstStyle/>
          <a:p>
            <a:r>
              <a:rPr lang="en-US"/>
              <a:t>DFT Limitations</a:t>
            </a:r>
          </a:p>
        </p:txBody>
      </p:sp>
      <p:sp>
        <p:nvSpPr>
          <p:cNvPr id="3" name="Content Placeholder 2">
            <a:extLst>
              <a:ext uri="{FF2B5EF4-FFF2-40B4-BE49-F238E27FC236}">
                <a16:creationId xmlns:a16="http://schemas.microsoft.com/office/drawing/2014/main" id="{5E98C97B-6651-8671-06BE-DF465BDEFE62}"/>
              </a:ext>
            </a:extLst>
          </p:cNvPr>
          <p:cNvSpPr>
            <a:spLocks noGrp="1"/>
          </p:cNvSpPr>
          <p:nvPr>
            <p:ph idx="1"/>
          </p:nvPr>
        </p:nvSpPr>
        <p:spPr/>
        <p:txBody>
          <a:bodyPr/>
          <a:lstStyle/>
          <a:p>
            <a:r>
              <a:rPr lang="en-US"/>
              <a:t>Too high-overheads</a:t>
            </a:r>
          </a:p>
          <a:p>
            <a:pPr lvl="1"/>
            <a:r>
              <a:rPr lang="en-US"/>
              <a:t>2 ~ 10 X slowdown for instrumentation cost</a:t>
            </a:r>
          </a:p>
          <a:p>
            <a:pPr lvl="1"/>
            <a:r>
              <a:rPr lang="en-US"/>
              <a:t>Memory segment for shadow memory</a:t>
            </a:r>
          </a:p>
          <a:p>
            <a:pPr lvl="1"/>
            <a:endParaRPr lang="en-US"/>
          </a:p>
          <a:p>
            <a:r>
              <a:rPr lang="en-US"/>
              <a:t>Over-tainting (FP dependencies) and under-tainting (TN dependencies)</a:t>
            </a:r>
          </a:p>
          <a:p>
            <a:pPr lvl="1"/>
            <a:r>
              <a:rPr lang="en-US"/>
              <a:t>Grows over time …. </a:t>
            </a:r>
          </a:p>
          <a:p>
            <a:pPr marL="457200" lvl="1" indent="0">
              <a:buNone/>
            </a:pPr>
            <a:endParaRPr lang="en-US"/>
          </a:p>
          <a:p>
            <a:pPr lvl="1"/>
            <a:endParaRPr lang="en-US"/>
          </a:p>
          <a:p>
            <a:pPr lvl="1"/>
            <a:endParaRPr lang="en-US"/>
          </a:p>
          <a:p>
            <a:endParaRPr lang="en-US"/>
          </a:p>
        </p:txBody>
      </p:sp>
      <p:sp>
        <p:nvSpPr>
          <p:cNvPr id="4" name="Footer Placeholder 3">
            <a:extLst>
              <a:ext uri="{FF2B5EF4-FFF2-40B4-BE49-F238E27FC236}">
                <a16:creationId xmlns:a16="http://schemas.microsoft.com/office/drawing/2014/main" id="{FB90C991-9875-5B9F-944C-3CE6D29DCDE5}"/>
              </a:ext>
            </a:extLst>
          </p:cNvPr>
          <p:cNvSpPr>
            <a:spLocks noGrp="1"/>
          </p:cNvSpPr>
          <p:nvPr>
            <p:ph type="ftr" sz="quarter" idx="11"/>
          </p:nvPr>
        </p:nvSpPr>
        <p:spPr/>
        <p:txBody>
          <a:bodyPr/>
          <a:lstStyle/>
          <a:p>
            <a:r>
              <a:rPr lang="en-US"/>
              <a:t>The University of Texas at Dallas</a:t>
            </a:r>
          </a:p>
        </p:txBody>
      </p:sp>
      <p:sp>
        <p:nvSpPr>
          <p:cNvPr id="5" name="Slide Number Placeholder 4">
            <a:extLst>
              <a:ext uri="{FF2B5EF4-FFF2-40B4-BE49-F238E27FC236}">
                <a16:creationId xmlns:a16="http://schemas.microsoft.com/office/drawing/2014/main" id="{02963B1D-22BA-3E6E-A982-4E0571E9F102}"/>
              </a:ext>
            </a:extLst>
          </p:cNvPr>
          <p:cNvSpPr>
            <a:spLocks noGrp="1"/>
          </p:cNvSpPr>
          <p:nvPr>
            <p:ph type="sldNum" sz="quarter" idx="12"/>
          </p:nvPr>
        </p:nvSpPr>
        <p:spPr/>
        <p:txBody>
          <a:bodyPr/>
          <a:lstStyle/>
          <a:p>
            <a:fld id="{76C42DDD-84DC-46CD-9BDF-D9BAFC6D65AA}" type="slidenum">
              <a:rPr lang="en-US" smtClean="0"/>
              <a:pPr/>
              <a:t>31</a:t>
            </a:fld>
            <a:endParaRPr lang="en-US"/>
          </a:p>
        </p:txBody>
      </p:sp>
    </p:spTree>
    <p:extLst>
      <p:ext uri="{BB962C8B-B14F-4D97-AF65-F5344CB8AC3E}">
        <p14:creationId xmlns:p14="http://schemas.microsoft.com/office/powerpoint/2010/main" val="193560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B807-2980-5788-9456-446E17E063C5}"/>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F0F93C0F-B49E-A07F-83D7-6764D81AD4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5524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FA81-EFFF-9E4F-A680-1FA41888B954}"/>
              </a:ext>
            </a:extLst>
          </p:cNvPr>
          <p:cNvSpPr>
            <a:spLocks noGrp="1"/>
          </p:cNvSpPr>
          <p:nvPr>
            <p:ph type="title"/>
          </p:nvPr>
        </p:nvSpPr>
        <p:spPr/>
        <p:txBody>
          <a:bodyPr/>
          <a:lstStyle/>
          <a:p>
            <a:r>
              <a:rPr lang="en-US" dirty="0"/>
              <a:t>Position Independent Executable (PIE)</a:t>
            </a:r>
          </a:p>
        </p:txBody>
      </p:sp>
      <p:pic>
        <p:nvPicPr>
          <p:cNvPr id="7" name="Picture 6">
            <a:extLst>
              <a:ext uri="{FF2B5EF4-FFF2-40B4-BE49-F238E27FC236}">
                <a16:creationId xmlns:a16="http://schemas.microsoft.com/office/drawing/2014/main" id="{F11692D5-ED2E-044D-94AA-75233E6F894D}"/>
              </a:ext>
            </a:extLst>
          </p:cNvPr>
          <p:cNvPicPr>
            <a:picLocks noChangeAspect="1"/>
          </p:cNvPicPr>
          <p:nvPr/>
        </p:nvPicPr>
        <p:blipFill>
          <a:blip r:embed="rId3"/>
          <a:stretch>
            <a:fillRect/>
          </a:stretch>
        </p:blipFill>
        <p:spPr>
          <a:xfrm>
            <a:off x="0" y="2873376"/>
            <a:ext cx="6090365" cy="4035425"/>
          </a:xfrm>
          <a:prstGeom prst="rect">
            <a:avLst/>
          </a:prstGeom>
        </p:spPr>
      </p:pic>
      <p:sp>
        <p:nvSpPr>
          <p:cNvPr id="8" name="TextBox 7">
            <a:extLst>
              <a:ext uri="{FF2B5EF4-FFF2-40B4-BE49-F238E27FC236}">
                <a16:creationId xmlns:a16="http://schemas.microsoft.com/office/drawing/2014/main" id="{1F8AFAC5-5894-B846-91B2-73ABD4F1D0F1}"/>
              </a:ext>
            </a:extLst>
          </p:cNvPr>
          <p:cNvSpPr txBox="1"/>
          <p:nvPr/>
        </p:nvSpPr>
        <p:spPr>
          <a:xfrm>
            <a:off x="1214437" y="2051199"/>
            <a:ext cx="3963329" cy="461665"/>
          </a:xfrm>
          <a:prstGeom prst="rect">
            <a:avLst/>
          </a:prstGeom>
          <a:noFill/>
        </p:spPr>
        <p:txBody>
          <a:bodyPr wrap="none" rtlCol="0">
            <a:spAutoFit/>
          </a:bodyPr>
          <a:lstStyle/>
          <a:p>
            <a:r>
              <a:rPr lang="en-US" sz="2400" b="1" dirty="0"/>
              <a:t>/bin/cat </a:t>
            </a:r>
            <a:r>
              <a:rPr lang="en-US" sz="2400" dirty="0"/>
              <a:t>from Ubuntu 16.04.3</a:t>
            </a:r>
          </a:p>
        </p:txBody>
      </p:sp>
      <p:sp>
        <p:nvSpPr>
          <p:cNvPr id="9" name="TextBox 8">
            <a:extLst>
              <a:ext uri="{FF2B5EF4-FFF2-40B4-BE49-F238E27FC236}">
                <a16:creationId xmlns:a16="http://schemas.microsoft.com/office/drawing/2014/main" id="{4AE65F62-2789-D547-A86A-6B107820568E}"/>
              </a:ext>
            </a:extLst>
          </p:cNvPr>
          <p:cNvSpPr txBox="1"/>
          <p:nvPr/>
        </p:nvSpPr>
        <p:spPr>
          <a:xfrm>
            <a:off x="7038974" y="2051199"/>
            <a:ext cx="3867854" cy="461665"/>
          </a:xfrm>
          <a:prstGeom prst="rect">
            <a:avLst/>
          </a:prstGeom>
          <a:noFill/>
        </p:spPr>
        <p:txBody>
          <a:bodyPr wrap="none" rtlCol="0">
            <a:spAutoFit/>
          </a:bodyPr>
          <a:lstStyle/>
          <a:p>
            <a:r>
              <a:rPr lang="en-US" sz="2400" b="1" dirty="0"/>
              <a:t>/bin/</a:t>
            </a:r>
            <a:r>
              <a:rPr lang="en-US" sz="2400" b="1" dirty="0" err="1"/>
              <a:t>sh</a:t>
            </a:r>
            <a:r>
              <a:rPr lang="en-US" sz="2400" b="1" dirty="0"/>
              <a:t> </a:t>
            </a:r>
            <a:r>
              <a:rPr lang="en-US" sz="2400" dirty="0"/>
              <a:t>from Ubuntu 16.04.3</a:t>
            </a:r>
          </a:p>
        </p:txBody>
      </p:sp>
      <p:pic>
        <p:nvPicPr>
          <p:cNvPr id="11" name="Picture 10">
            <a:extLst>
              <a:ext uri="{FF2B5EF4-FFF2-40B4-BE49-F238E27FC236}">
                <a16:creationId xmlns:a16="http://schemas.microsoft.com/office/drawing/2014/main" id="{44ACDD55-DCEA-C344-9E39-D8B181BFD9E6}"/>
              </a:ext>
            </a:extLst>
          </p:cNvPr>
          <p:cNvPicPr>
            <a:picLocks noChangeAspect="1"/>
          </p:cNvPicPr>
          <p:nvPr/>
        </p:nvPicPr>
        <p:blipFill>
          <a:blip r:embed="rId4"/>
          <a:stretch>
            <a:fillRect/>
          </a:stretch>
        </p:blipFill>
        <p:spPr>
          <a:xfrm>
            <a:off x="6223000" y="2873374"/>
            <a:ext cx="5984344" cy="3984625"/>
          </a:xfrm>
          <a:prstGeom prst="rect">
            <a:avLst/>
          </a:prstGeom>
        </p:spPr>
      </p:pic>
      <p:sp>
        <p:nvSpPr>
          <p:cNvPr id="3" name="Rounded Rectangle 2">
            <a:extLst>
              <a:ext uri="{FF2B5EF4-FFF2-40B4-BE49-F238E27FC236}">
                <a16:creationId xmlns:a16="http://schemas.microsoft.com/office/drawing/2014/main" id="{CD985D83-269A-244E-B174-E1DF9D9901C0}"/>
              </a:ext>
            </a:extLst>
          </p:cNvPr>
          <p:cNvSpPr/>
          <p:nvPr/>
        </p:nvSpPr>
        <p:spPr>
          <a:xfrm>
            <a:off x="162560" y="4846320"/>
            <a:ext cx="4145280" cy="26416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985A59A-F9D5-A448-A38B-767C14A6E9A3}"/>
              </a:ext>
            </a:extLst>
          </p:cNvPr>
          <p:cNvSpPr/>
          <p:nvPr/>
        </p:nvSpPr>
        <p:spPr>
          <a:xfrm>
            <a:off x="6340858" y="4835206"/>
            <a:ext cx="3981701" cy="26416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7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B1FF-CD59-364B-8D7E-231F3D33EE07}"/>
              </a:ext>
            </a:extLst>
          </p:cNvPr>
          <p:cNvSpPr>
            <a:spLocks noGrp="1"/>
          </p:cNvSpPr>
          <p:nvPr>
            <p:ph type="title"/>
          </p:nvPr>
        </p:nvSpPr>
        <p:spPr/>
        <p:txBody>
          <a:bodyPr>
            <a:normAutofit/>
          </a:bodyPr>
          <a:lstStyle/>
          <a:p>
            <a:r>
              <a:rPr lang="en-US" sz="4000" dirty="0"/>
              <a:t>Binary-Only Program Instrumentation </a:t>
            </a:r>
            <a:br>
              <a:rPr lang="en-US" sz="4000" dirty="0"/>
            </a:br>
            <a:r>
              <a:rPr lang="en-US" sz="4000" dirty="0"/>
              <a:t>(without Source Code)</a:t>
            </a:r>
          </a:p>
        </p:txBody>
      </p:sp>
      <p:sp>
        <p:nvSpPr>
          <p:cNvPr id="3" name="Content Placeholder 2">
            <a:extLst>
              <a:ext uri="{FF2B5EF4-FFF2-40B4-BE49-F238E27FC236}">
                <a16:creationId xmlns:a16="http://schemas.microsoft.com/office/drawing/2014/main" id="{12889AAA-3632-ED4D-B4C1-9239268CE749}"/>
              </a:ext>
            </a:extLst>
          </p:cNvPr>
          <p:cNvSpPr>
            <a:spLocks noGrp="1"/>
          </p:cNvSpPr>
          <p:nvPr>
            <p:ph idx="1"/>
          </p:nvPr>
        </p:nvSpPr>
        <p:spPr>
          <a:xfrm>
            <a:off x="838200" y="1825625"/>
            <a:ext cx="5514109" cy="3350058"/>
          </a:xfrm>
        </p:spPr>
        <p:txBody>
          <a:bodyPr>
            <a:normAutofit fontScale="70000" lnSpcReduction="20000"/>
          </a:bodyPr>
          <a:lstStyle/>
          <a:p>
            <a:r>
              <a:rPr lang="en-US" dirty="0"/>
              <a:t>Dynamic Binary Instrumentation</a:t>
            </a:r>
          </a:p>
          <a:p>
            <a:pPr lvl="1"/>
            <a:r>
              <a:rPr lang="en-US" dirty="0"/>
              <a:t>Useful tool for program instrumentation and investigation for </a:t>
            </a:r>
            <a:r>
              <a:rPr lang="en-US" i="1" dirty="0"/>
              <a:t>DYNAMIC</a:t>
            </a:r>
            <a:r>
              <a:rPr lang="en-US" dirty="0"/>
              <a:t>  analysis</a:t>
            </a:r>
          </a:p>
          <a:p>
            <a:r>
              <a:rPr lang="en-US" dirty="0"/>
              <a:t>Intel PIN</a:t>
            </a:r>
          </a:p>
          <a:p>
            <a:pPr lvl="1"/>
            <a:r>
              <a:rPr lang="en-US" dirty="0"/>
              <a:t>Most popular, developed and supported by Intel</a:t>
            </a:r>
          </a:p>
          <a:p>
            <a:pPr lvl="1"/>
            <a:r>
              <a:rPr lang="en-US" dirty="0"/>
              <a:t>Supports IA32, x86_64 for Linux and Windows</a:t>
            </a:r>
          </a:p>
          <a:p>
            <a:r>
              <a:rPr lang="en-US" dirty="0" err="1"/>
              <a:t>DynamoRIO</a:t>
            </a:r>
            <a:endParaRPr lang="en-US" dirty="0"/>
          </a:p>
          <a:p>
            <a:pPr lvl="1"/>
            <a:r>
              <a:rPr lang="en-US" dirty="0"/>
              <a:t>Similar architecture with Intel PIN</a:t>
            </a:r>
          </a:p>
          <a:p>
            <a:pPr lvl="1"/>
            <a:r>
              <a:rPr lang="en-US" dirty="0"/>
              <a:t>Lower-level API with finer control</a:t>
            </a:r>
          </a:p>
          <a:p>
            <a:pPr lvl="2"/>
            <a:r>
              <a:rPr lang="en-US" dirty="0"/>
              <a:t>E.g., Manual register spill / fill</a:t>
            </a:r>
          </a:p>
          <a:p>
            <a:pPr lvl="1"/>
            <a:r>
              <a:rPr lang="en-US" dirty="0"/>
              <a:t>Support for ARM</a:t>
            </a:r>
          </a:p>
          <a:p>
            <a:pPr marL="457200" lvl="1" indent="0">
              <a:buNone/>
            </a:pPr>
            <a:endParaRPr lang="en-US" dirty="0"/>
          </a:p>
        </p:txBody>
      </p:sp>
      <p:sp>
        <p:nvSpPr>
          <p:cNvPr id="4" name="Slide Number Placeholder 3">
            <a:extLst>
              <a:ext uri="{FF2B5EF4-FFF2-40B4-BE49-F238E27FC236}">
                <a16:creationId xmlns:a16="http://schemas.microsoft.com/office/drawing/2014/main" id="{03A778AB-361C-0E45-9C27-9ECA006EC985}"/>
              </a:ext>
            </a:extLst>
          </p:cNvPr>
          <p:cNvSpPr>
            <a:spLocks noGrp="1"/>
          </p:cNvSpPr>
          <p:nvPr>
            <p:ph type="sldNum" sz="quarter" idx="12"/>
          </p:nvPr>
        </p:nvSpPr>
        <p:spPr/>
        <p:txBody>
          <a:bodyPr/>
          <a:lstStyle/>
          <a:p>
            <a:fld id="{D18A8667-E97A-D14D-8462-D784FD87328E}" type="slidenum">
              <a:rPr lang="en-US" smtClean="0"/>
              <a:t>4</a:t>
            </a:fld>
            <a:endParaRPr lang="en-US"/>
          </a:p>
        </p:txBody>
      </p:sp>
      <p:sp>
        <p:nvSpPr>
          <p:cNvPr id="6" name="TextBox 5">
            <a:extLst>
              <a:ext uri="{FF2B5EF4-FFF2-40B4-BE49-F238E27FC236}">
                <a16:creationId xmlns:a16="http://schemas.microsoft.com/office/drawing/2014/main" id="{6B0311C4-BF76-C5B1-3646-8AF2F5DCC10E}"/>
              </a:ext>
            </a:extLst>
          </p:cNvPr>
          <p:cNvSpPr txBox="1"/>
          <p:nvPr/>
        </p:nvSpPr>
        <p:spPr>
          <a:xfrm>
            <a:off x="835665" y="4972954"/>
            <a:ext cx="5420795" cy="1323439"/>
          </a:xfrm>
          <a:prstGeom prst="rect">
            <a:avLst/>
          </a:prstGeom>
          <a:solidFill>
            <a:srgbClr val="FFC000"/>
          </a:solidFill>
        </p:spPr>
        <p:txBody>
          <a:bodyPr wrap="square">
            <a:spAutoFit/>
          </a:bodyPr>
          <a:lstStyle/>
          <a:p>
            <a:pPr marL="285750" indent="-285750">
              <a:buFont typeface="Arial" panose="020B0604020202020204" pitchFamily="34" charset="0"/>
              <a:buChar char="•"/>
            </a:pPr>
            <a:r>
              <a:rPr lang="en-US" sz="2000" dirty="0" err="1"/>
              <a:t>Valgrind</a:t>
            </a:r>
            <a:endParaRPr lang="en-US" sz="2000" dirty="0"/>
          </a:p>
          <a:p>
            <a:pPr marL="742950" lvl="1" indent="-285750">
              <a:buFont typeface="Arial" panose="020B0604020202020204" pitchFamily="34" charset="0"/>
              <a:buChar char="•"/>
            </a:pPr>
            <a:r>
              <a:rPr lang="en-US" sz="2000" dirty="0"/>
              <a:t>Heavy-weighted  instrumentation</a:t>
            </a:r>
          </a:p>
          <a:p>
            <a:pPr marL="742950" lvl="1" indent="-285750">
              <a:buFont typeface="Arial" panose="020B0604020202020204" pitchFamily="34" charset="0"/>
              <a:buChar char="•"/>
            </a:pPr>
            <a:r>
              <a:rPr lang="en-US" sz="2000" dirty="0"/>
              <a:t>Wide architecture coverage VEX IR</a:t>
            </a:r>
          </a:p>
          <a:p>
            <a:pPr marL="742950" lvl="1" indent="-285750">
              <a:buFont typeface="Arial" panose="020B0604020202020204" pitchFamily="34" charset="0"/>
              <a:buChar char="•"/>
            </a:pPr>
            <a:r>
              <a:rPr lang="en-US" sz="2000" dirty="0"/>
              <a:t>MEMCHECK runs on </a:t>
            </a:r>
            <a:r>
              <a:rPr lang="en-US" sz="2000" dirty="0" err="1"/>
              <a:t>Valgrind</a:t>
            </a:r>
            <a:endParaRPr lang="en-US" sz="2000" dirty="0"/>
          </a:p>
        </p:txBody>
      </p:sp>
      <p:pic>
        <p:nvPicPr>
          <p:cNvPr id="1026" name="Picture 2">
            <a:extLst>
              <a:ext uri="{FF2B5EF4-FFF2-40B4-BE49-F238E27FC236}">
                <a16:creationId xmlns:a16="http://schemas.microsoft.com/office/drawing/2014/main" id="{84AB1F02-8AAA-15E3-A38C-C4B980C01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16" y="1690688"/>
            <a:ext cx="5483721" cy="38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2C98-3DCA-3F3E-3344-A48071C94F12}"/>
              </a:ext>
            </a:extLst>
          </p:cNvPr>
          <p:cNvSpPr>
            <a:spLocks noGrp="1"/>
          </p:cNvSpPr>
          <p:nvPr>
            <p:ph type="title"/>
          </p:nvPr>
        </p:nvSpPr>
        <p:spPr/>
        <p:txBody>
          <a:bodyPr/>
          <a:lstStyle/>
          <a:p>
            <a:r>
              <a:rPr lang="en-US" dirty="0"/>
              <a:t>What is Instrumentation?</a:t>
            </a:r>
          </a:p>
        </p:txBody>
      </p:sp>
      <p:sp>
        <p:nvSpPr>
          <p:cNvPr id="3" name="Content Placeholder 2">
            <a:extLst>
              <a:ext uri="{FF2B5EF4-FFF2-40B4-BE49-F238E27FC236}">
                <a16:creationId xmlns:a16="http://schemas.microsoft.com/office/drawing/2014/main" id="{4FE1E7E5-F39F-988B-9E27-48EFBFBD26FD}"/>
              </a:ext>
            </a:extLst>
          </p:cNvPr>
          <p:cNvSpPr>
            <a:spLocks noGrp="1"/>
          </p:cNvSpPr>
          <p:nvPr>
            <p:ph idx="1"/>
          </p:nvPr>
        </p:nvSpPr>
        <p:spPr/>
        <p:txBody>
          <a:bodyPr>
            <a:normAutofit lnSpcReduction="10000"/>
          </a:bodyPr>
          <a:lstStyle/>
          <a:p>
            <a:r>
              <a:rPr lang="en-US" dirty="0"/>
              <a:t>A technique that inserts extra code into a program to collect runtime information</a:t>
            </a:r>
          </a:p>
          <a:p>
            <a:pPr lvl="1"/>
            <a:r>
              <a:rPr lang="en-US" dirty="0"/>
              <a:t>Program Analysis: performance profiling, error detection, capture and replay</a:t>
            </a:r>
          </a:p>
          <a:p>
            <a:pPr lvl="1"/>
            <a:r>
              <a:rPr lang="en-US" dirty="0"/>
              <a:t>Architectural study: processor and cache simulation, trace collection</a:t>
            </a:r>
          </a:p>
          <a:p>
            <a:r>
              <a:rPr lang="en-US" dirty="0"/>
              <a:t>Instrumentation approaches:</a:t>
            </a:r>
          </a:p>
          <a:p>
            <a:pPr lvl="1"/>
            <a:r>
              <a:rPr lang="en-US" dirty="0"/>
              <a:t>Source instrumentation:</a:t>
            </a:r>
          </a:p>
          <a:p>
            <a:pPr lvl="2"/>
            <a:r>
              <a:rPr lang="en-US" dirty="0"/>
              <a:t>Instrument source programs</a:t>
            </a:r>
          </a:p>
          <a:p>
            <a:r>
              <a:rPr lang="en-US" dirty="0"/>
              <a:t>Binary instrumentation:</a:t>
            </a:r>
          </a:p>
          <a:p>
            <a:pPr lvl="1"/>
            <a:r>
              <a:rPr lang="en-US" dirty="0"/>
              <a:t>Directly instrument native binaries (main executable + libraries/shared objects)</a:t>
            </a:r>
          </a:p>
          <a:p>
            <a:endParaRPr lang="en-US" dirty="0"/>
          </a:p>
        </p:txBody>
      </p:sp>
    </p:spTree>
    <p:extLst>
      <p:ext uri="{BB962C8B-B14F-4D97-AF65-F5344CB8AC3E}">
        <p14:creationId xmlns:p14="http://schemas.microsoft.com/office/powerpoint/2010/main" val="55058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279B-6D39-00C5-2E7F-73A23DEA2CD5}"/>
              </a:ext>
            </a:extLst>
          </p:cNvPr>
          <p:cNvSpPr>
            <a:spLocks noGrp="1"/>
          </p:cNvSpPr>
          <p:nvPr>
            <p:ph type="title"/>
          </p:nvPr>
        </p:nvSpPr>
        <p:spPr/>
        <p:txBody>
          <a:bodyPr/>
          <a:lstStyle/>
          <a:p>
            <a:r>
              <a:rPr lang="en-US" dirty="0"/>
              <a:t>Instrumentation vs. Analysis</a:t>
            </a:r>
          </a:p>
        </p:txBody>
      </p:sp>
      <p:sp>
        <p:nvSpPr>
          <p:cNvPr id="3" name="Content Placeholder 2">
            <a:extLst>
              <a:ext uri="{FF2B5EF4-FFF2-40B4-BE49-F238E27FC236}">
                <a16:creationId xmlns:a16="http://schemas.microsoft.com/office/drawing/2014/main" id="{08189C18-7957-7705-6A63-B2F4DDF2B339}"/>
              </a:ext>
            </a:extLst>
          </p:cNvPr>
          <p:cNvSpPr>
            <a:spLocks noGrp="1"/>
          </p:cNvSpPr>
          <p:nvPr>
            <p:ph idx="1"/>
          </p:nvPr>
        </p:nvSpPr>
        <p:spPr/>
        <p:txBody>
          <a:bodyPr/>
          <a:lstStyle/>
          <a:p>
            <a:r>
              <a:rPr lang="en-US" i="1" dirty="0"/>
              <a:t>Instrumentation routines </a:t>
            </a:r>
            <a:r>
              <a:rPr lang="en-US" dirty="0"/>
              <a:t>define where instrumentation is inserted</a:t>
            </a:r>
          </a:p>
          <a:p>
            <a:pPr lvl="1"/>
            <a:r>
              <a:rPr lang="en-US" dirty="0"/>
              <a:t>E.g., before instruction</a:t>
            </a:r>
          </a:p>
          <a:p>
            <a:pPr lvl="1"/>
            <a:r>
              <a:rPr lang="en-US" dirty="0"/>
              <a:t>Occurs first time an instruction is executed</a:t>
            </a:r>
          </a:p>
          <a:p>
            <a:endParaRPr lang="en-US" dirty="0"/>
          </a:p>
          <a:p>
            <a:r>
              <a:rPr lang="en-US" i="1" dirty="0"/>
              <a:t>Analysis routines </a:t>
            </a:r>
            <a:r>
              <a:rPr lang="en-US" dirty="0"/>
              <a:t>define what to do when instrumentation is activated</a:t>
            </a:r>
          </a:p>
          <a:p>
            <a:pPr lvl="1"/>
            <a:r>
              <a:rPr lang="en-US" dirty="0"/>
              <a:t>E.g., increment counter</a:t>
            </a:r>
          </a:p>
          <a:p>
            <a:pPr lvl="1"/>
            <a:r>
              <a:rPr lang="en-US" dirty="0"/>
              <a:t>Occurs every time an instruction is executed</a:t>
            </a:r>
          </a:p>
          <a:p>
            <a:endParaRPr lang="en-US" dirty="0"/>
          </a:p>
        </p:txBody>
      </p:sp>
    </p:spTree>
    <p:extLst>
      <p:ext uri="{BB962C8B-B14F-4D97-AF65-F5344CB8AC3E}">
        <p14:creationId xmlns:p14="http://schemas.microsoft.com/office/powerpoint/2010/main" val="355331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38FD-BDAC-D435-6F04-4780F5007609}"/>
              </a:ext>
            </a:extLst>
          </p:cNvPr>
          <p:cNvSpPr>
            <a:spLocks noGrp="1"/>
          </p:cNvSpPr>
          <p:nvPr>
            <p:ph type="title"/>
          </p:nvPr>
        </p:nvSpPr>
        <p:spPr/>
        <p:txBody>
          <a:bodyPr/>
          <a:lstStyle/>
          <a:p>
            <a:r>
              <a:rPr lang="en-US" dirty="0"/>
              <a:t>How to Write and Run Analysis with PIN</a:t>
            </a:r>
          </a:p>
        </p:txBody>
      </p:sp>
      <p:sp>
        <p:nvSpPr>
          <p:cNvPr id="3" name="Content Placeholder 2">
            <a:extLst>
              <a:ext uri="{FF2B5EF4-FFF2-40B4-BE49-F238E27FC236}">
                <a16:creationId xmlns:a16="http://schemas.microsoft.com/office/drawing/2014/main" id="{47C0801F-F864-376D-5A17-5BBA56B5E9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6834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931B-4F13-85A2-60ED-75C312428797}"/>
              </a:ext>
            </a:extLst>
          </p:cNvPr>
          <p:cNvSpPr>
            <a:spLocks noGrp="1"/>
          </p:cNvSpPr>
          <p:nvPr>
            <p:ph type="title"/>
          </p:nvPr>
        </p:nvSpPr>
        <p:spPr/>
        <p:txBody>
          <a:bodyPr/>
          <a:lstStyle/>
          <a:p>
            <a:r>
              <a:rPr lang="en-US" dirty="0"/>
              <a:t>PIN Advantages</a:t>
            </a:r>
          </a:p>
        </p:txBody>
      </p:sp>
      <p:sp>
        <p:nvSpPr>
          <p:cNvPr id="3" name="Content Placeholder 2">
            <a:extLst>
              <a:ext uri="{FF2B5EF4-FFF2-40B4-BE49-F238E27FC236}">
                <a16:creationId xmlns:a16="http://schemas.microsoft.com/office/drawing/2014/main" id="{BF32F171-10EF-80F2-BB44-2AF833031938}"/>
              </a:ext>
            </a:extLst>
          </p:cNvPr>
          <p:cNvSpPr>
            <a:spLocks noGrp="1"/>
          </p:cNvSpPr>
          <p:nvPr>
            <p:ph idx="1"/>
          </p:nvPr>
        </p:nvSpPr>
        <p:spPr/>
        <p:txBody>
          <a:bodyPr>
            <a:normAutofit fontScale="92500" lnSpcReduction="10000"/>
          </a:bodyPr>
          <a:lstStyle/>
          <a:p>
            <a:r>
              <a:rPr lang="en-US" dirty="0"/>
              <a:t>Dynamic Binary Instrumentation (DBI)</a:t>
            </a:r>
          </a:p>
          <a:p>
            <a:pPr lvl="1"/>
            <a:r>
              <a:rPr lang="en-US" dirty="0"/>
              <a:t>No need for source code, re-compilation or post-linking</a:t>
            </a:r>
          </a:p>
          <a:p>
            <a:r>
              <a:rPr lang="en-US" dirty="0"/>
              <a:t>Programmable Instrumentation</a:t>
            </a:r>
          </a:p>
          <a:p>
            <a:pPr lvl="1"/>
            <a:r>
              <a:rPr lang="en-US" dirty="0"/>
              <a:t>Provides rich APIs to write in C/C++ your own instrumentation tools (called </a:t>
            </a:r>
            <a:r>
              <a:rPr lang="en-US" dirty="0" err="1"/>
              <a:t>Pintools</a:t>
            </a:r>
            <a:r>
              <a:rPr lang="en-US" dirty="0"/>
              <a:t>)</a:t>
            </a:r>
          </a:p>
          <a:p>
            <a:r>
              <a:rPr lang="en-US" dirty="0"/>
              <a:t>Multiplatform</a:t>
            </a:r>
          </a:p>
          <a:p>
            <a:pPr lvl="1"/>
            <a:r>
              <a:rPr lang="en-US" dirty="0"/>
              <a:t>Supports IA-32, IA-64, Itanium</a:t>
            </a:r>
          </a:p>
          <a:p>
            <a:pPr lvl="1"/>
            <a:r>
              <a:rPr lang="en-US" dirty="0"/>
              <a:t>Supports Linux, Windows, MacOS</a:t>
            </a:r>
          </a:p>
          <a:p>
            <a:r>
              <a:rPr lang="en-US" dirty="0"/>
              <a:t>Robust</a:t>
            </a:r>
          </a:p>
          <a:p>
            <a:pPr lvl="1"/>
            <a:r>
              <a:rPr lang="en-US" dirty="0"/>
              <a:t>Instrument real life applications: web browsers, databases</a:t>
            </a:r>
          </a:p>
          <a:p>
            <a:pPr lvl="1"/>
            <a:r>
              <a:rPr lang="en-US" dirty="0"/>
              <a:t>Instrument multithreaded applications</a:t>
            </a:r>
          </a:p>
          <a:p>
            <a:pPr lvl="1"/>
            <a:r>
              <a:rPr lang="en-US" dirty="0">
                <a:solidFill>
                  <a:srgbClr val="FF0000"/>
                </a:solidFill>
              </a:rPr>
              <a:t>If you can run it, you can Pin it</a:t>
            </a:r>
          </a:p>
          <a:p>
            <a:endParaRPr lang="en-US" dirty="0"/>
          </a:p>
        </p:txBody>
      </p:sp>
    </p:spTree>
    <p:extLst>
      <p:ext uri="{BB962C8B-B14F-4D97-AF65-F5344CB8AC3E}">
        <p14:creationId xmlns:p14="http://schemas.microsoft.com/office/powerpoint/2010/main" val="20481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32EA-C03D-B627-6E62-01FA27A8AB08}"/>
              </a:ext>
            </a:extLst>
          </p:cNvPr>
          <p:cNvSpPr>
            <a:spLocks noGrp="1"/>
          </p:cNvSpPr>
          <p:nvPr>
            <p:ph type="title"/>
          </p:nvPr>
        </p:nvSpPr>
        <p:spPr/>
        <p:txBody>
          <a:bodyPr/>
          <a:lstStyle/>
          <a:p>
            <a:r>
              <a:rPr lang="en-US" dirty="0"/>
              <a:t>Dynamic Binary Instrumentation	</a:t>
            </a:r>
          </a:p>
        </p:txBody>
      </p:sp>
      <p:sp>
        <p:nvSpPr>
          <p:cNvPr id="3" name="Content Placeholder 2">
            <a:extLst>
              <a:ext uri="{FF2B5EF4-FFF2-40B4-BE49-F238E27FC236}">
                <a16:creationId xmlns:a16="http://schemas.microsoft.com/office/drawing/2014/main" id="{881BE22A-E84D-B50F-9D5D-B2DEA9880DC7}"/>
              </a:ext>
            </a:extLst>
          </p:cNvPr>
          <p:cNvSpPr>
            <a:spLocks noGrp="1"/>
          </p:cNvSpPr>
          <p:nvPr>
            <p:ph idx="1"/>
          </p:nvPr>
        </p:nvSpPr>
        <p:spPr>
          <a:xfrm>
            <a:off x="838200" y="1825625"/>
            <a:ext cx="5711616" cy="4351338"/>
          </a:xfrm>
        </p:spPr>
        <p:txBody>
          <a:bodyPr/>
          <a:lstStyle/>
          <a:p>
            <a:r>
              <a:rPr lang="en-US" dirty="0"/>
              <a:t>Can we step through instructions?</a:t>
            </a:r>
          </a:p>
          <a:p>
            <a:pPr lvl="1"/>
            <a:r>
              <a:rPr lang="en-US" dirty="0"/>
              <a:t>Something like Programmable GDB</a:t>
            </a:r>
          </a:p>
          <a:p>
            <a:pPr lvl="1"/>
            <a:r>
              <a:rPr lang="en-US" dirty="0"/>
              <a:t>Instrumentation: insertion of monitoring logics</a:t>
            </a:r>
          </a:p>
          <a:p>
            <a:pPr lvl="1"/>
            <a:r>
              <a:rPr lang="en-US" dirty="0"/>
              <a:t>Or event replace instructions (or functions)?</a:t>
            </a:r>
          </a:p>
          <a:p>
            <a:r>
              <a:rPr lang="en-US" dirty="0"/>
              <a:t>Inline monitoring</a:t>
            </a:r>
          </a:p>
          <a:p>
            <a:pPr lvl="1"/>
            <a:r>
              <a:rPr lang="en-US" dirty="0"/>
              <a:t>Just-in-time (analysis) code instrumentation</a:t>
            </a:r>
          </a:p>
          <a:p>
            <a:pPr marL="0" indent="0">
              <a:buNone/>
            </a:pPr>
            <a:endParaRPr lang="en-US" dirty="0"/>
          </a:p>
          <a:p>
            <a:pPr lvl="1"/>
            <a:endParaRPr lang="en-US" dirty="0"/>
          </a:p>
        </p:txBody>
      </p:sp>
      <p:pic>
        <p:nvPicPr>
          <p:cNvPr id="4" name="Picture 2">
            <a:extLst>
              <a:ext uri="{FF2B5EF4-FFF2-40B4-BE49-F238E27FC236}">
                <a16:creationId xmlns:a16="http://schemas.microsoft.com/office/drawing/2014/main" id="{652C7BCB-0CAB-C017-6883-841F09C9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816" y="1690688"/>
            <a:ext cx="5483721" cy="38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86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1957</Words>
  <Application>Microsoft Macintosh PowerPoint</Application>
  <PresentationFormat>Widescreen</PresentationFormat>
  <Paragraphs>496</Paragraphs>
  <Slides>33</Slides>
  <Notes>24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Courier New</vt:lpstr>
      <vt:lpstr>Times New Roman</vt:lpstr>
      <vt:lpstr>Wingdings</vt:lpstr>
      <vt:lpstr>Wingdings 3</vt:lpstr>
      <vt:lpstr>Office Theme</vt:lpstr>
      <vt:lpstr>CS 6332.001: Systems Security and Binary Code Analysis Lecture 07: PINTOOL</vt:lpstr>
      <vt:lpstr>Unit3 PINTOOL </vt:lpstr>
      <vt:lpstr>PIN</vt:lpstr>
      <vt:lpstr>Binary-Only Program Instrumentation  (without Source Code)</vt:lpstr>
      <vt:lpstr>What is Instrumentation?</vt:lpstr>
      <vt:lpstr>Instrumentation vs. Analysis</vt:lpstr>
      <vt:lpstr>How to Write and Run Analysis with PIN</vt:lpstr>
      <vt:lpstr>PIN Advantages</vt:lpstr>
      <vt:lpstr>Dynamic Binary Instrumentation </vt:lpstr>
      <vt:lpstr>DBI Design Goals</vt:lpstr>
      <vt:lpstr>DynamoRIO History</vt:lpstr>
      <vt:lpstr>Direct Code Modification</vt:lpstr>
      <vt:lpstr>Debugger Trap Too Expensive</vt:lpstr>
      <vt:lpstr>Basic Interpreter</vt:lpstr>
      <vt:lpstr>Improvement #1: Basic Block Cache</vt:lpstr>
      <vt:lpstr>Example Basic Block Fragment</vt:lpstr>
      <vt:lpstr>Direct Linking</vt:lpstr>
      <vt:lpstr>Improvement #2: Linking Direct Branches</vt:lpstr>
      <vt:lpstr>Improvement #3: Linking Indirect Branches</vt:lpstr>
      <vt:lpstr>Indirect Branch Transformation</vt:lpstr>
      <vt:lpstr>Improvement #4: Trace Building</vt:lpstr>
      <vt:lpstr>Incremental NET Trace Building</vt:lpstr>
      <vt:lpstr>Improvement #4: Trace Building</vt:lpstr>
      <vt:lpstr>Base Performance</vt:lpstr>
      <vt:lpstr>Base Performance: SPEC 2006</vt:lpstr>
      <vt:lpstr>ARM: Preliminary Performance Comparison</vt:lpstr>
      <vt:lpstr>Libdft: Fine Granular Information Flow Tracking Framework</vt:lpstr>
      <vt:lpstr>Data Flow Tracking (DFT)</vt:lpstr>
      <vt:lpstr>DFT: Basic Aspects</vt:lpstr>
      <vt:lpstr>DFT: Applications and Implementations</vt:lpstr>
      <vt:lpstr>DFT Limitations</vt:lpstr>
      <vt:lpstr>Backup</vt:lpstr>
      <vt:lpstr>Position Independent Executable (PIE)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Jee, Kangkook</dc:creator>
  <cp:lastModifiedBy>Jee, Kangkook</cp:lastModifiedBy>
  <cp:revision>41</cp:revision>
  <dcterms:created xsi:type="dcterms:W3CDTF">2024-10-03T16:39:25Z</dcterms:created>
  <dcterms:modified xsi:type="dcterms:W3CDTF">2025-10-21T18:42:30Z</dcterms:modified>
</cp:coreProperties>
</file>