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7"/>
  </p:notesMasterIdLst>
  <p:sldIdLst>
    <p:sldId id="256" r:id="rId2"/>
    <p:sldId id="367" r:id="rId3"/>
    <p:sldId id="368" r:id="rId4"/>
    <p:sldId id="353" r:id="rId5"/>
    <p:sldId id="329" r:id="rId6"/>
    <p:sldId id="333" r:id="rId7"/>
    <p:sldId id="365" r:id="rId8"/>
    <p:sldId id="335" r:id="rId9"/>
    <p:sldId id="336" r:id="rId10"/>
    <p:sldId id="337" r:id="rId11"/>
    <p:sldId id="342" r:id="rId12"/>
    <p:sldId id="339" r:id="rId13"/>
    <p:sldId id="366" r:id="rId14"/>
    <p:sldId id="341" r:id="rId15"/>
    <p:sldId id="343" r:id="rId16"/>
    <p:sldId id="344" r:id="rId17"/>
    <p:sldId id="348" r:id="rId18"/>
    <p:sldId id="289" r:id="rId19"/>
    <p:sldId id="290" r:id="rId20"/>
    <p:sldId id="291" r:id="rId21"/>
    <p:sldId id="292" r:id="rId22"/>
    <p:sldId id="293" r:id="rId23"/>
    <p:sldId id="294" r:id="rId24"/>
    <p:sldId id="295" r:id="rId25"/>
    <p:sldId id="296" r:id="rId26"/>
    <p:sldId id="297" r:id="rId27"/>
    <p:sldId id="325" r:id="rId28"/>
    <p:sldId id="324" r:id="rId29"/>
    <p:sldId id="328" r:id="rId30"/>
    <p:sldId id="327" r:id="rId31"/>
    <p:sldId id="326" r:id="rId32"/>
    <p:sldId id="349" r:id="rId33"/>
    <p:sldId id="276" r:id="rId34"/>
    <p:sldId id="277" r:id="rId35"/>
    <p:sldId id="278" r:id="rId36"/>
    <p:sldId id="279" r:id="rId37"/>
    <p:sldId id="280" r:id="rId38"/>
    <p:sldId id="281" r:id="rId39"/>
    <p:sldId id="282" r:id="rId40"/>
    <p:sldId id="283" r:id="rId41"/>
    <p:sldId id="284" r:id="rId42"/>
    <p:sldId id="285" r:id="rId43"/>
    <p:sldId id="286" r:id="rId44"/>
    <p:sldId id="287" r:id="rId45"/>
    <p:sldId id="288" r:id="rId46"/>
    <p:sldId id="351" r:id="rId47"/>
    <p:sldId id="350" r:id="rId48"/>
    <p:sldId id="352"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54" r:id="rId72"/>
    <p:sldId id="323" r:id="rId73"/>
    <p:sldId id="355" r:id="rId74"/>
    <p:sldId id="356" r:id="rId75"/>
    <p:sldId id="262" r:id="rId76"/>
    <p:sldId id="264" r:id="rId77"/>
    <p:sldId id="266" r:id="rId78"/>
    <p:sldId id="358" r:id="rId79"/>
    <p:sldId id="357" r:id="rId80"/>
    <p:sldId id="360" r:id="rId81"/>
    <p:sldId id="359" r:id="rId82"/>
    <p:sldId id="361" r:id="rId83"/>
    <p:sldId id="362" r:id="rId84"/>
    <p:sldId id="363" r:id="rId85"/>
    <p:sldId id="364" r:id="rId8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66" autoAdjust="0"/>
    <p:restoredTop sz="85412" autoAdjust="0"/>
  </p:normalViewPr>
  <p:slideViewPr>
    <p:cSldViewPr snapToObjects="1">
      <p:cViewPr varScale="1">
        <p:scale>
          <a:sx n="261" d="100"/>
          <a:sy n="261" d="100"/>
        </p:scale>
        <p:origin x="4904" y="200"/>
      </p:cViewPr>
      <p:guideLst>
        <p:guide orient="horz"/>
        <p:guide pos="5759"/>
      </p:guideLst>
    </p:cSldViewPr>
  </p:slideViewPr>
  <p:outlineViewPr>
    <p:cViewPr>
      <p:scale>
        <a:sx n="33" d="100"/>
        <a:sy n="33" d="100"/>
      </p:scale>
      <p:origin x="0" y="8992"/>
    </p:cViewPr>
  </p:outlineViewPr>
  <p:notesTextViewPr>
    <p:cViewPr>
      <p:scale>
        <a:sx n="100" d="100"/>
        <a:sy n="100" d="100"/>
      </p:scale>
      <p:origin x="0" y="0"/>
    </p:cViewPr>
  </p:notesTextViewPr>
  <p:sorterViewPr>
    <p:cViewPr>
      <p:scale>
        <a:sx n="66" d="100"/>
        <a:sy n="66" d="100"/>
      </p:scale>
      <p:origin x="0" y="102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A56530-603D-1A47-869D-1D5B7FFA074A}" type="datetimeFigureOut">
              <a:rPr lang="en-US" smtClean="0"/>
              <a:t>10/22/25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F258E7-B6A6-B745-86A9-8E8D07D6854C}" type="slidenum">
              <a:rPr lang="en-US" smtClean="0"/>
              <a:t>‹#›</a:t>
            </a:fld>
            <a:endParaRPr lang="en-US"/>
          </a:p>
        </p:txBody>
      </p:sp>
    </p:spTree>
    <p:extLst>
      <p:ext uri="{BB962C8B-B14F-4D97-AF65-F5344CB8AC3E}">
        <p14:creationId xmlns:p14="http://schemas.microsoft.com/office/powerpoint/2010/main" val="25027625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I'm Kangkook Jee from Columbia University. First of all, thanks a lot for inviting</a:t>
            </a:r>
            <a:r>
              <a:rPr lang="en-US" baseline="0" dirty="0"/>
              <a:t> me over and gave me a chance to talk about my past research works which is about building an efficient and effective security system leveraging very popular tech. of DFT.</a:t>
            </a:r>
            <a:endParaRPr lang="en-US" dirty="0"/>
          </a:p>
        </p:txBody>
      </p:sp>
      <p:sp>
        <p:nvSpPr>
          <p:cNvPr id="4" name="Slide Number Placeholder 3"/>
          <p:cNvSpPr>
            <a:spLocks noGrp="1"/>
          </p:cNvSpPr>
          <p:nvPr>
            <p:ph type="sldNum" sz="quarter" idx="10"/>
          </p:nvPr>
        </p:nvSpPr>
        <p:spPr/>
        <p:txBody>
          <a:bodyPr/>
          <a:lstStyle/>
          <a:p>
            <a:fld id="{20F258E7-B6A6-B745-86A9-8E8D07D6854C}" type="slidenum">
              <a:rPr lang="en-US" smtClean="0"/>
              <a:t>1</a:t>
            </a:fld>
            <a:endParaRPr lang="en-US"/>
          </a:p>
        </p:txBody>
      </p:sp>
    </p:spTree>
    <p:extLst>
      <p:ext uri="{BB962C8B-B14F-4D97-AF65-F5344CB8AC3E}">
        <p14:creationId xmlns:p14="http://schemas.microsoft.com/office/powerpoint/2010/main" val="1774759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a:t>
            </a:r>
            <a:r>
              <a:rPr lang="en-US" baseline="0" dirty="0"/>
              <a:t> let’s see what happen when the o</a:t>
            </a:r>
            <a:r>
              <a:rPr lang="en-US" dirty="0"/>
              <a:t>riginal </a:t>
            </a:r>
            <a:r>
              <a:rPr lang="en-US" baseline="0" dirty="0"/>
              <a:t> statement is translated into machine instructions similar to x86.</a:t>
            </a:r>
          </a:p>
          <a:p>
            <a:r>
              <a:rPr lang="en-US" baseline="0" dirty="0"/>
              <a:t>Since the most of ISA do not support </a:t>
            </a:r>
            <a:r>
              <a:rPr lang="en-US" baseline="0" dirty="0" err="1"/>
              <a:t>mem</a:t>
            </a:r>
            <a:r>
              <a:rPr lang="en-US" baseline="0" dirty="0"/>
              <a:t>-to-</a:t>
            </a:r>
            <a:r>
              <a:rPr lang="en-US" baseline="0" dirty="0" err="1"/>
              <a:t>mem</a:t>
            </a:r>
            <a:r>
              <a:rPr lang="en-US" baseline="0" dirty="0"/>
              <a:t> operation, it requires intermediate repository and in this example it is register operand of ‘reg0’</a:t>
            </a:r>
          </a:p>
        </p:txBody>
      </p:sp>
      <p:sp>
        <p:nvSpPr>
          <p:cNvPr id="4" name="Slide Number Placeholder 3"/>
          <p:cNvSpPr>
            <a:spLocks noGrp="1"/>
          </p:cNvSpPr>
          <p:nvPr>
            <p:ph type="sldNum" sz="quarter" idx="10"/>
          </p:nvPr>
        </p:nvSpPr>
        <p:spPr/>
        <p:txBody>
          <a:bodyPr/>
          <a:lstStyle/>
          <a:p>
            <a:fld id="{14764061-835C-7E47-BB85-A88A4069F59E}" type="slidenum">
              <a:rPr lang="en-US" smtClean="0"/>
              <a:t>22</a:t>
            </a:fld>
            <a:endParaRPr lang="en-US"/>
          </a:p>
        </p:txBody>
      </p:sp>
    </p:spTree>
    <p:extLst>
      <p:ext uri="{BB962C8B-B14F-4D97-AF65-F5344CB8AC3E}">
        <p14:creationId xmlns:p14="http://schemas.microsoft.com/office/powerpoint/2010/main" val="1474291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Then, I</a:t>
            </a:r>
            <a:r>
              <a:rPr lang="en-US" dirty="0"/>
              <a:t>nstruction level instrumentation</a:t>
            </a:r>
            <a:r>
              <a:rPr lang="en-US" baseline="0" dirty="0"/>
              <a:t>  </a:t>
            </a:r>
            <a:r>
              <a:rPr lang="en-US" dirty="0"/>
              <a:t>adds counterpart</a:t>
            </a:r>
            <a:r>
              <a:rPr lang="en-US" baseline="0" dirty="0"/>
              <a:t> tracking instruction</a:t>
            </a:r>
            <a:r>
              <a:rPr lang="en-US" dirty="0"/>
              <a:t> augmented</a:t>
            </a:r>
            <a:r>
              <a:rPr lang="en-US" baseline="0" dirty="0"/>
              <a:t> to each original instruction.</a:t>
            </a:r>
          </a:p>
          <a:p>
            <a:r>
              <a:rPr lang="en-US" baseline="0" dirty="0"/>
              <a:t>The tracking instructions augmented to the first instruction are contained from gray box.</a:t>
            </a:r>
            <a:endParaRPr lang="en-US" dirty="0"/>
          </a:p>
        </p:txBody>
      </p:sp>
      <p:sp>
        <p:nvSpPr>
          <p:cNvPr id="4" name="Slide Number Placeholder 3"/>
          <p:cNvSpPr>
            <a:spLocks noGrp="1"/>
          </p:cNvSpPr>
          <p:nvPr>
            <p:ph type="sldNum" sz="quarter" idx="10"/>
          </p:nvPr>
        </p:nvSpPr>
        <p:spPr/>
        <p:txBody>
          <a:bodyPr/>
          <a:lstStyle/>
          <a:p>
            <a:fld id="{14764061-835C-7E47-BB85-A88A4069F59E}" type="slidenum">
              <a:rPr lang="en-US" smtClean="0"/>
              <a:t>23</a:t>
            </a:fld>
            <a:endParaRPr lang="en-US"/>
          </a:p>
        </p:txBody>
      </p:sp>
    </p:spTree>
    <p:extLst>
      <p:ext uri="{BB962C8B-B14F-4D97-AF65-F5344CB8AC3E}">
        <p14:creationId xmlns:p14="http://schemas.microsoft.com/office/powerpoint/2010/main" val="3355822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tracking instructions</a:t>
            </a:r>
            <a:r>
              <a:rPr lang="en-US" baseline="0" dirty="0"/>
              <a:t> are</a:t>
            </a:r>
            <a:r>
              <a:rPr lang="en-US" dirty="0"/>
              <a:t> added for the second original instruction.</a:t>
            </a:r>
          </a:p>
          <a:p>
            <a:r>
              <a:rPr lang="en-US" dirty="0"/>
              <a:t>After all,</a:t>
            </a:r>
            <a:r>
              <a:rPr lang="en-US" baseline="0" dirty="0"/>
              <a:t> </a:t>
            </a:r>
            <a:r>
              <a:rPr lang="en-US" dirty="0"/>
              <a:t>one original memory copy statement translated into 2 machine instructions, 4 tracking instructions contained from 2 different instrumentation units.</a:t>
            </a:r>
          </a:p>
        </p:txBody>
      </p:sp>
      <p:sp>
        <p:nvSpPr>
          <p:cNvPr id="4" name="Slide Number Placeholder 3"/>
          <p:cNvSpPr>
            <a:spLocks noGrp="1"/>
          </p:cNvSpPr>
          <p:nvPr>
            <p:ph type="sldNum" sz="quarter" idx="10"/>
          </p:nvPr>
        </p:nvSpPr>
        <p:spPr/>
        <p:txBody>
          <a:bodyPr/>
          <a:lstStyle/>
          <a:p>
            <a:fld id="{DD4DDD24-26DD-E247-AE46-62351573CEA9}" type="slidenum">
              <a:rPr lang="en-US" smtClean="0"/>
              <a:t>24</a:t>
            </a:fld>
            <a:endParaRPr lang="en-US"/>
          </a:p>
        </p:txBody>
      </p:sp>
    </p:spTree>
    <p:extLst>
      <p:ext uri="{BB962C8B-B14F-4D97-AF65-F5344CB8AC3E}">
        <p14:creationId xmlns:p14="http://schemas.microsoft.com/office/powerpoint/2010/main" val="198942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this slide,</a:t>
            </a:r>
            <a:r>
              <a:rPr lang="en-US" baseline="0" dirty="0"/>
              <a:t> we will elaborate to see how binary only DFT system such as libdft implements instruction level instrumentation.</a:t>
            </a:r>
            <a:endParaRPr lang="en-US" dirty="0"/>
          </a:p>
        </p:txBody>
      </p:sp>
      <p:sp>
        <p:nvSpPr>
          <p:cNvPr id="4" name="Slide Number Placeholder 3"/>
          <p:cNvSpPr>
            <a:spLocks noGrp="1"/>
          </p:cNvSpPr>
          <p:nvPr>
            <p:ph type="sldNum" sz="quarter" idx="10"/>
          </p:nvPr>
        </p:nvSpPr>
        <p:spPr/>
        <p:txBody>
          <a:bodyPr/>
          <a:lstStyle/>
          <a:p>
            <a:fld id="{20F258E7-B6A6-B745-86A9-8E8D07D6854C}" type="slidenum">
              <a:rPr lang="en-US" smtClean="0"/>
              <a:t>25</a:t>
            </a:fld>
            <a:endParaRPr lang="en-US"/>
          </a:p>
        </p:txBody>
      </p:sp>
    </p:spTree>
    <p:extLst>
      <p:ext uri="{BB962C8B-B14F-4D97-AF65-F5344CB8AC3E}">
        <p14:creationId xmlns:p14="http://schemas.microsoft.com/office/powerpoint/2010/main" val="2285101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F258E7-B6A6-B745-86A9-8E8D07D6854C}" type="slidenum">
              <a:rPr lang="en-US" smtClean="0"/>
              <a:t>26</a:t>
            </a:fld>
            <a:endParaRPr lang="en-US"/>
          </a:p>
        </p:txBody>
      </p:sp>
    </p:spTree>
    <p:extLst>
      <p:ext uri="{BB962C8B-B14F-4D97-AF65-F5344CB8AC3E}">
        <p14:creationId xmlns:p14="http://schemas.microsoft.com/office/powerpoint/2010/main" val="2037458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Analysis In-lining avoiding</a:t>
            </a:r>
            <a:r>
              <a:rPr lang="en-US" baseline="0" dirty="0"/>
              <a:t> call-out and subsequent stack operations. </a:t>
            </a:r>
            <a:endParaRPr lang="en-US" dirty="0"/>
          </a:p>
          <a:p>
            <a:pPr lvl="1"/>
            <a:r>
              <a:rPr lang="en-US" dirty="0"/>
              <a:t>Analysis size (less than 10 instructions)</a:t>
            </a:r>
          </a:p>
          <a:p>
            <a:pPr lvl="1"/>
            <a:r>
              <a:rPr lang="en-US" dirty="0"/>
              <a:t>No EFLAG spill / re-fill</a:t>
            </a:r>
          </a:p>
          <a:p>
            <a:r>
              <a:rPr lang="en-US" baseline="0" dirty="0"/>
              <a:t>Instruction savings 12 </a:t>
            </a:r>
            <a:r>
              <a:rPr lang="en-US" baseline="0" dirty="0">
                <a:sym typeface="Wingdings"/>
              </a:rPr>
              <a:t>-- 3 instructions.</a:t>
            </a:r>
            <a:endParaRPr lang="en-US" dirty="0"/>
          </a:p>
        </p:txBody>
      </p:sp>
      <p:sp>
        <p:nvSpPr>
          <p:cNvPr id="4" name="Slide Number Placeholder 3"/>
          <p:cNvSpPr>
            <a:spLocks noGrp="1"/>
          </p:cNvSpPr>
          <p:nvPr>
            <p:ph type="sldNum" sz="quarter" idx="10"/>
          </p:nvPr>
        </p:nvSpPr>
        <p:spPr/>
        <p:txBody>
          <a:bodyPr/>
          <a:lstStyle/>
          <a:p>
            <a:fld id="{20F258E7-B6A6-B745-86A9-8E8D07D6854C}" type="slidenum">
              <a:rPr lang="en-US" smtClean="0"/>
              <a:t>27</a:t>
            </a:fld>
            <a:endParaRPr lang="en-US"/>
          </a:p>
        </p:txBody>
      </p:sp>
    </p:spTree>
    <p:extLst>
      <p:ext uri="{BB962C8B-B14F-4D97-AF65-F5344CB8AC3E}">
        <p14:creationId xmlns:p14="http://schemas.microsoft.com/office/powerpoint/2010/main" val="3884395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F258E7-B6A6-B745-86A9-8E8D07D6854C}" type="slidenum">
              <a:rPr lang="en-US" smtClean="0"/>
              <a:t>28</a:t>
            </a:fld>
            <a:endParaRPr lang="en-US"/>
          </a:p>
        </p:txBody>
      </p:sp>
    </p:spTree>
    <p:extLst>
      <p:ext uri="{BB962C8B-B14F-4D97-AF65-F5344CB8AC3E}">
        <p14:creationId xmlns:p14="http://schemas.microsoft.com/office/powerpoint/2010/main" val="3441176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F258E7-B6A6-B745-86A9-8E8D07D6854C}" type="slidenum">
              <a:rPr lang="en-US" smtClean="0"/>
              <a:t>29</a:t>
            </a:fld>
            <a:endParaRPr lang="en-US"/>
          </a:p>
        </p:txBody>
      </p:sp>
    </p:spTree>
    <p:extLst>
      <p:ext uri="{BB962C8B-B14F-4D97-AF65-F5344CB8AC3E}">
        <p14:creationId xmlns:p14="http://schemas.microsoft.com/office/powerpoint/2010/main" val="3441176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F258E7-B6A6-B745-86A9-8E8D07D6854C}" type="slidenum">
              <a:rPr lang="en-US" smtClean="0"/>
              <a:t>32</a:t>
            </a:fld>
            <a:endParaRPr lang="en-US"/>
          </a:p>
        </p:txBody>
      </p:sp>
    </p:spTree>
    <p:extLst>
      <p:ext uri="{BB962C8B-B14F-4D97-AF65-F5344CB8AC3E}">
        <p14:creationId xmlns:p14="http://schemas.microsoft.com/office/powerpoint/2010/main" val="23997622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dirty="0"/>
              <a:t>Binary</a:t>
            </a:r>
            <a:r>
              <a:rPr lang="en-US" altLang="ko-KR" baseline="0" dirty="0"/>
              <a:t> only DFT implemented by  i</a:t>
            </a:r>
            <a:r>
              <a:rPr lang="en-US" altLang="ko-KR" dirty="0"/>
              <a:t>nstruction</a:t>
            </a:r>
            <a:r>
              <a:rPr lang="en-US" altLang="ko-KR" baseline="0" dirty="0"/>
              <a:t> level </a:t>
            </a:r>
            <a:r>
              <a:rPr lang="en-US" altLang="ko-KR" dirty="0"/>
              <a:t>instrumentation and it</a:t>
            </a:r>
            <a:r>
              <a:rPr lang="en-US" altLang="ko-KR" baseline="0" dirty="0"/>
              <a:t> involves a cost of underlying  virtualization framework. For instance, PIN DBI requires </a:t>
            </a:r>
            <a:r>
              <a:rPr lang="en-US" altLang="ko-KR" dirty="0"/>
              <a:t>3 or 12 instruction</a:t>
            </a:r>
            <a:r>
              <a:rPr lang="en-US" altLang="ko-KR" baseline="0" dirty="0"/>
              <a:t>s per each instrumentation unit.</a:t>
            </a:r>
          </a:p>
          <a:p>
            <a:endParaRPr lang="en-US" altLang="ko-KR" baseline="0" dirty="0"/>
          </a:p>
          <a:p>
            <a:r>
              <a:rPr lang="en-US" baseline="0" dirty="0"/>
              <a:t>Depends on how shadow storage is designed, we also need to pay certain amount of instructions whenever a reference to shadow memory is made.</a:t>
            </a:r>
          </a:p>
          <a:p>
            <a:endParaRPr lang="en-US" baseline="0" dirty="0"/>
          </a:p>
          <a:p>
            <a:r>
              <a:rPr lang="en-US" baseline="0" dirty="0"/>
              <a:t>Most of all, current DFT implementation </a:t>
            </a:r>
            <a:r>
              <a:rPr lang="en-US" baseline="0" dirty="0" err="1"/>
              <a:t>approache</a:t>
            </a:r>
            <a:r>
              <a:rPr lang="en-US" baseline="0" dirty="0"/>
              <a:t> are not optimal</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a:t>- By</a:t>
            </a:r>
            <a:r>
              <a:rPr lang="en-US" baseline="0" dirty="0"/>
              <a:t> being </a:t>
            </a:r>
            <a:r>
              <a:rPr lang="en-US" dirty="0"/>
              <a:t>Ignorant</a:t>
            </a:r>
            <a:r>
              <a:rPr lang="en-US" baseline="0" dirty="0"/>
              <a:t> of </a:t>
            </a:r>
            <a:r>
              <a:rPr lang="en-US" dirty="0"/>
              <a:t>global context</a:t>
            </a:r>
            <a:r>
              <a:rPr lang="en-US" baseline="0" dirty="0"/>
              <a:t> due to per instruction interpretation and instrumentation.</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a:t>- And</a:t>
            </a:r>
            <a:r>
              <a:rPr lang="en-US" baseline="0" dirty="0"/>
              <a:t> it doesn’t</a:t>
            </a:r>
            <a:r>
              <a:rPr lang="en-US" dirty="0"/>
              <a:t> understand semantic</a:t>
            </a:r>
            <a:r>
              <a:rPr lang="en-US" baseline="0" dirty="0"/>
              <a:t>s of data tracking WELL which is *clearly* different from the original execution semantics.</a:t>
            </a:r>
            <a:endParaRPr lang="en-US" dirty="0"/>
          </a:p>
        </p:txBody>
      </p:sp>
      <p:sp>
        <p:nvSpPr>
          <p:cNvPr id="4" name="Slide Number Placeholder 3"/>
          <p:cNvSpPr>
            <a:spLocks noGrp="1"/>
          </p:cNvSpPr>
          <p:nvPr>
            <p:ph type="sldNum" sz="quarter" idx="10"/>
          </p:nvPr>
        </p:nvSpPr>
        <p:spPr/>
        <p:txBody>
          <a:bodyPr/>
          <a:lstStyle/>
          <a:p>
            <a:fld id="{DD4DDD24-26DD-E247-AE46-62351573CEA9}" type="slidenum">
              <a:rPr lang="en-US" smtClean="0"/>
              <a:t>33</a:t>
            </a:fld>
            <a:endParaRPr lang="en-US"/>
          </a:p>
        </p:txBody>
      </p:sp>
    </p:spTree>
    <p:extLst>
      <p:ext uri="{BB962C8B-B14F-4D97-AF65-F5344CB8AC3E}">
        <p14:creationId xmlns:p14="http://schemas.microsoft.com/office/powerpoint/2010/main" val="2682898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DFT</a:t>
            </a:r>
            <a:r>
              <a:rPr lang="en-US" baseline="0" dirty="0"/>
              <a:t> system </a:t>
            </a:r>
            <a:r>
              <a:rPr lang="en-US" dirty="0"/>
              <a:t>tags</a:t>
            </a:r>
            <a:r>
              <a:rPr lang="en-US" baseline="0" dirty="0"/>
              <a:t> information from untrusted source as tainted, and trace it throughout the execution. When the suspicious usages of the tagged information are made, the previously defined / specified actions will be triggered to protect the application.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In this example, we tag variable A as ‘tainted’ as it enters the system,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and then </a:t>
            </a:r>
            <a:r>
              <a:rPr lang="en-US" baseline="0" dirty="0" err="1"/>
              <a:t>taintedness</a:t>
            </a:r>
            <a:r>
              <a:rPr lang="en-US" baseline="0" dirty="0"/>
              <a:t> of A is propagated to C during the system’s execution.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The inspection is made to C, when it is used from unintended locations.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To implement DFT system, we need a shadow context that implements tag related operations such as tagging, propagation, and checking </a:t>
            </a:r>
          </a:p>
        </p:txBody>
      </p:sp>
      <p:sp>
        <p:nvSpPr>
          <p:cNvPr id="4" name="Slide Number Placeholder 3"/>
          <p:cNvSpPr>
            <a:spLocks noGrp="1"/>
          </p:cNvSpPr>
          <p:nvPr>
            <p:ph type="sldNum" sz="quarter" idx="10"/>
          </p:nvPr>
        </p:nvSpPr>
        <p:spPr/>
        <p:txBody>
          <a:bodyPr/>
          <a:lstStyle/>
          <a:p>
            <a:fld id="{72706D7C-4944-3D48-8D94-7051FE37FE35}" type="slidenum">
              <a:rPr lang="en-US" smtClean="0"/>
              <a:t>4</a:t>
            </a:fld>
            <a:endParaRPr lang="en-US"/>
          </a:p>
        </p:txBody>
      </p:sp>
    </p:spTree>
    <p:extLst>
      <p:ext uri="{BB962C8B-B14F-4D97-AF65-F5344CB8AC3E}">
        <p14:creationId xmlns:p14="http://schemas.microsoft.com/office/powerpoint/2010/main" val="35485869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given binaries</a:t>
            </a:r>
            <a:r>
              <a:rPr lang="en-US" baseline="0" dirty="0"/>
              <a:t>, we perform in-depth analysis. As w</a:t>
            </a:r>
            <a:r>
              <a:rPr lang="en-US" dirty="0"/>
              <a:t>e know the target</a:t>
            </a:r>
            <a:r>
              <a:rPr lang="en-US" baseline="0" dirty="0"/>
              <a:t> application, thus we can perform application specific analysis in advance.</a:t>
            </a:r>
          </a:p>
          <a:p>
            <a:endParaRPr lang="en-US" baseline="0" dirty="0"/>
          </a:p>
          <a:p>
            <a:r>
              <a:rPr lang="en-US" baseline="0" dirty="0"/>
              <a:t>We also understand DFT semantics, thus we can perform DFT specific optimization  to the tracking semantic represented in TFA.</a:t>
            </a:r>
          </a:p>
          <a:p>
            <a:endParaRPr lang="en-US" baseline="0" dirty="0"/>
          </a:p>
          <a:p>
            <a:r>
              <a:rPr lang="en-US" baseline="0" dirty="0"/>
              <a:t>For our prototype implementation, we extended </a:t>
            </a:r>
            <a:r>
              <a:rPr lang="en-US" baseline="0" dirty="0" err="1"/>
              <a:t>libdft</a:t>
            </a:r>
            <a:r>
              <a:rPr lang="en-US" baseline="0" dirty="0"/>
              <a:t>, high performing DFT tool written by one of my colleagues. It designed to be used with PIN DBI and you can download it from our website.</a:t>
            </a:r>
          </a:p>
          <a:p>
            <a:r>
              <a:rPr lang="en-US" baseline="0" dirty="0"/>
              <a:t>However, our approach is general enough to be applied to other DFT implementations.</a:t>
            </a:r>
          </a:p>
          <a:p>
            <a:endParaRPr lang="en-US" dirty="0"/>
          </a:p>
        </p:txBody>
      </p:sp>
      <p:sp>
        <p:nvSpPr>
          <p:cNvPr id="4" name="Slide Number Placeholder 3"/>
          <p:cNvSpPr>
            <a:spLocks noGrp="1"/>
          </p:cNvSpPr>
          <p:nvPr>
            <p:ph type="sldNum" sz="quarter" idx="10"/>
          </p:nvPr>
        </p:nvSpPr>
        <p:spPr/>
        <p:txBody>
          <a:bodyPr/>
          <a:lstStyle/>
          <a:p>
            <a:fld id="{DD4DDD24-26DD-E247-AE46-62351573CEA9}" type="slidenum">
              <a:rPr lang="en-US" smtClean="0"/>
              <a:t>34</a:t>
            </a:fld>
            <a:endParaRPr lang="en-US"/>
          </a:p>
        </p:txBody>
      </p:sp>
    </p:spTree>
    <p:extLst>
      <p:ext uri="{BB962C8B-B14F-4D97-AF65-F5344CB8AC3E}">
        <p14:creationId xmlns:p14="http://schemas.microsoft.com/office/powerpoint/2010/main" val="16408383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we have instruction snippet resulted from the previous memory copy example.</a:t>
            </a:r>
          </a:p>
          <a:p>
            <a:r>
              <a:rPr lang="en-US" baseline="0" dirty="0"/>
              <a:t>Again it contains 2 original instructions and 4 tracking instructions contained from 2 different instrumentation units.</a:t>
            </a:r>
          </a:p>
          <a:p>
            <a:r>
              <a:rPr lang="en-US" baseline="0" dirty="0"/>
              <a:t>Here, we see 2 different cost factor of </a:t>
            </a:r>
          </a:p>
          <a:p>
            <a:endParaRPr lang="en-US" baseline="0" dirty="0"/>
          </a:p>
          <a:p>
            <a:r>
              <a:rPr lang="en-US" baseline="0" dirty="0"/>
              <a:t>First, each tracking unit pays instrumentation cost to the underlying framework.</a:t>
            </a:r>
          </a:p>
          <a:p>
            <a:r>
              <a:rPr lang="en-US" baseline="0" dirty="0"/>
              <a:t>Secondly, the function t() translates real memory address to the shadow memory counter-part and it represent Shared Memory access cost</a:t>
            </a:r>
            <a:endParaRPr lang="en-US" dirty="0"/>
          </a:p>
        </p:txBody>
      </p:sp>
      <p:sp>
        <p:nvSpPr>
          <p:cNvPr id="4" name="Slide Number Placeholder 3"/>
          <p:cNvSpPr>
            <a:spLocks noGrp="1"/>
          </p:cNvSpPr>
          <p:nvPr>
            <p:ph type="sldNum" sz="quarter" idx="10"/>
          </p:nvPr>
        </p:nvSpPr>
        <p:spPr/>
        <p:txBody>
          <a:bodyPr/>
          <a:lstStyle/>
          <a:p>
            <a:fld id="{0EE6BE47-7EB9-A34C-9707-7EF7C99D284A}" type="slidenum">
              <a:rPr lang="en-US" smtClean="0"/>
              <a:t>35</a:t>
            </a:fld>
            <a:endParaRPr lang="en-US"/>
          </a:p>
        </p:txBody>
      </p:sp>
    </p:spTree>
    <p:extLst>
      <p:ext uri="{BB962C8B-B14F-4D97-AF65-F5344CB8AC3E}">
        <p14:creationId xmlns:p14="http://schemas.microsoft.com/office/powerpoint/2010/main" val="38342038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carefully</a:t>
            </a:r>
            <a:r>
              <a:rPr lang="en-US" baseline="0" dirty="0"/>
              <a:t> looking into the original and tracking blocks, we can observe the original and tracking box can be relocated without violating correctness guarantee.</a:t>
            </a:r>
            <a:endParaRPr lang="en-US" dirty="0"/>
          </a:p>
        </p:txBody>
      </p:sp>
      <p:sp>
        <p:nvSpPr>
          <p:cNvPr id="4" name="Slide Number Placeholder 3"/>
          <p:cNvSpPr>
            <a:spLocks noGrp="1"/>
          </p:cNvSpPr>
          <p:nvPr>
            <p:ph type="sldNum" sz="quarter" idx="10"/>
          </p:nvPr>
        </p:nvSpPr>
        <p:spPr/>
        <p:txBody>
          <a:bodyPr/>
          <a:lstStyle/>
          <a:p>
            <a:fld id="{0EE6BE47-7EB9-A34C-9707-7EF7C99D284A}" type="slidenum">
              <a:rPr lang="en-US" smtClean="0"/>
              <a:t>36</a:t>
            </a:fld>
            <a:endParaRPr lang="en-US"/>
          </a:p>
        </p:txBody>
      </p:sp>
    </p:spTree>
    <p:extLst>
      <p:ext uri="{BB962C8B-B14F-4D97-AF65-F5344CB8AC3E}">
        <p14:creationId xmlns:p14="http://schemas.microsoft.com/office/powerpoint/2010/main" val="38342038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relocation,</a:t>
            </a:r>
            <a:r>
              <a:rPr lang="en-US" baseline="0" dirty="0"/>
              <a:t> b</a:t>
            </a:r>
            <a:r>
              <a:rPr lang="en-US" dirty="0"/>
              <a:t>y</a:t>
            </a:r>
            <a:r>
              <a:rPr lang="en-US" baseline="0" dirty="0"/>
              <a:t> merging adjacent boxes, we could reduce </a:t>
            </a:r>
            <a:r>
              <a:rPr lang="en-US" dirty="0"/>
              <a:t>number instrumentation unit from</a:t>
            </a:r>
            <a:r>
              <a:rPr lang="en-US" baseline="0" dirty="0"/>
              <a:t> 2 to 1</a:t>
            </a:r>
            <a:endParaRPr lang="en-US" dirty="0"/>
          </a:p>
        </p:txBody>
      </p:sp>
      <p:sp>
        <p:nvSpPr>
          <p:cNvPr id="4" name="Slide Number Placeholder 3"/>
          <p:cNvSpPr>
            <a:spLocks noGrp="1"/>
          </p:cNvSpPr>
          <p:nvPr>
            <p:ph type="sldNum" sz="quarter" idx="10"/>
          </p:nvPr>
        </p:nvSpPr>
        <p:spPr/>
        <p:txBody>
          <a:bodyPr/>
          <a:lstStyle/>
          <a:p>
            <a:fld id="{14764061-835C-7E47-BB85-A88A4069F59E}" type="slidenum">
              <a:rPr lang="en-US" smtClean="0"/>
              <a:t>37</a:t>
            </a:fld>
            <a:endParaRPr lang="en-US"/>
          </a:p>
        </p:txBody>
      </p:sp>
    </p:spTree>
    <p:extLst>
      <p:ext uri="{BB962C8B-B14F-4D97-AF65-F5344CB8AC3E}">
        <p14:creationId xmlns:p14="http://schemas.microsoft.com/office/powerpoint/2010/main" val="35487533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a:t>
            </a:r>
            <a:r>
              <a:rPr lang="en-US" baseline="0" dirty="0"/>
              <a:t> the tracking block, we could also see that two instructions in the middle can safely be removed.</a:t>
            </a:r>
          </a:p>
          <a:p>
            <a:r>
              <a:rPr lang="en-US" baseline="0" dirty="0"/>
              <a:t>This is due to the </a:t>
            </a:r>
            <a:r>
              <a:rPr lang="en-US" baseline="0" dirty="0" err="1"/>
              <a:t>taintedness</a:t>
            </a:r>
            <a:r>
              <a:rPr lang="en-US" baseline="0" dirty="0"/>
              <a:t>/tag status of intermediate variable ‘reg0’ is not needed from any of subsequent executions.</a:t>
            </a:r>
          </a:p>
          <a:p>
            <a:endParaRPr lang="en-US" dirty="0"/>
          </a:p>
          <a:p>
            <a:r>
              <a:rPr lang="en-US" dirty="0"/>
              <a:t>Thus</a:t>
            </a:r>
            <a:r>
              <a:rPr lang="en-US" baseline="0" dirty="0"/>
              <a:t> far, </a:t>
            </a:r>
            <a:r>
              <a:rPr lang="en-US" dirty="0"/>
              <a:t> we saw how typical binary-only DFT become</a:t>
            </a:r>
            <a:r>
              <a:rPr lang="en-US" baseline="0" dirty="0"/>
              <a:t> inefficient </a:t>
            </a:r>
            <a:r>
              <a:rPr lang="en-US" dirty="0"/>
              <a:t>and how</a:t>
            </a:r>
            <a:r>
              <a:rPr lang="en-US" baseline="0" dirty="0"/>
              <a:t> </a:t>
            </a:r>
            <a:r>
              <a:rPr lang="en-US" dirty="0"/>
              <a:t>it can be fixed.</a:t>
            </a:r>
          </a:p>
        </p:txBody>
      </p:sp>
      <p:sp>
        <p:nvSpPr>
          <p:cNvPr id="4" name="Slide Number Placeholder 3"/>
          <p:cNvSpPr>
            <a:spLocks noGrp="1"/>
          </p:cNvSpPr>
          <p:nvPr>
            <p:ph type="sldNum" sz="quarter" idx="10"/>
          </p:nvPr>
        </p:nvSpPr>
        <p:spPr/>
        <p:txBody>
          <a:bodyPr/>
          <a:lstStyle/>
          <a:p>
            <a:fld id="{14764061-835C-7E47-BB85-A88A4069F59E}" type="slidenum">
              <a:rPr lang="en-US" smtClean="0"/>
              <a:t>38</a:t>
            </a:fld>
            <a:endParaRPr lang="en-US"/>
          </a:p>
        </p:txBody>
      </p:sp>
    </p:spTree>
    <p:extLst>
      <p:ext uri="{BB962C8B-B14F-4D97-AF65-F5344CB8AC3E}">
        <p14:creationId xmlns:p14="http://schemas.microsoft.com/office/powerpoint/2010/main" val="4066520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this slide we’ll talk</a:t>
            </a:r>
            <a:r>
              <a:rPr lang="en-US" baseline="0" dirty="0"/>
              <a:t> about how we implemented out system to perform optimizations.</a:t>
            </a:r>
          </a:p>
          <a:p>
            <a:endParaRPr lang="en-US" dirty="0"/>
          </a:p>
          <a:p>
            <a:r>
              <a:rPr lang="en-US" dirty="0"/>
              <a:t>First,</a:t>
            </a:r>
            <a:r>
              <a:rPr lang="en-US" baseline="0" dirty="0"/>
              <a:t> </a:t>
            </a:r>
            <a:r>
              <a:rPr lang="en-US" dirty="0"/>
              <a:t>We have (Static + Dynamic) Profilers to gather</a:t>
            </a:r>
            <a:r>
              <a:rPr lang="en-US" baseline="0" dirty="0"/>
              <a:t> two type of a  target application specific information. </a:t>
            </a:r>
          </a:p>
          <a:p>
            <a:r>
              <a:rPr lang="en-US" baseline="0" dirty="0"/>
              <a:t>The one is basic block information and the other is execution trace</a:t>
            </a:r>
          </a:p>
          <a:p>
            <a:r>
              <a:rPr lang="en-US" baseline="0" dirty="0"/>
              <a:t>Basic block information are represented in TFA as a result of binary analysis. </a:t>
            </a:r>
          </a:p>
          <a:p>
            <a:r>
              <a:rPr lang="en-US" baseline="0" dirty="0"/>
              <a:t>Execution trace is used to restore CFG which enables that data flow analysis</a:t>
            </a:r>
          </a:p>
          <a:p>
            <a:endParaRPr lang="en-US" baseline="0" dirty="0"/>
          </a:p>
          <a:p>
            <a:r>
              <a:rPr lang="en-US" baseline="0" dirty="0"/>
              <a:t>These information are provided to the next component of analyzer and it produces the optimized tracking code. </a:t>
            </a:r>
          </a:p>
          <a:p>
            <a:r>
              <a:rPr lang="en-US" baseline="0" dirty="0"/>
              <a:t>The code is fed to the DFT runtime so that it can be instrumented to the target application.</a:t>
            </a:r>
          </a:p>
          <a:p>
            <a:endParaRPr lang="en-US" baseline="0" dirty="0"/>
          </a:p>
          <a:p>
            <a:r>
              <a:rPr lang="en-US" baseline="0" dirty="0"/>
              <a:t>From the high level, our approach can be perceived as a hybrid analysis which leverage static/offline analysis to improve dynamic analysis.</a:t>
            </a:r>
          </a:p>
          <a:p>
            <a:endParaRPr lang="en-US" baseline="0" dirty="0"/>
          </a:p>
          <a:p>
            <a:r>
              <a:rPr lang="en-US" baseline="0" dirty="0"/>
              <a:t>Whenever  DFT runtime encounter previously unseen blocks, it can pass it back to analyzer to be optimized for later executions.</a:t>
            </a:r>
          </a:p>
          <a:p>
            <a:endParaRPr lang="en-US" dirty="0"/>
          </a:p>
        </p:txBody>
      </p:sp>
      <p:sp>
        <p:nvSpPr>
          <p:cNvPr id="4" name="Slide Number Placeholder 3"/>
          <p:cNvSpPr>
            <a:spLocks noGrp="1"/>
          </p:cNvSpPr>
          <p:nvPr>
            <p:ph type="sldNum" sz="quarter" idx="10"/>
          </p:nvPr>
        </p:nvSpPr>
        <p:spPr/>
        <p:txBody>
          <a:bodyPr/>
          <a:lstStyle/>
          <a:p>
            <a:fld id="{DD4DDD24-26DD-E247-AE46-62351573CEA9}" type="slidenum">
              <a:rPr lang="en-US" smtClean="0"/>
              <a:t>39</a:t>
            </a:fld>
            <a:endParaRPr lang="en-US"/>
          </a:p>
        </p:txBody>
      </p:sp>
    </p:spTree>
    <p:extLst>
      <p:ext uri="{BB962C8B-B14F-4D97-AF65-F5344CB8AC3E}">
        <p14:creationId xmlns:p14="http://schemas.microsoft.com/office/powerpoint/2010/main" val="41940781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analyzer</a:t>
            </a:r>
            <a:r>
              <a:rPr lang="en-US" baseline="0" dirty="0"/>
              <a:t> performs</a:t>
            </a:r>
            <a:r>
              <a:rPr lang="en-US" dirty="0"/>
              <a:t> optimizations.</a:t>
            </a:r>
          </a:p>
          <a:p>
            <a:r>
              <a:rPr lang="en-US" dirty="0"/>
              <a:t>First,</a:t>
            </a:r>
            <a:r>
              <a:rPr lang="en-US" baseline="0" dirty="0"/>
              <a:t> it takes a binary information represented in TFA. </a:t>
            </a:r>
          </a:p>
          <a:p>
            <a:endParaRPr lang="en-US" baseline="0" dirty="0"/>
          </a:p>
          <a:p>
            <a:r>
              <a:rPr lang="en-US" baseline="0" dirty="0"/>
              <a:t>And then  the analyzer applies compiler optimizations against TFA. </a:t>
            </a:r>
          </a:p>
          <a:p>
            <a:r>
              <a:rPr lang="en-US" baseline="0" dirty="0"/>
              <a:t>It first performs Inner block optimization of … and then the outer analysis extends it leverage CFG information.</a:t>
            </a:r>
          </a:p>
          <a:p>
            <a:endParaRPr lang="en-US" dirty="0"/>
          </a:p>
          <a:p>
            <a:r>
              <a:rPr lang="en-US" dirty="0"/>
              <a:t>Of</a:t>
            </a:r>
            <a:r>
              <a:rPr lang="en-US" baseline="0" dirty="0"/>
              <a:t> course, there are number of DFT specific considerations during the process.</a:t>
            </a:r>
          </a:p>
          <a:p>
            <a:r>
              <a:rPr lang="en-US" baseline="0" dirty="0"/>
              <a:t>First, we need to think about valid location for each optimize code  and we also need to think about the number of </a:t>
            </a:r>
          </a:p>
          <a:p>
            <a:r>
              <a:rPr lang="en-US" baseline="0" dirty="0"/>
              <a:t>Instrumented units.</a:t>
            </a:r>
            <a:endParaRPr lang="en-US" dirty="0"/>
          </a:p>
        </p:txBody>
      </p:sp>
      <p:sp>
        <p:nvSpPr>
          <p:cNvPr id="4" name="Slide Number Placeholder 3"/>
          <p:cNvSpPr>
            <a:spLocks noGrp="1"/>
          </p:cNvSpPr>
          <p:nvPr>
            <p:ph type="sldNum" sz="quarter" idx="10"/>
          </p:nvPr>
        </p:nvSpPr>
        <p:spPr/>
        <p:txBody>
          <a:bodyPr/>
          <a:lstStyle/>
          <a:p>
            <a:fld id="{DD4DDD24-26DD-E247-AE46-62351573CEA9}" type="slidenum">
              <a:rPr lang="en-US" smtClean="0"/>
              <a:t>40</a:t>
            </a:fld>
            <a:endParaRPr lang="en-US"/>
          </a:p>
        </p:txBody>
      </p:sp>
    </p:spTree>
    <p:extLst>
      <p:ext uri="{BB962C8B-B14F-4D97-AF65-F5344CB8AC3E}">
        <p14:creationId xmlns:p14="http://schemas.microsoft.com/office/powerpoint/2010/main" val="16508071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see</a:t>
            </a:r>
            <a:r>
              <a:rPr lang="en-US" baseline="0" dirty="0"/>
              <a:t> how a taint semantics of real x86 instructions are optimized with the component.</a:t>
            </a:r>
          </a:p>
          <a:p>
            <a:r>
              <a:rPr lang="en-US" baseline="0" dirty="0"/>
              <a:t>We perform per block analysis and the example block is from apache webserver binary.</a:t>
            </a:r>
          </a:p>
          <a:p>
            <a:endParaRPr lang="en-US" baseline="0" dirty="0"/>
          </a:p>
          <a:p>
            <a:r>
              <a:rPr lang="en-US" baseline="0" dirty="0"/>
              <a:t>Gray instructions are non-tracking ones. For instance adding constant ‘1’ to a register doesn’t have any effect on its tag-status</a:t>
            </a:r>
            <a:endParaRPr lang="en-US" dirty="0"/>
          </a:p>
        </p:txBody>
      </p:sp>
      <p:sp>
        <p:nvSpPr>
          <p:cNvPr id="4" name="Slide Number Placeholder 3"/>
          <p:cNvSpPr>
            <a:spLocks noGrp="1"/>
          </p:cNvSpPr>
          <p:nvPr>
            <p:ph type="sldNum" sz="quarter" idx="10"/>
          </p:nvPr>
        </p:nvSpPr>
        <p:spPr/>
        <p:txBody>
          <a:bodyPr/>
          <a:lstStyle/>
          <a:p>
            <a:fld id="{DD4DDD24-26DD-E247-AE46-62351573CEA9}" type="slidenum">
              <a:rPr lang="en-US" smtClean="0"/>
              <a:t>41</a:t>
            </a:fld>
            <a:endParaRPr lang="en-US"/>
          </a:p>
        </p:txBody>
      </p:sp>
    </p:spTree>
    <p:extLst>
      <p:ext uri="{BB962C8B-B14F-4D97-AF65-F5344CB8AC3E}">
        <p14:creationId xmlns:p14="http://schemas.microsoft.com/office/powerpoint/2010/main" val="37146072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Tracking instructions are</a:t>
            </a:r>
            <a:r>
              <a:rPr lang="en-US" baseline="0" dirty="0"/>
              <a:t> translated into Taint Flow Algebra which has operand variables versioned with numerical postfixes and allows operators of ‘and’ and ‘or’.</a:t>
            </a:r>
          </a:p>
          <a:p>
            <a:r>
              <a:rPr lang="en-US" baseline="0" dirty="0"/>
              <a:t>For each block, inputs are zero versioned and outputs are ones with the largest version.</a:t>
            </a:r>
            <a:endParaRPr lang="en-US" dirty="0"/>
          </a:p>
        </p:txBody>
      </p:sp>
      <p:sp>
        <p:nvSpPr>
          <p:cNvPr id="4" name="Slide Number Placeholder 3"/>
          <p:cNvSpPr>
            <a:spLocks noGrp="1"/>
          </p:cNvSpPr>
          <p:nvPr>
            <p:ph type="sldNum" sz="quarter" idx="10"/>
          </p:nvPr>
        </p:nvSpPr>
        <p:spPr/>
        <p:txBody>
          <a:bodyPr/>
          <a:lstStyle/>
          <a:p>
            <a:fld id="{DD4DDD24-26DD-E247-AE46-62351573CEA9}" type="slidenum">
              <a:rPr lang="en-US" smtClean="0"/>
              <a:t>42</a:t>
            </a:fld>
            <a:endParaRPr lang="en-US"/>
          </a:p>
        </p:txBody>
      </p:sp>
    </p:spTree>
    <p:extLst>
      <p:ext uri="{BB962C8B-B14F-4D97-AF65-F5344CB8AC3E}">
        <p14:creationId xmlns:p14="http://schemas.microsoft.com/office/powerpoint/2010/main" val="37146072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a:t>
            </a:r>
            <a:r>
              <a:rPr lang="en-US" baseline="0" dirty="0"/>
              <a:t> the high level, t</a:t>
            </a:r>
            <a:r>
              <a:rPr lang="en-US" dirty="0"/>
              <a:t>he</a:t>
            </a:r>
            <a:r>
              <a:rPr lang="en-US" baseline="0" dirty="0"/>
              <a:t> process of TFA optimization can be understood as a process of expressing each output operand in terms of input operands.</a:t>
            </a:r>
          </a:p>
          <a:p>
            <a:r>
              <a:rPr lang="en-US" baseline="0" dirty="0"/>
              <a:t>Outer analysis performs data flow analysis or live variable analysis to remove irrelevant outputs which are not needed by any of subsequent execution paths</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In this process, original 5 tracking instructions are reduced to 2 optimized tracking instrumentations.</a:t>
            </a:r>
            <a:endParaRPr lang="en-US" dirty="0"/>
          </a:p>
          <a:p>
            <a:endParaRPr lang="en-US" dirty="0"/>
          </a:p>
        </p:txBody>
      </p:sp>
      <p:sp>
        <p:nvSpPr>
          <p:cNvPr id="4" name="Slide Number Placeholder 3"/>
          <p:cNvSpPr>
            <a:spLocks noGrp="1"/>
          </p:cNvSpPr>
          <p:nvPr>
            <p:ph type="sldNum" sz="quarter" idx="10"/>
          </p:nvPr>
        </p:nvSpPr>
        <p:spPr/>
        <p:txBody>
          <a:bodyPr/>
          <a:lstStyle/>
          <a:p>
            <a:fld id="{DD4DDD24-26DD-E247-AE46-62351573CEA9}" type="slidenum">
              <a:rPr lang="en-US" smtClean="0"/>
              <a:t>43</a:t>
            </a:fld>
            <a:endParaRPr lang="en-US"/>
          </a:p>
        </p:txBody>
      </p:sp>
    </p:spTree>
    <p:extLst>
      <p:ext uri="{BB962C8B-B14F-4D97-AF65-F5344CB8AC3E}">
        <p14:creationId xmlns:p14="http://schemas.microsoft.com/office/powerpoint/2010/main" val="3714607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a:t>DFT has many interesting applications connecting different types of input, output pairs.</a:t>
            </a:r>
          </a:p>
          <a:p>
            <a:r>
              <a:rPr lang="en-US" sz="1200" baseline="0" dirty="0"/>
              <a:t>The example includes buffer overflow detection,  privacy leakage detection, malware analysis and performance tuning</a:t>
            </a:r>
          </a:p>
          <a:p>
            <a:endParaRPr lang="en-US" sz="1200" baseline="0" dirty="0"/>
          </a:p>
          <a:p>
            <a:r>
              <a:rPr lang="en-US" sz="1200" kern="1200" dirty="0">
                <a:solidFill>
                  <a:schemeClr val="tx1"/>
                </a:solidFill>
                <a:latin typeface="+mn-lt"/>
                <a:ea typeface="+mn-ea"/>
                <a:cs typeface="+mn-cs"/>
              </a:rPr>
              <a:t>H/W</a:t>
            </a:r>
            <a:r>
              <a:rPr lang="en-US" sz="1200" kern="1200" baseline="0" dirty="0">
                <a:solidFill>
                  <a:schemeClr val="tx1"/>
                </a:solidFill>
                <a:latin typeface="+mn-lt"/>
                <a:ea typeface="+mn-ea"/>
                <a:cs typeface="+mn-cs"/>
              </a:rPr>
              <a:t> component</a:t>
            </a:r>
            <a:r>
              <a:rPr lang="en-US" sz="1200" kern="1200" dirty="0">
                <a:solidFill>
                  <a:schemeClr val="tx1"/>
                </a:solidFill>
                <a:latin typeface="+mn-lt"/>
                <a:ea typeface="+mn-ea"/>
                <a:cs typeface="+mn-cs"/>
              </a:rPr>
              <a:t>: very fast less than 10% of overhead</a:t>
            </a:r>
          </a:p>
          <a:p>
            <a:r>
              <a:rPr lang="en-US" sz="1200" kern="1200" dirty="0">
                <a:solidFill>
                  <a:schemeClr val="tx1"/>
                </a:solidFill>
                <a:latin typeface="+mn-lt"/>
                <a:ea typeface="+mn-ea"/>
                <a:cs typeface="+mn-cs"/>
              </a:rPr>
              <a:t>Not flexible,</a:t>
            </a:r>
            <a:r>
              <a:rPr lang="en-US" sz="1200" kern="1200" baseline="0" dirty="0">
                <a:solidFill>
                  <a:schemeClr val="tx1"/>
                </a:solidFill>
                <a:latin typeface="+mn-lt"/>
                <a:ea typeface="+mn-ea"/>
                <a:cs typeface="+mn-cs"/>
              </a:rPr>
              <a:t> no</a:t>
            </a:r>
            <a:r>
              <a:rPr lang="en-US" sz="1200" kern="1200" dirty="0">
                <a:solidFill>
                  <a:schemeClr val="tx1"/>
                </a:solidFill>
                <a:latin typeface="+mn-lt"/>
                <a:ea typeface="+mn-ea"/>
                <a:cs typeface="+mn-cs"/>
              </a:rPr>
              <a:t> support from commodity HW vendors yet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Source:</a:t>
            </a:r>
            <a:r>
              <a:rPr lang="en-US" sz="1200" kern="1200" baseline="0" dirty="0">
                <a:solidFill>
                  <a:schemeClr val="tx1"/>
                </a:solidFill>
                <a:latin typeface="+mn-lt"/>
                <a:ea typeface="+mn-ea"/>
                <a:cs typeface="+mn-cs"/>
              </a:rPr>
              <a:t> implemented using </a:t>
            </a:r>
            <a:r>
              <a:rPr lang="en-US" sz="1200" kern="1200" baseline="0" dirty="0" err="1">
                <a:solidFill>
                  <a:schemeClr val="tx1"/>
                </a:solidFill>
                <a:latin typeface="+mn-lt"/>
                <a:ea typeface="+mn-ea"/>
                <a:cs typeface="+mn-cs"/>
              </a:rPr>
              <a:t>src</a:t>
            </a:r>
            <a:r>
              <a:rPr lang="en-US" sz="1200" kern="1200" baseline="0" dirty="0">
                <a:solidFill>
                  <a:schemeClr val="tx1"/>
                </a:solidFill>
                <a:latin typeface="+mn-lt"/>
                <a:ea typeface="+mn-ea"/>
                <a:cs typeface="+mn-cs"/>
              </a:rPr>
              <a:t>-to-</a:t>
            </a:r>
            <a:r>
              <a:rPr lang="en-US" sz="1200" kern="1200" baseline="0" dirty="0" err="1">
                <a:solidFill>
                  <a:schemeClr val="tx1"/>
                </a:solidFill>
                <a:latin typeface="+mn-lt"/>
                <a:ea typeface="+mn-ea"/>
                <a:cs typeface="+mn-cs"/>
              </a:rPr>
              <a:t>src</a:t>
            </a:r>
            <a:r>
              <a:rPr lang="en-US" sz="1200" kern="1200" baseline="0" dirty="0">
                <a:solidFill>
                  <a:schemeClr val="tx1"/>
                </a:solidFill>
                <a:latin typeface="+mn-lt"/>
                <a:ea typeface="+mn-ea"/>
                <a:cs typeface="+mn-cs"/>
              </a:rPr>
              <a:t> transformation or as a compiler plug-in</a:t>
            </a:r>
          </a:p>
          <a:p>
            <a:r>
              <a:rPr lang="en-US" sz="1200" kern="1200" dirty="0">
                <a:solidFill>
                  <a:schemeClr val="tx1"/>
                </a:solidFill>
                <a:latin typeface="+mn-lt"/>
                <a:ea typeface="+mn-ea"/>
                <a:cs typeface="+mn-cs"/>
              </a:rPr>
              <a:t>Reasonable fast (2 times slowdown)</a:t>
            </a:r>
          </a:p>
          <a:p>
            <a:r>
              <a:rPr lang="en-US" sz="1200" kern="1200" dirty="0">
                <a:solidFill>
                  <a:schemeClr val="tx1"/>
                </a:solidFill>
                <a:latin typeface="+mn-lt"/>
                <a:ea typeface="+mn-ea"/>
                <a:cs typeface="+mn-cs"/>
              </a:rPr>
              <a:t>It</a:t>
            </a:r>
            <a:r>
              <a:rPr lang="en-US" sz="1200" kern="1200" baseline="0" dirty="0">
                <a:solidFill>
                  <a:schemeClr val="tx1"/>
                </a:solidFill>
                <a:latin typeface="+mn-lt"/>
                <a:ea typeface="+mn-ea"/>
                <a:cs typeface="+mn-cs"/>
              </a:rPr>
              <a:t> can’t</a:t>
            </a:r>
            <a:r>
              <a:rPr lang="en-US" sz="1200" kern="1200" dirty="0">
                <a:solidFill>
                  <a:schemeClr val="tx1"/>
                </a:solidFill>
                <a:latin typeface="+mn-lt"/>
                <a:ea typeface="+mn-ea"/>
                <a:cs typeface="+mn-cs"/>
              </a:rPr>
              <a:t> support for</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off-the-shelf’ binaries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and libraries</a:t>
            </a:r>
            <a:r>
              <a:rPr lang="en-US" sz="1200" kern="1200" baseline="0" dirty="0">
                <a:solidFill>
                  <a:schemeClr val="tx1"/>
                </a:solidFill>
                <a:latin typeface="+mn-lt"/>
                <a:ea typeface="+mn-ea"/>
                <a:cs typeface="+mn-cs"/>
              </a:rPr>
              <a:t> that come without sources.</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Binary</a:t>
            </a:r>
            <a:r>
              <a:rPr lang="en-US" sz="1200" kern="1200" baseline="0" dirty="0">
                <a:solidFill>
                  <a:schemeClr val="tx1"/>
                </a:solidFill>
                <a:latin typeface="+mn-lt"/>
                <a:ea typeface="+mn-ea"/>
                <a:cs typeface="+mn-cs"/>
              </a:rPr>
              <a:t> only approach i</a:t>
            </a:r>
            <a:r>
              <a:rPr lang="en-US" sz="1200" kern="1200" dirty="0">
                <a:solidFill>
                  <a:schemeClr val="tx1"/>
                </a:solidFill>
                <a:latin typeface="+mn-lt"/>
                <a:ea typeface="+mn-ea"/>
                <a:cs typeface="+mn-cs"/>
              </a:rPr>
              <a:t>mplemented using pervasive virtualization techniques. </a:t>
            </a:r>
          </a:p>
          <a:p>
            <a:r>
              <a:rPr lang="en-US" sz="1200" kern="1200" dirty="0">
                <a:solidFill>
                  <a:schemeClr val="tx1"/>
                </a:solidFill>
                <a:latin typeface="+mn-lt"/>
                <a:ea typeface="+mn-ea"/>
                <a:cs typeface="+mn-cs"/>
              </a:rPr>
              <a:t>General and flexible, can handle legacy code and unknown libraries</a:t>
            </a:r>
          </a:p>
          <a:p>
            <a:r>
              <a:rPr lang="en-US" sz="1200" kern="1200" dirty="0">
                <a:solidFill>
                  <a:schemeClr val="tx1"/>
                </a:solidFill>
                <a:latin typeface="+mn-lt"/>
                <a:ea typeface="+mn-ea"/>
                <a:cs typeface="+mn-cs"/>
              </a:rPr>
              <a:t>Thus, the most promising solution</a:t>
            </a:r>
            <a:r>
              <a:rPr lang="en-US" sz="1200" kern="1200" baseline="0" dirty="0">
                <a:solidFill>
                  <a:schemeClr val="tx1"/>
                </a:solidFill>
                <a:latin typeface="+mn-lt"/>
                <a:ea typeface="+mn-ea"/>
                <a:cs typeface="+mn-cs"/>
              </a:rPr>
              <a:t> with great applicability</a:t>
            </a:r>
            <a:r>
              <a:rPr lang="en-US" sz="1200" kern="1200" dirty="0">
                <a:solidFill>
                  <a:schemeClr val="tx1"/>
                </a:solidFill>
                <a:latin typeface="+mn-lt"/>
                <a:ea typeface="+mn-ea"/>
                <a:cs typeface="+mn-cs"/>
              </a:rPr>
              <a:t>, but too slow. It slowdown ranges from </a:t>
            </a:r>
            <a:r>
              <a:rPr lang="en-US" sz="1200" dirty="0"/>
              <a:t>5x</a:t>
            </a:r>
            <a:r>
              <a:rPr lang="en-US" sz="1200" baseline="0" dirty="0"/>
              <a:t> to </a:t>
            </a:r>
            <a:r>
              <a:rPr lang="en-US" sz="1200" dirty="0"/>
              <a:t>100x</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Depends</a:t>
            </a:r>
            <a:r>
              <a:rPr lang="en-US" sz="1200" kern="1200" baseline="0" dirty="0">
                <a:solidFill>
                  <a:schemeClr val="tx1"/>
                </a:solidFill>
                <a:latin typeface="+mn-lt"/>
                <a:ea typeface="+mn-ea"/>
                <a:cs typeface="+mn-cs"/>
              </a:rPr>
              <a:t> on applications or implementation approaches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Typically DFT systems implemented by instrumenting/interleaving original codes with codes that performs shadow context operations.</a:t>
            </a:r>
          </a:p>
          <a:p>
            <a:r>
              <a:rPr lang="en-US" sz="1200" kern="1200" baseline="0" dirty="0">
                <a:solidFill>
                  <a:schemeClr val="tx1"/>
                </a:solidFill>
                <a:latin typeface="+mn-lt"/>
                <a:ea typeface="+mn-ea"/>
                <a:cs typeface="+mn-cs"/>
              </a:rPr>
              <a:t>The overall slowdown of the system deeply related to the cost to instrumentation as well as the size of DFT logic itself. </a:t>
            </a:r>
          </a:p>
          <a:p>
            <a:r>
              <a:rPr lang="en-US" sz="1200" kern="1200" baseline="0" dirty="0">
                <a:solidFill>
                  <a:schemeClr val="tx1"/>
                </a:solidFill>
                <a:latin typeface="+mn-lt"/>
                <a:ea typeface="+mn-ea"/>
                <a:cs typeface="+mn-cs"/>
              </a:rPr>
              <a:t>For the case of Binary only DFT, the cost for both operations are not negligible, result in huge slowdowns.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For the rest of talk, I’ll talk about our past efforts to improve binary only DFT , that comes with great applicability but suffers from too high overhead.</a:t>
            </a:r>
          </a:p>
          <a:p>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2706D7C-4944-3D48-8D94-7051FE37FE35}" type="slidenum">
              <a:rPr lang="en-US" smtClean="0"/>
              <a:t>5</a:t>
            </a:fld>
            <a:endParaRPr lang="en-US"/>
          </a:p>
        </p:txBody>
      </p:sp>
    </p:spTree>
    <p:extLst>
      <p:ext uri="{BB962C8B-B14F-4D97-AF65-F5344CB8AC3E}">
        <p14:creationId xmlns:p14="http://schemas.microsoft.com/office/powerpoint/2010/main" val="38057231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process can</a:t>
            </a:r>
            <a:r>
              <a:rPr lang="en-US" baseline="0" dirty="0"/>
              <a:t> also be seen as a process of having tracking operation represented in DAG and directly connecting root nodes and leaf nodes,</a:t>
            </a:r>
          </a:p>
          <a:p>
            <a:r>
              <a:rPr lang="en-US" dirty="0"/>
              <a:t>Therefore eliminates</a:t>
            </a:r>
            <a:r>
              <a:rPr lang="en-US" baseline="0" dirty="0"/>
              <a:t> intermediate transfers.</a:t>
            </a:r>
          </a:p>
        </p:txBody>
      </p:sp>
      <p:sp>
        <p:nvSpPr>
          <p:cNvPr id="4" name="Slide Number Placeholder 3"/>
          <p:cNvSpPr>
            <a:spLocks noGrp="1"/>
          </p:cNvSpPr>
          <p:nvPr>
            <p:ph type="sldNum" sz="quarter" idx="10"/>
          </p:nvPr>
        </p:nvSpPr>
        <p:spPr/>
        <p:txBody>
          <a:bodyPr/>
          <a:lstStyle/>
          <a:p>
            <a:fld id="{DD4DDD24-26DD-E247-AE46-62351573CEA9}" type="slidenum">
              <a:rPr lang="en-US" smtClean="0"/>
              <a:t>44</a:t>
            </a:fld>
            <a:endParaRPr lang="en-US"/>
          </a:p>
        </p:txBody>
      </p:sp>
    </p:spTree>
    <p:extLst>
      <p:ext uri="{BB962C8B-B14F-4D97-AF65-F5344CB8AC3E}">
        <p14:creationId xmlns:p14="http://schemas.microsoft.com/office/powerpoint/2010/main" val="37146072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a:t>The next component is DFT Runtime. It</a:t>
            </a:r>
            <a:r>
              <a:rPr lang="en-US" baseline="0" dirty="0"/>
              <a:t> t</a:t>
            </a:r>
            <a:r>
              <a:rPr lang="en-US" dirty="0"/>
              <a:t>ranslates optimized TFA </a:t>
            </a:r>
            <a:r>
              <a:rPr lang="en-US" baseline="0" dirty="0"/>
              <a:t>into a baseline aware representation</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a:t>Our prototype extends </a:t>
            </a:r>
            <a:r>
              <a:rPr lang="en-US" baseline="0" dirty="0" err="1"/>
              <a:t>libdft</a:t>
            </a:r>
            <a:r>
              <a:rPr lang="en-US" baseline="0" dirty="0"/>
              <a:t> thus Code generation  </a:t>
            </a:r>
            <a:endParaRPr lang="en-US" dirty="0"/>
          </a:p>
        </p:txBody>
      </p:sp>
      <p:sp>
        <p:nvSpPr>
          <p:cNvPr id="4" name="Slide Number Placeholder 3"/>
          <p:cNvSpPr>
            <a:spLocks noGrp="1"/>
          </p:cNvSpPr>
          <p:nvPr>
            <p:ph type="sldNum" sz="quarter" idx="10"/>
          </p:nvPr>
        </p:nvSpPr>
        <p:spPr/>
        <p:txBody>
          <a:bodyPr/>
          <a:lstStyle/>
          <a:p>
            <a:fld id="{DD4DDD24-26DD-E247-AE46-62351573CEA9}" type="slidenum">
              <a:rPr lang="en-US" smtClean="0"/>
              <a:t>45</a:t>
            </a:fld>
            <a:endParaRPr lang="en-US"/>
          </a:p>
        </p:txBody>
      </p:sp>
    </p:spTree>
    <p:extLst>
      <p:ext uri="{BB962C8B-B14F-4D97-AF65-F5344CB8AC3E}">
        <p14:creationId xmlns:p14="http://schemas.microsoft.com/office/powerpoint/2010/main" val="40294967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4DDD24-26DD-E247-AE46-62351573CEA9}" type="slidenum">
              <a:rPr lang="en-US" smtClean="0"/>
              <a:t>47</a:t>
            </a:fld>
            <a:endParaRPr lang="en-US"/>
          </a:p>
        </p:txBody>
      </p:sp>
    </p:spTree>
    <p:extLst>
      <p:ext uri="{BB962C8B-B14F-4D97-AF65-F5344CB8AC3E}">
        <p14:creationId xmlns:p14="http://schemas.microsoft.com/office/powerpoint/2010/main" val="28774479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From this slide, I visualize how in-lined DFT is implemented leveraging VM layer and want to discuss about performance factors we need to consider.</a:t>
            </a:r>
          </a:p>
          <a:p>
            <a:endParaRPr lang="en-US" dirty="0"/>
          </a:p>
          <a:p>
            <a:r>
              <a:rPr lang="en-US" dirty="0"/>
              <a:t>Given an</a:t>
            </a:r>
            <a:r>
              <a:rPr lang="en-US" baseline="0" dirty="0"/>
              <a:t> application, </a:t>
            </a:r>
            <a:r>
              <a:rPr lang="en-US" dirty="0"/>
              <a:t>VM hypervisor interleaves DFT</a:t>
            </a:r>
            <a:r>
              <a:rPr lang="en-US" baseline="0" dirty="0"/>
              <a:t> logics and binary instructions into a single process.</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In this execution, it has 3 different overhead sources  -- application itself, DFT logics and VM code that schedule two contexts</a:t>
            </a:r>
          </a:p>
          <a:p>
            <a:r>
              <a:rPr lang="en-US" baseline="0" dirty="0"/>
              <a:t> </a:t>
            </a:r>
          </a:p>
          <a:p>
            <a:r>
              <a:rPr lang="en-US" baseline="0" dirty="0"/>
              <a:t>Having two different contexts crammed into a single process, both compete for shared resources such as</a:t>
            </a:r>
          </a:p>
          <a:p>
            <a:r>
              <a:rPr lang="en-US" baseline="0" dirty="0"/>
              <a:t>address space, registers, CPU and so on and this becomes the big source of slowdown. </a:t>
            </a:r>
          </a:p>
          <a:p>
            <a:endParaRPr lang="en-US" baseline="0" dirty="0"/>
          </a:p>
          <a:p>
            <a:endParaRPr lang="en-US" dirty="0"/>
          </a:p>
          <a:p>
            <a:r>
              <a:rPr lang="en-US" dirty="0"/>
              <a:t>Then,</a:t>
            </a:r>
            <a:r>
              <a:rPr lang="en-US" baseline="0" dirty="0"/>
              <a:t> natural flow of thought reaches to the point where we think ‘why not decouple these two different context?’</a:t>
            </a:r>
            <a:endParaRPr lang="en-US" dirty="0"/>
          </a:p>
        </p:txBody>
      </p:sp>
      <p:sp>
        <p:nvSpPr>
          <p:cNvPr id="4" name="Slide Number Placeholder 3"/>
          <p:cNvSpPr>
            <a:spLocks noGrp="1"/>
          </p:cNvSpPr>
          <p:nvPr>
            <p:ph type="sldNum" sz="quarter" idx="10"/>
          </p:nvPr>
        </p:nvSpPr>
        <p:spPr/>
        <p:txBody>
          <a:bodyPr/>
          <a:lstStyle/>
          <a:p>
            <a:fld id="{B2CE4A13-0334-EA42-B397-B2451531363D}" type="slidenum">
              <a:rPr lang="en-US" smtClean="0"/>
              <a:t>49</a:t>
            </a:fld>
            <a:endParaRPr lang="en-US"/>
          </a:p>
        </p:txBody>
      </p:sp>
    </p:spTree>
    <p:extLst>
      <p:ext uri="{BB962C8B-B14F-4D97-AF65-F5344CB8AC3E}">
        <p14:creationId xmlns:p14="http://schemas.microsoft.com/office/powerpoint/2010/main" val="40733144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CE4A13-0334-EA42-B397-B2451531363D}" type="slidenum">
              <a:rPr lang="en-US" smtClean="0"/>
              <a:t>50</a:t>
            </a:fld>
            <a:endParaRPr lang="en-US"/>
          </a:p>
        </p:txBody>
      </p:sp>
    </p:spTree>
    <p:extLst>
      <p:ext uri="{BB962C8B-B14F-4D97-AF65-F5344CB8AC3E}">
        <p14:creationId xmlns:p14="http://schemas.microsoft.com/office/powerpoint/2010/main" val="40733144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course, we are not the first one who</a:t>
            </a:r>
            <a:r>
              <a:rPr lang="en-US" baseline="0" dirty="0"/>
              <a:t> came up with parallelization idea.</a:t>
            </a:r>
          </a:p>
          <a:p>
            <a:r>
              <a:rPr lang="en-US" baseline="0" dirty="0"/>
              <a:t>for next a couple of slides I’ll talk about previous parallelization approaches of two different kinds.</a:t>
            </a:r>
            <a:endParaRPr lang="en-US" dirty="0"/>
          </a:p>
        </p:txBody>
      </p:sp>
      <p:sp>
        <p:nvSpPr>
          <p:cNvPr id="4" name="Slide Number Placeholder 3"/>
          <p:cNvSpPr>
            <a:spLocks noGrp="1"/>
          </p:cNvSpPr>
          <p:nvPr>
            <p:ph type="sldNum" sz="quarter" idx="10"/>
          </p:nvPr>
        </p:nvSpPr>
        <p:spPr/>
        <p:txBody>
          <a:bodyPr/>
          <a:lstStyle/>
          <a:p>
            <a:fld id="{72706D7C-4944-3D48-8D94-7051FE37FE35}" type="slidenum">
              <a:rPr lang="en-US" smtClean="0"/>
              <a:t>51</a:t>
            </a:fld>
            <a:endParaRPr lang="en-US"/>
          </a:p>
        </p:txBody>
      </p:sp>
    </p:spTree>
    <p:extLst>
      <p:ext uri="{BB962C8B-B14F-4D97-AF65-F5344CB8AC3E}">
        <p14:creationId xmlns:p14="http://schemas.microsoft.com/office/powerpoint/2010/main" val="8016576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r>
              <a:rPr lang="en-US" dirty="0"/>
              <a:t>First</a:t>
            </a:r>
            <a:r>
              <a:rPr lang="en-US" baseline="0" dirty="0"/>
              <a:t>, we can implement parallelized/decoupled analysis with process replication by forking processes periodically and let analysis run from forked replicas.</a:t>
            </a:r>
          </a:p>
          <a:p>
            <a:pPr marL="0" lvl="0" indent="0">
              <a:buFontTx/>
              <a:buNone/>
            </a:pPr>
            <a:r>
              <a:rPr lang="en-US" baseline="0" dirty="0"/>
              <a:t>Inherently, its performance gain is proportional to number of CPUs utilized during its execution. </a:t>
            </a:r>
          </a:p>
          <a:p>
            <a:pPr marL="0" lvl="0" indent="0">
              <a:buFontTx/>
              <a:buNone/>
            </a:pPr>
            <a:endParaRPr lang="en-US" baseline="0" dirty="0"/>
          </a:p>
          <a:p>
            <a:pPr marL="0" lvl="0" indent="0">
              <a:buFontTx/>
              <a:buNone/>
            </a:pPr>
            <a:r>
              <a:rPr lang="en-US" baseline="0" dirty="0"/>
              <a:t>As a result, this model requires many number of cores, 8 ~ 16 core are used from their evaluations.</a:t>
            </a:r>
          </a:p>
          <a:p>
            <a:pPr marL="0" lvl="0" indent="0">
              <a:buFontTx/>
              <a:buNone/>
            </a:pPr>
            <a:r>
              <a:rPr lang="en-US" baseline="0" dirty="0"/>
              <a:t>#In general, this also make synchronization difficult between main application process  and many replicas.</a:t>
            </a:r>
          </a:p>
        </p:txBody>
      </p:sp>
      <p:sp>
        <p:nvSpPr>
          <p:cNvPr id="4" name="Slide Number Placeholder 3"/>
          <p:cNvSpPr>
            <a:spLocks noGrp="1"/>
          </p:cNvSpPr>
          <p:nvPr>
            <p:ph type="sldNum" sz="quarter" idx="10"/>
          </p:nvPr>
        </p:nvSpPr>
        <p:spPr/>
        <p:txBody>
          <a:bodyPr/>
          <a:lstStyle/>
          <a:p>
            <a:fld id="{72706D7C-4944-3D48-8D94-7051FE37FE35}" type="slidenum">
              <a:rPr lang="en-US" smtClean="0"/>
              <a:t>52</a:t>
            </a:fld>
            <a:endParaRPr lang="en-US"/>
          </a:p>
        </p:txBody>
      </p:sp>
    </p:spTree>
    <p:extLst>
      <p:ext uri="{BB962C8B-B14F-4D97-AF65-F5344CB8AC3E}">
        <p14:creationId xmlns:p14="http://schemas.microsoft.com/office/powerpoint/2010/main" val="38149418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r>
              <a:rPr lang="en-US" dirty="0"/>
              <a:t>Second</a:t>
            </a:r>
            <a:r>
              <a:rPr lang="en-US" baseline="0" dirty="0"/>
              <a:t> category of the approach is implemented by propagating only subset of application thread’s execution state.</a:t>
            </a:r>
          </a:p>
          <a:p>
            <a:pPr marL="0" lvl="0" indent="0">
              <a:buFontTx/>
              <a:buNone/>
            </a:pPr>
            <a:endParaRPr lang="en-US" baseline="0" dirty="0"/>
          </a:p>
          <a:p>
            <a:pPr marL="0" lvl="0" indent="0">
              <a:buFontTx/>
              <a:buNone/>
            </a:pPr>
            <a:r>
              <a:rPr lang="en-US" baseline="0" dirty="0"/>
              <a:t>Using communication channel in between, application shares only some of its state with analysis threads </a:t>
            </a:r>
          </a:p>
          <a:p>
            <a:pPr marL="0" lvl="0" indent="0">
              <a:buFontTx/>
              <a:buNone/>
            </a:pPr>
            <a:r>
              <a:rPr lang="en-US" baseline="0" dirty="0"/>
              <a:t>These include DFT logics, Control transfer choices made from the application, and Effective addresses touched.</a:t>
            </a:r>
          </a:p>
          <a:p>
            <a:pPr marL="0" lvl="0" indent="0">
              <a:buFontTx/>
              <a:buNone/>
            </a:pPr>
            <a:endParaRPr lang="en-US" baseline="0" dirty="0"/>
          </a:p>
          <a:p>
            <a:pPr marL="0" lvl="0" indent="0">
              <a:buFontTx/>
              <a:buNone/>
            </a:pPr>
            <a:r>
              <a:rPr lang="en-US" baseline="0" dirty="0"/>
              <a:t>volume and frequency of information are never negligible, subsequently, the model requires many number of cores to speed-up its executions. And the channel for communication should be design carefully to avoid contention. </a:t>
            </a:r>
          </a:p>
          <a:p>
            <a:pPr marL="0" lvl="0" indent="0">
              <a:buFontTx/>
              <a:buNone/>
            </a:pPr>
            <a:endParaRPr lang="en-US" baseline="0" dirty="0"/>
          </a:p>
          <a:p>
            <a:pPr marL="0" lvl="0" indent="0">
              <a:buFontTx/>
              <a:buNone/>
            </a:pPr>
            <a:endParaRPr lang="en-US" dirty="0"/>
          </a:p>
        </p:txBody>
      </p:sp>
      <p:sp>
        <p:nvSpPr>
          <p:cNvPr id="4" name="Slide Number Placeholder 3"/>
          <p:cNvSpPr>
            <a:spLocks noGrp="1"/>
          </p:cNvSpPr>
          <p:nvPr>
            <p:ph type="sldNum" sz="quarter" idx="10"/>
          </p:nvPr>
        </p:nvSpPr>
        <p:spPr/>
        <p:txBody>
          <a:bodyPr/>
          <a:lstStyle/>
          <a:p>
            <a:fld id="{72706D7C-4944-3D48-8D94-7051FE37FE35}" type="slidenum">
              <a:rPr lang="en-US" smtClean="0"/>
              <a:t>53</a:t>
            </a:fld>
            <a:endParaRPr lang="en-US"/>
          </a:p>
        </p:txBody>
      </p:sp>
    </p:spTree>
    <p:extLst>
      <p:ext uri="{BB962C8B-B14F-4D97-AF65-F5344CB8AC3E}">
        <p14:creationId xmlns:p14="http://schemas.microsoft.com/office/powerpoint/2010/main" val="38149418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r>
              <a:rPr lang="en-US" baseline="0" dirty="0"/>
              <a:t>to overcome the drawbacks of previous approaches and to achieve maximum efficiency in our implementation, we set out the following principles.</a:t>
            </a:r>
          </a:p>
          <a:p>
            <a:pPr marL="0" lvl="0" indent="0">
              <a:buFontTx/>
              <a:buNone/>
            </a:pPr>
            <a:endParaRPr lang="en-US" baseline="0" dirty="0"/>
          </a:p>
          <a:p>
            <a:pPr marL="0" lvl="0" indent="0">
              <a:buFontTx/>
              <a:buNone/>
            </a:pPr>
            <a:r>
              <a:rPr lang="en-US" baseline="0" dirty="0"/>
              <a:t>First, ShadowReplica implements subset state propagation model and subset state includes two items of </a:t>
            </a:r>
          </a:p>
          <a:p>
            <a:pPr marL="0" lvl="0" indent="0">
              <a:buFontTx/>
              <a:buNone/>
            </a:pPr>
            <a:r>
              <a:rPr lang="en-US" u="sng" baseline="0" dirty="0"/>
              <a:t>Control transfer choices </a:t>
            </a:r>
            <a:r>
              <a:rPr lang="en-US" baseline="0" dirty="0"/>
              <a:t>at BBL level to reconstruct execution from analyzer thread.</a:t>
            </a:r>
          </a:p>
          <a:p>
            <a:pPr marL="0" lvl="0" indent="0">
              <a:buFontTx/>
              <a:buNone/>
            </a:pPr>
            <a:r>
              <a:rPr lang="en-US" baseline="0" dirty="0"/>
              <a:t> </a:t>
            </a:r>
            <a:r>
              <a:rPr lang="en-US" u="sng" baseline="0" dirty="0"/>
              <a:t>Effective addresses </a:t>
            </a:r>
            <a:r>
              <a:rPr lang="en-US" baseline="0" dirty="0"/>
              <a:t>which are inputs to DFT logics at runtime.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u="sng" baseline="0" dirty="0"/>
          </a:p>
          <a:p>
            <a:pPr marL="0" lvl="0" indent="0">
              <a:buFontTx/>
              <a:buNone/>
            </a:pPr>
            <a:endParaRPr lang="en-US" baseline="0" dirty="0"/>
          </a:p>
          <a:p>
            <a:pPr marL="0" lvl="0" indent="0">
              <a:buFontTx/>
              <a:buNone/>
            </a:pPr>
            <a:r>
              <a:rPr lang="en-US" baseline="0" dirty="0"/>
              <a:t>And operation should be done in an efficient way, not abusing too much resources. </a:t>
            </a:r>
          </a:p>
          <a:p>
            <a:pPr marL="0" lvl="0" indent="0">
              <a:buFontTx/>
              <a:buNone/>
            </a:pPr>
            <a:r>
              <a:rPr lang="en-US" baseline="0" dirty="0"/>
              <a:t>For instance, we only dedicate one analyzer thread per each application thread not using many cores.</a:t>
            </a:r>
          </a:p>
          <a:p>
            <a:pPr marL="0" lvl="0" indent="0">
              <a:buFontTx/>
              <a:buNone/>
            </a:pPr>
            <a:r>
              <a:rPr lang="en-US" baseline="0" dirty="0"/>
              <a:t>For this, we need to minimize the volume and frequency of information from Primary application </a:t>
            </a:r>
          </a:p>
          <a:p>
            <a:pPr marL="0" lvl="0" indent="0">
              <a:buFontTx/>
              <a:buNone/>
            </a:pPr>
            <a:r>
              <a:rPr lang="en-US" baseline="0" dirty="0"/>
              <a:t>and comm. channel should be designed carefully. </a:t>
            </a:r>
          </a:p>
          <a:p>
            <a:pPr marL="0" lvl="0" indent="0">
              <a:buFontTx/>
              <a:buNone/>
            </a:pPr>
            <a:r>
              <a:rPr lang="en-US" baseline="0" dirty="0"/>
              <a:t>Lastly, DFT analysis also need to be efficient, so that it doesn’t slowdown the entire execution as a whole.</a:t>
            </a:r>
          </a:p>
          <a:p>
            <a:pPr marL="0" lvl="0" indent="0">
              <a:buFontTx/>
              <a:buNone/>
            </a:pPr>
            <a:endParaRPr lang="en-US" baseline="0" dirty="0"/>
          </a:p>
          <a:p>
            <a:endParaRPr lang="en-US" dirty="0"/>
          </a:p>
        </p:txBody>
      </p:sp>
      <p:sp>
        <p:nvSpPr>
          <p:cNvPr id="4" name="Slide Number Placeholder 3"/>
          <p:cNvSpPr>
            <a:spLocks noGrp="1"/>
          </p:cNvSpPr>
          <p:nvPr>
            <p:ph type="sldNum" sz="quarter" idx="10"/>
          </p:nvPr>
        </p:nvSpPr>
        <p:spPr/>
        <p:txBody>
          <a:bodyPr/>
          <a:lstStyle/>
          <a:p>
            <a:fld id="{72706D7C-4944-3D48-8D94-7051FE37FE35}" type="slidenum">
              <a:rPr lang="en-US" smtClean="0"/>
              <a:t>54</a:t>
            </a:fld>
            <a:endParaRPr lang="en-US"/>
          </a:p>
        </p:txBody>
      </p:sp>
    </p:spTree>
    <p:extLst>
      <p:ext uri="{BB962C8B-B14F-4D97-AF65-F5344CB8AC3E}">
        <p14:creationId xmlns:p14="http://schemas.microsoft.com/office/powerpoint/2010/main" val="38328206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ShadowReplica</a:t>
            </a:r>
            <a:r>
              <a:rPr lang="en-US" baseline="0" dirty="0"/>
              <a:t> is composed of two component. </a:t>
            </a:r>
          </a:p>
          <a:p>
            <a:endParaRPr lang="en-US" baseline="0" dirty="0"/>
          </a:p>
          <a:p>
            <a:r>
              <a:rPr lang="en-US" baseline="0" dirty="0"/>
              <a:t>First we begin with static analysis that examines target application and its feasible execution paths at offline . This component  outputs codes for DFT runtime.</a:t>
            </a:r>
          </a:p>
          <a:p>
            <a:r>
              <a:rPr lang="en-US" baseline="0" dirty="0"/>
              <a:t>The next component of  runtime uses codes to execute DFT analysis. </a:t>
            </a:r>
          </a:p>
          <a:p>
            <a:endParaRPr lang="en-US" baseline="0" dirty="0"/>
          </a:p>
          <a:p>
            <a:r>
              <a:rPr lang="en-US" baseline="0" dirty="0"/>
              <a:t>During DFT runtime’s execution, whenever it explores previously unseen paths, these path are passed back to offline analysis, while the execution is taken care by slow-path implementation. After all, it establish feedback loop between</a:t>
            </a:r>
            <a:r>
              <a:rPr lang="ko-KR" altLang="en-US" baseline="0" dirty="0"/>
              <a:t> </a:t>
            </a:r>
            <a:r>
              <a:rPr lang="en-US" altLang="ko-KR" baseline="0" dirty="0"/>
              <a:t>static and dynamic components.</a:t>
            </a:r>
          </a:p>
          <a:p>
            <a:endParaRPr lang="en-US" baseline="0" dirty="0"/>
          </a:p>
          <a:p>
            <a:r>
              <a:rPr lang="en-US" baseline="0" dirty="0"/>
              <a:t>Let have a detailed look into each of those two components.</a:t>
            </a:r>
            <a:endParaRPr lang="en-US" dirty="0"/>
          </a:p>
        </p:txBody>
      </p:sp>
      <p:sp>
        <p:nvSpPr>
          <p:cNvPr id="4" name="Slide Number Placeholder 3"/>
          <p:cNvSpPr>
            <a:spLocks noGrp="1"/>
          </p:cNvSpPr>
          <p:nvPr>
            <p:ph type="sldNum" sz="quarter" idx="10"/>
          </p:nvPr>
        </p:nvSpPr>
        <p:spPr/>
        <p:txBody>
          <a:bodyPr/>
          <a:lstStyle/>
          <a:p>
            <a:fld id="{B2CE4A13-0334-EA42-B397-B2451531363D}" type="slidenum">
              <a:rPr lang="en-US" smtClean="0"/>
              <a:t>55</a:t>
            </a:fld>
            <a:endParaRPr lang="en-US"/>
          </a:p>
        </p:txBody>
      </p:sp>
    </p:spTree>
    <p:extLst>
      <p:ext uri="{BB962C8B-B14F-4D97-AF65-F5344CB8AC3E}">
        <p14:creationId xmlns:p14="http://schemas.microsoft.com/office/powerpoint/2010/main" val="1745334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F258E7-B6A6-B745-86A9-8E8D07D6854C}" type="slidenum">
              <a:rPr lang="en-US" smtClean="0"/>
              <a:t>7</a:t>
            </a:fld>
            <a:endParaRPr lang="en-US"/>
          </a:p>
        </p:txBody>
      </p:sp>
    </p:spTree>
    <p:extLst>
      <p:ext uri="{BB962C8B-B14F-4D97-AF65-F5344CB8AC3E}">
        <p14:creationId xmlns:p14="http://schemas.microsoft.com/office/powerpoint/2010/main" val="41645656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a:t>
            </a:r>
            <a:r>
              <a:rPr lang="en-US" baseline="0" dirty="0"/>
              <a:t> offline analysis</a:t>
            </a:r>
            <a:r>
              <a:rPr lang="en-US" dirty="0"/>
              <a:t>, t</a:t>
            </a:r>
            <a:r>
              <a:rPr lang="en-US" baseline="0" dirty="0"/>
              <a:t>o produce optimized code, we first profile target application both statically and dynamically.</a:t>
            </a:r>
          </a:p>
          <a:p>
            <a:endParaRPr lang="en-US" baseline="0" dirty="0"/>
          </a:p>
          <a:p>
            <a:r>
              <a:rPr lang="en-US" baseline="0" dirty="0"/>
              <a:t>Our dynamic profiler extends PIN dynamic binary instrumentation framework to explore a single execution path at a time for a given input value.</a:t>
            </a:r>
          </a:p>
          <a:p>
            <a:r>
              <a:rPr lang="en-US" baseline="0" dirty="0"/>
              <a:t>Static profiler that extend IDA pro, complements dynamic profiler covering larger execution space</a:t>
            </a:r>
            <a:r>
              <a:rPr lang="ko-KR" altLang="en-US" baseline="0" dirty="0"/>
              <a:t> </a:t>
            </a:r>
            <a:r>
              <a:rPr lang="en-US" altLang="ko-KR" baseline="0" dirty="0"/>
              <a:t>with a bit of approximation.</a:t>
            </a:r>
            <a:endParaRPr lang="en-US" baseline="0" dirty="0"/>
          </a:p>
          <a:p>
            <a:endParaRPr lang="en-US" baseline="0" dirty="0"/>
          </a:p>
          <a:p>
            <a:r>
              <a:rPr lang="en-US" baseline="0" dirty="0"/>
              <a:t>Output from these profilers are basic block traces and CFG whose edges are labeled with execution count.</a:t>
            </a:r>
          </a:p>
          <a:p>
            <a:endParaRPr lang="en-US" baseline="0" dirty="0"/>
          </a:p>
          <a:p>
            <a:r>
              <a:rPr lang="en-US" dirty="0"/>
              <a:t>These outputs are provided to next sub-component</a:t>
            </a:r>
            <a:r>
              <a:rPr lang="en-US" baseline="0" dirty="0"/>
              <a:t> of analyzer which produces codes for event collector and DFT body.</a:t>
            </a:r>
          </a:p>
          <a:p>
            <a:endParaRPr lang="en-US" dirty="0"/>
          </a:p>
        </p:txBody>
      </p:sp>
      <p:sp>
        <p:nvSpPr>
          <p:cNvPr id="4" name="Slide Number Placeholder 3"/>
          <p:cNvSpPr>
            <a:spLocks noGrp="1"/>
          </p:cNvSpPr>
          <p:nvPr>
            <p:ph type="sldNum" sz="quarter" idx="10"/>
          </p:nvPr>
        </p:nvSpPr>
        <p:spPr/>
        <p:txBody>
          <a:bodyPr/>
          <a:lstStyle/>
          <a:p>
            <a:fld id="{B2CE4A13-0334-EA42-B397-B2451531363D}" type="slidenum">
              <a:rPr lang="en-US" smtClean="0"/>
              <a:t>56</a:t>
            </a:fld>
            <a:endParaRPr lang="en-US"/>
          </a:p>
        </p:txBody>
      </p:sp>
    </p:spTree>
    <p:extLst>
      <p:ext uri="{BB962C8B-B14F-4D97-AF65-F5344CB8AC3E}">
        <p14:creationId xmlns:p14="http://schemas.microsoft.com/office/powerpoint/2010/main" val="25038184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Runtime</a:t>
            </a:r>
            <a:r>
              <a:rPr lang="en-US" baseline="0" dirty="0"/>
              <a:t> executes DFT analysis using code provided from offline analysis and it has sub-components of Primary Application and Secondary Analysis thread.</a:t>
            </a:r>
            <a:endParaRPr lang="en-US" dirty="0"/>
          </a:p>
          <a:p>
            <a:endParaRPr lang="en-US" dirty="0"/>
          </a:p>
          <a:p>
            <a:r>
              <a:rPr lang="en-US" dirty="0"/>
              <a:t>The primary component runs application</a:t>
            </a:r>
            <a:r>
              <a:rPr lang="en-US" baseline="0" dirty="0"/>
              <a:t> instrumented with event collector to produces entries of EAs and </a:t>
            </a:r>
            <a:r>
              <a:rPr lang="en-US" baseline="0" dirty="0" err="1"/>
              <a:t>BBIds</a:t>
            </a:r>
            <a:r>
              <a:rPr lang="en-US" baseline="0" dirty="0"/>
              <a:t>.</a:t>
            </a:r>
          </a:p>
          <a:p>
            <a:endParaRPr lang="en-US" baseline="0" dirty="0"/>
          </a:p>
          <a:p>
            <a:r>
              <a:rPr lang="en-US" baseline="0" dirty="0"/>
              <a:t>Using ring-buffer as a communication channel, these entries are passed to the secondary analyzer thread. With inputs from the primary application, it reconstruct its branch choices and runs corresponding DFT logic.</a:t>
            </a:r>
            <a:endParaRPr lang="en-US" dirty="0"/>
          </a:p>
        </p:txBody>
      </p:sp>
      <p:sp>
        <p:nvSpPr>
          <p:cNvPr id="4" name="Slide Number Placeholder 3"/>
          <p:cNvSpPr>
            <a:spLocks noGrp="1"/>
          </p:cNvSpPr>
          <p:nvPr>
            <p:ph type="sldNum" sz="quarter" idx="10"/>
          </p:nvPr>
        </p:nvSpPr>
        <p:spPr/>
        <p:txBody>
          <a:bodyPr/>
          <a:lstStyle/>
          <a:p>
            <a:fld id="{B2CE4A13-0334-EA42-B397-B2451531363D}" type="slidenum">
              <a:rPr lang="en-US" smtClean="0"/>
              <a:t>57</a:t>
            </a:fld>
            <a:endParaRPr lang="en-US"/>
          </a:p>
        </p:txBody>
      </p:sp>
    </p:spTree>
    <p:extLst>
      <p:ext uri="{BB962C8B-B14F-4D97-AF65-F5344CB8AC3E}">
        <p14:creationId xmlns:p14="http://schemas.microsoft.com/office/powerpoint/2010/main" val="42633147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a:t>
            </a:r>
            <a:r>
              <a:rPr lang="en-US" baseline="0" dirty="0"/>
              <a:t> tackle the issue of high overhead, we invented number of optimizations for different components of ShadowReplica system.</a:t>
            </a:r>
          </a:p>
          <a:p>
            <a:r>
              <a:rPr lang="en-US" baseline="0" dirty="0"/>
              <a:t>We will go over each  of these optimizations from next a few slides.</a:t>
            </a:r>
            <a:endParaRPr lang="en-US" dirty="0"/>
          </a:p>
        </p:txBody>
      </p:sp>
      <p:sp>
        <p:nvSpPr>
          <p:cNvPr id="4" name="Slide Number Placeholder 3"/>
          <p:cNvSpPr>
            <a:spLocks noGrp="1"/>
          </p:cNvSpPr>
          <p:nvPr>
            <p:ph type="sldNum" sz="quarter" idx="10"/>
          </p:nvPr>
        </p:nvSpPr>
        <p:spPr/>
        <p:txBody>
          <a:bodyPr/>
          <a:lstStyle/>
          <a:p>
            <a:fld id="{72706D7C-4944-3D48-8D94-7051FE37FE35}" type="slidenum">
              <a:rPr lang="en-US" smtClean="0"/>
              <a:t>58</a:t>
            </a:fld>
            <a:endParaRPr lang="en-US"/>
          </a:p>
        </p:txBody>
      </p:sp>
    </p:spTree>
    <p:extLst>
      <p:ext uri="{BB962C8B-B14F-4D97-AF65-F5344CB8AC3E}">
        <p14:creationId xmlns:p14="http://schemas.microsoft.com/office/powerpoint/2010/main" val="6634599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Prior to implementing and applying optimizations, we translate x86 binary instructions into our representation of Taint Flow Algebra.</a:t>
            </a:r>
            <a:endParaRPr lang="en-US" dirty="0"/>
          </a:p>
          <a:p>
            <a:r>
              <a:rPr lang="en-US" dirty="0"/>
              <a:t>Taint Flow Algebra is</a:t>
            </a:r>
            <a:r>
              <a:rPr lang="en-US" baseline="0" dirty="0"/>
              <a:t> one of our previous attempt to accelerates DFT analysis and ShadowReplica is largely based on it.</a:t>
            </a:r>
          </a:p>
          <a:p>
            <a:endParaRPr lang="en-US" baseline="0" dirty="0"/>
          </a:p>
          <a:p>
            <a:r>
              <a:rPr lang="en-US" baseline="0" dirty="0"/>
              <a:t>TFA is a specially designed IR that extracts DFT specific information from binary instructions. and this IR becomes a target for optimizations.</a:t>
            </a:r>
          </a:p>
          <a:p>
            <a:endParaRPr lang="en-US" baseline="0" dirty="0"/>
          </a:p>
          <a:p>
            <a:r>
              <a:rPr lang="en-US" baseline="0" dirty="0"/>
              <a:t>The example BBL from box in left-bottom is translated to TFA in the right-bottom box.</a:t>
            </a:r>
          </a:p>
          <a:p>
            <a:r>
              <a:rPr lang="en-US" baseline="0" dirty="0"/>
              <a:t>From this representation, we can safely remove 2</a:t>
            </a:r>
            <a:r>
              <a:rPr lang="en-US" baseline="30000" dirty="0"/>
              <a:t>nd</a:t>
            </a:r>
            <a:r>
              <a:rPr lang="en-US" baseline="0" dirty="0"/>
              <a:t> and 3</a:t>
            </a:r>
            <a:r>
              <a:rPr lang="en-US" baseline="30000" dirty="0"/>
              <a:t>rd</a:t>
            </a:r>
            <a:r>
              <a:rPr lang="en-US" baseline="0" dirty="0"/>
              <a:t> propagation, since these are not necessary for DFT operation.</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72706D7C-4944-3D48-8D94-7051FE37FE35}" type="slidenum">
              <a:rPr lang="en-US" smtClean="0"/>
              <a:t>59</a:t>
            </a:fld>
            <a:endParaRPr lang="en-US"/>
          </a:p>
        </p:txBody>
      </p:sp>
    </p:spTree>
    <p:extLst>
      <p:ext uri="{BB962C8B-B14F-4D97-AF65-F5344CB8AC3E}">
        <p14:creationId xmlns:p14="http://schemas.microsoft.com/office/powerpoint/2010/main" val="9121811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To prepare EAs for optimization, algebraic structure of typical x86 addressing can be re-interpreted as linear equation with two variables of base and index registers and scale value for co-efficient for index register and displacement for constant value.</a:t>
            </a:r>
          </a:p>
          <a:p>
            <a:endParaRPr lang="en-US" baseline="0" dirty="0"/>
          </a:p>
          <a:p>
            <a:r>
              <a:rPr lang="en-US" baseline="0" dirty="0"/>
              <a:t>And then, EAs from a BBL form a group of linear equations and we can solve these linear equations to minimize the number of distinct EAs required to primary application so that the secondary analyzer can restore all EAs.</a:t>
            </a:r>
          </a:p>
          <a:p>
            <a:endParaRPr lang="en-US" dirty="0"/>
          </a:p>
        </p:txBody>
      </p:sp>
      <p:sp>
        <p:nvSpPr>
          <p:cNvPr id="4" name="Slide Number Placeholder 3"/>
          <p:cNvSpPr>
            <a:spLocks noGrp="1"/>
          </p:cNvSpPr>
          <p:nvPr>
            <p:ph type="sldNum" sz="quarter" idx="10"/>
          </p:nvPr>
        </p:nvSpPr>
        <p:spPr/>
        <p:txBody>
          <a:bodyPr/>
          <a:lstStyle/>
          <a:p>
            <a:fld id="{B2CE4A13-0334-EA42-B397-B2451531363D}" type="slidenum">
              <a:rPr lang="en-US" smtClean="0"/>
              <a:t>60</a:t>
            </a:fld>
            <a:endParaRPr lang="en-US"/>
          </a:p>
        </p:txBody>
      </p:sp>
    </p:spTree>
    <p:extLst>
      <p:ext uri="{BB962C8B-B14F-4D97-AF65-F5344CB8AC3E}">
        <p14:creationId xmlns:p14="http://schemas.microsoft.com/office/powerpoint/2010/main" val="38360653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Box from left</a:t>
            </a:r>
            <a:r>
              <a:rPr lang="en-US" baseline="0" dirty="0"/>
              <a:t> is TFA representation of an example BBL .</a:t>
            </a:r>
          </a:p>
          <a:p>
            <a:r>
              <a:rPr lang="en-US" dirty="0"/>
              <a:t>From the representation, we could identify four </a:t>
            </a:r>
            <a:r>
              <a:rPr lang="en-US" baseline="0" dirty="0"/>
              <a:t>distinct EAs</a:t>
            </a:r>
            <a:endParaRPr lang="en-US" dirty="0"/>
          </a:p>
        </p:txBody>
      </p:sp>
      <p:sp>
        <p:nvSpPr>
          <p:cNvPr id="4" name="Slide Number Placeholder 3"/>
          <p:cNvSpPr>
            <a:spLocks noGrp="1"/>
          </p:cNvSpPr>
          <p:nvPr>
            <p:ph type="sldNum" sz="quarter" idx="10"/>
          </p:nvPr>
        </p:nvSpPr>
        <p:spPr/>
        <p:txBody>
          <a:bodyPr/>
          <a:lstStyle/>
          <a:p>
            <a:fld id="{B2CE4A13-0334-EA42-B397-B2451531363D}" type="slidenum">
              <a:rPr lang="en-US" smtClean="0"/>
              <a:t>61</a:t>
            </a:fld>
            <a:endParaRPr lang="en-US"/>
          </a:p>
        </p:txBody>
      </p:sp>
    </p:spTree>
    <p:extLst>
      <p:ext uri="{BB962C8B-B14F-4D97-AF65-F5344CB8AC3E}">
        <p14:creationId xmlns:p14="http://schemas.microsoft.com/office/powerpoint/2010/main" val="38360653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1</a:t>
            </a:r>
            <a:r>
              <a:rPr lang="en-US" baseline="30000" dirty="0"/>
              <a:t>st</a:t>
            </a:r>
            <a:r>
              <a:rPr lang="en-US" dirty="0"/>
              <a:t> </a:t>
            </a:r>
            <a:r>
              <a:rPr lang="en-US" baseline="0" dirty="0"/>
              <a:t>and 3</a:t>
            </a:r>
            <a:r>
              <a:rPr lang="en-US" baseline="30000" dirty="0"/>
              <a:t>rd</a:t>
            </a:r>
            <a:r>
              <a:rPr lang="en-US" baseline="0" dirty="0"/>
              <a:t>  EA shares the same algebraic structure only differ by constant value.</a:t>
            </a:r>
          </a:p>
          <a:p>
            <a:r>
              <a:rPr lang="en-US" baseline="0" dirty="0"/>
              <a:t>It enable us to remove either one of those two.</a:t>
            </a:r>
            <a:endParaRPr lang="en-US" dirty="0"/>
          </a:p>
        </p:txBody>
      </p:sp>
      <p:sp>
        <p:nvSpPr>
          <p:cNvPr id="4" name="Slide Number Placeholder 3"/>
          <p:cNvSpPr>
            <a:spLocks noGrp="1"/>
          </p:cNvSpPr>
          <p:nvPr>
            <p:ph type="sldNum" sz="quarter" idx="10"/>
          </p:nvPr>
        </p:nvSpPr>
        <p:spPr/>
        <p:txBody>
          <a:bodyPr/>
          <a:lstStyle/>
          <a:p>
            <a:fld id="{B2CE4A13-0334-EA42-B397-B2451531363D}" type="slidenum">
              <a:rPr lang="en-US" smtClean="0"/>
              <a:t>62</a:t>
            </a:fld>
            <a:endParaRPr lang="en-US"/>
          </a:p>
        </p:txBody>
      </p:sp>
    </p:spTree>
    <p:extLst>
      <p:ext uri="{BB962C8B-B14F-4D97-AF65-F5344CB8AC3E}">
        <p14:creationId xmlns:p14="http://schemas.microsoft.com/office/powerpoint/2010/main" val="38360653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Similarly,</a:t>
            </a:r>
            <a:r>
              <a:rPr lang="en-US" baseline="0" dirty="0"/>
              <a:t> the 2</a:t>
            </a:r>
            <a:r>
              <a:rPr lang="en-US" baseline="30000" dirty="0"/>
              <a:t>nd</a:t>
            </a:r>
            <a:r>
              <a:rPr lang="en-US" baseline="0" dirty="0"/>
              <a:t> and 4</a:t>
            </a:r>
            <a:r>
              <a:rPr lang="en-US" baseline="30000" dirty="0"/>
              <a:t>th</a:t>
            </a:r>
            <a:r>
              <a:rPr lang="en-US" baseline="0" dirty="0"/>
              <a:t> EAs share two variables and this again enable us to remove one of those two by solving linear equation.</a:t>
            </a:r>
            <a:endParaRPr lang="en-US" dirty="0"/>
          </a:p>
        </p:txBody>
      </p:sp>
      <p:sp>
        <p:nvSpPr>
          <p:cNvPr id="4" name="Slide Number Placeholder 3"/>
          <p:cNvSpPr>
            <a:spLocks noGrp="1"/>
          </p:cNvSpPr>
          <p:nvPr>
            <p:ph type="sldNum" sz="quarter" idx="10"/>
          </p:nvPr>
        </p:nvSpPr>
        <p:spPr/>
        <p:txBody>
          <a:bodyPr/>
          <a:lstStyle/>
          <a:p>
            <a:fld id="{B2CE4A13-0334-EA42-B397-B2451531363D}" type="slidenum">
              <a:rPr lang="en-US" smtClean="0"/>
              <a:t>63</a:t>
            </a:fld>
            <a:endParaRPr lang="en-US"/>
          </a:p>
        </p:txBody>
      </p:sp>
    </p:spTree>
    <p:extLst>
      <p:ext uri="{BB962C8B-B14F-4D97-AF65-F5344CB8AC3E}">
        <p14:creationId xmlns:p14="http://schemas.microsoft.com/office/powerpoint/2010/main" val="38360653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After all, for</a:t>
            </a:r>
            <a:r>
              <a:rPr lang="en-US" baseline="0" dirty="0"/>
              <a:t> 4 original propagations we extract 4 distinct </a:t>
            </a:r>
            <a:r>
              <a:rPr lang="en-US" baseline="0" dirty="0" err="1"/>
              <a:t>Eas</a:t>
            </a:r>
            <a:r>
              <a:rPr lang="en-US" baseline="0" dirty="0"/>
              <a:t> which are reduce to 2.</a:t>
            </a:r>
            <a:endParaRPr lang="en-US" dirty="0"/>
          </a:p>
          <a:p>
            <a:endParaRPr lang="en-US" dirty="0"/>
          </a:p>
        </p:txBody>
      </p:sp>
      <p:sp>
        <p:nvSpPr>
          <p:cNvPr id="4" name="Slide Number Placeholder 3"/>
          <p:cNvSpPr>
            <a:spLocks noGrp="1"/>
          </p:cNvSpPr>
          <p:nvPr>
            <p:ph type="sldNum" sz="quarter" idx="10"/>
          </p:nvPr>
        </p:nvSpPr>
        <p:spPr/>
        <p:txBody>
          <a:bodyPr/>
          <a:lstStyle/>
          <a:p>
            <a:fld id="{B2CE4A13-0334-EA42-B397-B2451531363D}" type="slidenum">
              <a:rPr lang="en-US" smtClean="0"/>
              <a:t>64</a:t>
            </a:fld>
            <a:endParaRPr lang="en-US"/>
          </a:p>
        </p:txBody>
      </p:sp>
    </p:spTree>
    <p:extLst>
      <p:ext uri="{BB962C8B-B14F-4D97-AF65-F5344CB8AC3E}">
        <p14:creationId xmlns:p14="http://schemas.microsoft.com/office/powerpoint/2010/main" val="38360653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to expand</a:t>
            </a:r>
            <a:r>
              <a:rPr lang="en-US" baseline="0" dirty="0"/>
              <a:t> the scope of our optimization encompassing multi-blocks</a:t>
            </a:r>
            <a:r>
              <a:rPr lang="ko-KR" altLang="en-US" baseline="0" dirty="0"/>
              <a:t> </a:t>
            </a:r>
            <a:r>
              <a:rPr lang="en-US" altLang="ko-KR" baseline="0" dirty="0"/>
              <a:t>range. </a:t>
            </a:r>
          </a:p>
          <a:p>
            <a:r>
              <a:rPr lang="en-US" baseline="0" dirty="0"/>
              <a:t>For this, we generate summaries for each BBL with lists for input and output EAs. </a:t>
            </a:r>
          </a:p>
          <a:p>
            <a:r>
              <a:rPr lang="en-US" baseline="0" dirty="0"/>
              <a:t>Input EAs are with all ‘0’ versioned register variables</a:t>
            </a:r>
          </a:p>
          <a:p>
            <a:r>
              <a:rPr lang="en-US" baseline="0" dirty="0"/>
              <a:t>While output EAs are with all ‘MAX’ versioned register variables</a:t>
            </a:r>
          </a:p>
          <a:p>
            <a:endParaRPr lang="en-US" baseline="0" dirty="0"/>
          </a:p>
          <a:p>
            <a:r>
              <a:rPr lang="en-US" baseline="0" dirty="0"/>
              <a:t>With this input/output summary, we implemented backward dataflow analysis which leverages CFG gathered from offline profiling. </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a:t>#An input EA can be removed if it can be inferred from the output EAs for</a:t>
            </a:r>
            <a:r>
              <a:rPr lang="en-US" baseline="0" dirty="0"/>
              <a:t> </a:t>
            </a:r>
            <a:r>
              <a:rPr lang="en-US" dirty="0"/>
              <a:t>all predecessor BBLs</a:t>
            </a:r>
          </a:p>
          <a:p>
            <a:endParaRPr lang="en-US" baseline="0" dirty="0"/>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B2CE4A13-0334-EA42-B397-B2451531363D}" type="slidenum">
              <a:rPr lang="en-US" smtClean="0"/>
              <a:t>65</a:t>
            </a:fld>
            <a:endParaRPr lang="en-US"/>
          </a:p>
        </p:txBody>
      </p:sp>
    </p:spTree>
    <p:extLst>
      <p:ext uri="{BB962C8B-B14F-4D97-AF65-F5344CB8AC3E}">
        <p14:creationId xmlns:p14="http://schemas.microsoft.com/office/powerpoint/2010/main" val="3836065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Meeting Notes (3/12/14 21:14) -----</a:t>
            </a:r>
          </a:p>
          <a:p>
            <a:r>
              <a:rPr lang="en-US" dirty="0"/>
              <a:t>TFA attempts to decouple DFT analysis logics from the original execution with broader persectives.</a:t>
            </a:r>
          </a:p>
        </p:txBody>
      </p:sp>
      <p:sp>
        <p:nvSpPr>
          <p:cNvPr id="4" name="Slide Number Placeholder 3"/>
          <p:cNvSpPr>
            <a:spLocks noGrp="1"/>
          </p:cNvSpPr>
          <p:nvPr>
            <p:ph type="sldNum" sz="quarter" idx="10"/>
          </p:nvPr>
        </p:nvSpPr>
        <p:spPr/>
        <p:txBody>
          <a:bodyPr/>
          <a:lstStyle/>
          <a:p>
            <a:fld id="{20F258E7-B6A6-B745-86A9-8E8D07D6854C}" type="slidenum">
              <a:rPr lang="en-US" smtClean="0"/>
              <a:t>11</a:t>
            </a:fld>
            <a:endParaRPr lang="en-US"/>
          </a:p>
        </p:txBody>
      </p:sp>
    </p:spTree>
    <p:extLst>
      <p:ext uri="{BB962C8B-B14F-4D97-AF65-F5344CB8AC3E}">
        <p14:creationId xmlns:p14="http://schemas.microsoft.com/office/powerpoint/2010/main" val="31586169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primary</a:t>
            </a:r>
            <a:r>
              <a:rPr lang="en-US" baseline="0" dirty="0"/>
              <a:t> application, we need to deliver </a:t>
            </a:r>
            <a:r>
              <a:rPr lang="en-US" dirty="0"/>
              <a:t>control flow choices as a list </a:t>
            </a:r>
            <a:r>
              <a:rPr lang="en-US" dirty="0" err="1"/>
              <a:t>BBIds</a:t>
            </a:r>
            <a:r>
              <a:rPr lang="en-US" dirty="0"/>
              <a:t> so that the secondary analyzer can restore </a:t>
            </a:r>
            <a:r>
              <a:rPr lang="en-US" baseline="0" dirty="0"/>
              <a:t>execution trace.</a:t>
            </a:r>
          </a:p>
          <a:p>
            <a:r>
              <a:rPr lang="en-US" baseline="0" dirty="0"/>
              <a:t>If we naively log all of these choices, it would incur excessive amount of overhead for both Primary application and comm. channel.</a:t>
            </a:r>
          </a:p>
          <a:p>
            <a:endParaRPr lang="en-US" baseline="0" dirty="0"/>
          </a:p>
          <a:p>
            <a:r>
              <a:rPr lang="en-US" baseline="0" dirty="0"/>
              <a:t>in x86 we have three different type of control transfers which are direct jump, direct branch, and indirect branch.</a:t>
            </a:r>
          </a:p>
          <a:p>
            <a:r>
              <a:rPr lang="en-US" baseline="0" dirty="0"/>
              <a:t>For blocks that connect by direct jump, we can simply chain them and do not log any </a:t>
            </a:r>
            <a:r>
              <a:rPr lang="en-US" baseline="0" dirty="0" err="1"/>
              <a:t>BBIds</a:t>
            </a:r>
            <a:r>
              <a:rPr lang="en-US" baseline="0" dirty="0"/>
              <a:t> except one that is visited as it enters to the chain</a:t>
            </a:r>
          </a:p>
          <a:p>
            <a:endParaRPr lang="en-US" baseline="0" dirty="0"/>
          </a:p>
          <a:p>
            <a:r>
              <a:rPr lang="en-US" baseline="0" dirty="0"/>
              <a:t>For direct branches, we prefer to log branch choice with less execution count.</a:t>
            </a:r>
          </a:p>
          <a:p>
            <a:endParaRPr lang="en-US" baseline="0" dirty="0"/>
          </a:p>
          <a:p>
            <a:r>
              <a:rPr lang="en-US" baseline="0" dirty="0"/>
              <a:t>For indirect branches, we need log all of its branch choices since we do not know what BBL will be followed at runtime.</a:t>
            </a:r>
          </a:p>
          <a:p>
            <a:endParaRPr lang="en-US" baseline="0" dirty="0"/>
          </a:p>
          <a:p>
            <a:r>
              <a:rPr lang="en-US" baseline="0" dirty="0"/>
              <a:t>Fortunately, indirect control transfers are not common from executions.  We observed that ~5% of control transfers falls into this category</a:t>
            </a:r>
          </a:p>
          <a:p>
            <a:endParaRPr lang="en-US" baseline="0" dirty="0"/>
          </a:p>
          <a:p>
            <a:r>
              <a:rPr lang="en-US" baseline="0" dirty="0"/>
              <a:t>This optimization turns out to be very powerful and we could reduce 70 ~ 80% control transfers choices.</a:t>
            </a:r>
          </a:p>
        </p:txBody>
      </p:sp>
      <p:sp>
        <p:nvSpPr>
          <p:cNvPr id="4" name="Slide Number Placeholder 3"/>
          <p:cNvSpPr>
            <a:spLocks noGrp="1"/>
          </p:cNvSpPr>
          <p:nvPr>
            <p:ph type="sldNum" sz="quarter" idx="10"/>
          </p:nvPr>
        </p:nvSpPr>
        <p:spPr/>
        <p:txBody>
          <a:bodyPr/>
          <a:lstStyle/>
          <a:p>
            <a:fld id="{B2CE4A13-0334-EA42-B397-B2451531363D}" type="slidenum">
              <a:rPr lang="en-US" smtClean="0"/>
              <a:t>66</a:t>
            </a:fld>
            <a:endParaRPr lang="en-US"/>
          </a:p>
        </p:txBody>
      </p:sp>
    </p:spTree>
    <p:extLst>
      <p:ext uri="{BB962C8B-B14F-4D97-AF65-F5344CB8AC3E}">
        <p14:creationId xmlns:p14="http://schemas.microsoft.com/office/powerpoint/2010/main" val="11651307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 this slide, we show the result for optimizations applied to Primary application thread. </a:t>
            </a:r>
          </a:p>
          <a:p>
            <a:r>
              <a:rPr lang="en-US" baseline="0" dirty="0"/>
              <a:t>Y-axis shows the number of messages required from a BBL to log. Here, by message, we indicate distinct EAs and </a:t>
            </a:r>
            <a:r>
              <a:rPr lang="en-US" baseline="0" dirty="0" err="1"/>
              <a:t>BBIds</a:t>
            </a:r>
            <a:r>
              <a:rPr lang="en-US" baseline="0" dirty="0"/>
              <a:t>.</a:t>
            </a:r>
          </a:p>
          <a:p>
            <a:r>
              <a:rPr lang="en-US" baseline="0" dirty="0"/>
              <a:t>X-axis shows the effect of different optimizations techniques we discussed.</a:t>
            </a:r>
          </a:p>
          <a:p>
            <a:endParaRPr lang="en-US" baseline="0" dirty="0"/>
          </a:p>
          <a:p>
            <a:r>
              <a:rPr lang="en-US" baseline="0" dirty="0"/>
              <a:t>This result shows cumulative results from the left to the right</a:t>
            </a:r>
            <a:r>
              <a:rPr lang="ko-KR" altLang="en-US" baseline="0" dirty="0"/>
              <a:t> </a:t>
            </a:r>
            <a:r>
              <a:rPr lang="en-US" altLang="ko-KR" baseline="0" dirty="0"/>
              <a:t>after applying different optimizations incrementally.</a:t>
            </a:r>
          </a:p>
          <a:p>
            <a:r>
              <a:rPr lang="en-US" baseline="0" dirty="0"/>
              <a:t>First, not having applied any optimizations, we have ~5 message per block to be logged.</a:t>
            </a:r>
          </a:p>
          <a:p>
            <a:r>
              <a:rPr lang="en-US" baseline="0" dirty="0"/>
              <a:t>We first translated blocks into TFA representation and remove unnecessary propagations and together with its associated EAs.</a:t>
            </a:r>
          </a:p>
          <a:p>
            <a:endParaRPr lang="en-US" baseline="0" dirty="0"/>
          </a:p>
          <a:p>
            <a:r>
              <a:rPr lang="en-US" baseline="0" dirty="0"/>
              <a:t>and then we apply Intra-block, Inter-block, and control flow optimization incrementally.</a:t>
            </a:r>
          </a:p>
          <a:p>
            <a:endParaRPr lang="en-US" baseline="0" dirty="0"/>
          </a:p>
          <a:p>
            <a:r>
              <a:rPr lang="en-US" baseline="0" dirty="0"/>
              <a:t>After all, we have only 1.21 messages per block..</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B2CE4A13-0334-EA42-B397-B2451531363D}" type="slidenum">
              <a:rPr lang="en-US" smtClean="0"/>
              <a:t>67</a:t>
            </a:fld>
            <a:endParaRPr lang="en-US"/>
          </a:p>
        </p:txBody>
      </p:sp>
    </p:spTree>
    <p:extLst>
      <p:ext uri="{BB962C8B-B14F-4D97-AF65-F5344CB8AC3E}">
        <p14:creationId xmlns:p14="http://schemas.microsoft.com/office/powerpoint/2010/main" val="4696896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I’ll briefly</a:t>
            </a:r>
            <a:r>
              <a:rPr lang="en-US" baseline="0" dirty="0"/>
              <a:t> discuss about </a:t>
            </a:r>
            <a:r>
              <a:rPr lang="en-US" dirty="0"/>
              <a:t>communication</a:t>
            </a:r>
            <a:r>
              <a:rPr lang="en-US" baseline="0" dirty="0"/>
              <a:t> channel of ring buffer.</a:t>
            </a:r>
          </a:p>
          <a:p>
            <a:endParaRPr lang="en-US" baseline="0" dirty="0"/>
          </a:p>
          <a:p>
            <a:r>
              <a:rPr lang="en-US" baseline="0" dirty="0"/>
              <a:t>First, we empirically choose the optimal size of ring buffer which is 256kb. when this value is set to too small, it will incur too must admin cost. If it is set to too high it will cause cache miss.</a:t>
            </a:r>
          </a:p>
          <a:p>
            <a:endParaRPr lang="en-US" baseline="0" dirty="0"/>
          </a:p>
          <a:p>
            <a:r>
              <a:rPr lang="en-US" baseline="0" dirty="0"/>
              <a:t>Due to L1 / L2 cache contentions between Primary and Secondary threads, we partition ring-buffer into 8 sub-buffers and this is also used for Primary-secondary scheduling.</a:t>
            </a:r>
          </a:p>
          <a:p>
            <a:endParaRPr lang="en-US" baseline="0" dirty="0"/>
          </a:p>
          <a:p>
            <a:r>
              <a:rPr lang="en-US" baseline="0" dirty="0"/>
              <a:t>Overflow checking operations are typically costly since it require VM layer to spill/fill the content of EFLAG register. We again performed static analysis for this could remove ~70% of these operations.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72706D7C-4944-3D48-8D94-7051FE37FE35}" type="slidenum">
              <a:rPr lang="en-US" smtClean="0"/>
              <a:t>68</a:t>
            </a:fld>
            <a:endParaRPr lang="en-US"/>
          </a:p>
        </p:txBody>
      </p:sp>
    </p:spTree>
    <p:extLst>
      <p:ext uri="{BB962C8B-B14F-4D97-AF65-F5344CB8AC3E}">
        <p14:creationId xmlns:p14="http://schemas.microsoft.com/office/powerpoint/2010/main" val="39831495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let’s talk about Secondary</a:t>
            </a:r>
            <a:r>
              <a:rPr lang="en-US" baseline="0" dirty="0"/>
              <a:t> thread that performs DFT represented TFA.</a:t>
            </a:r>
          </a:p>
          <a:p>
            <a:r>
              <a:rPr lang="en-US" baseline="0" dirty="0"/>
              <a:t>To speed up control transfers, the entire body of the secondary thread is implemented as a single function and labels are assigned for block summaries and control transfers are made with GOTO statement. </a:t>
            </a:r>
          </a:p>
          <a:p>
            <a:endParaRPr lang="en-US" baseline="0" dirty="0"/>
          </a:p>
          <a:p>
            <a:r>
              <a:rPr lang="en-US" baseline="0" dirty="0"/>
              <a:t>DFT operations from secondary are inherently fast, since it only involves memory operations and rarely requires kernel interactions.</a:t>
            </a:r>
          </a:p>
          <a:p>
            <a:endParaRPr lang="en-US" baseline="0" dirty="0"/>
          </a:p>
          <a:p>
            <a:r>
              <a:rPr lang="en-US" baseline="0" dirty="0"/>
              <a:t>We a implemented </a:t>
            </a:r>
            <a:r>
              <a:rPr lang="en-US" baseline="0" dirty="0" err="1"/>
              <a:t>FastPath</a:t>
            </a:r>
            <a:r>
              <a:rPr lang="en-US" baseline="0" dirty="0"/>
              <a:t> optimization for Secondary thread which checks </a:t>
            </a:r>
            <a:r>
              <a:rPr lang="en-US" baseline="0" dirty="0" err="1"/>
              <a:t>taintedness</a:t>
            </a:r>
            <a:r>
              <a:rPr lang="en-US" baseline="0" dirty="0"/>
              <a:t> of all input variable before executing propagations </a:t>
            </a:r>
          </a:p>
          <a:p>
            <a:r>
              <a:rPr lang="en-US" baseline="0" dirty="0"/>
              <a:t>If no tainted variables are found, we can skip the propagation body. This optimization is introduced from LIFT done by Qin et al. </a:t>
            </a:r>
          </a:p>
          <a:p>
            <a:endParaRPr lang="en-US" baseline="0" dirty="0"/>
          </a:p>
        </p:txBody>
      </p:sp>
      <p:sp>
        <p:nvSpPr>
          <p:cNvPr id="4" name="Slide Number Placeholder 3"/>
          <p:cNvSpPr>
            <a:spLocks noGrp="1"/>
          </p:cNvSpPr>
          <p:nvPr>
            <p:ph type="sldNum" sz="quarter" idx="10"/>
          </p:nvPr>
        </p:nvSpPr>
        <p:spPr/>
        <p:txBody>
          <a:bodyPr/>
          <a:lstStyle/>
          <a:p>
            <a:fld id="{72706D7C-4944-3D48-8D94-7051FE37FE35}" type="slidenum">
              <a:rPr lang="en-US" smtClean="0"/>
              <a:t>69</a:t>
            </a:fld>
            <a:endParaRPr lang="en-US"/>
          </a:p>
        </p:txBody>
      </p:sp>
    </p:spTree>
    <p:extLst>
      <p:ext uri="{BB962C8B-B14F-4D97-AF65-F5344CB8AC3E}">
        <p14:creationId xmlns:p14="http://schemas.microsoft.com/office/powerpoint/2010/main" val="4797385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a result, our implementation could achieve x2.75 slowdown over native execution for SPEC 2006.</a:t>
            </a:r>
            <a:endParaRPr lang="en-US" dirty="0"/>
          </a:p>
          <a:p>
            <a:endParaRPr lang="en-US" dirty="0"/>
          </a:p>
          <a:p>
            <a:r>
              <a:rPr lang="en-US" dirty="0"/>
              <a:t>LIBDFT:</a:t>
            </a:r>
            <a:r>
              <a:rPr lang="en-US" baseline="0" dirty="0"/>
              <a:t> original implementation for DFT </a:t>
            </a:r>
          </a:p>
          <a:p>
            <a:r>
              <a:rPr lang="en-US" baseline="0" dirty="0"/>
              <a:t>TFA: system that accelerates </a:t>
            </a:r>
            <a:r>
              <a:rPr lang="en-US" baseline="0" dirty="0" err="1"/>
              <a:t>libdft</a:t>
            </a:r>
            <a:r>
              <a:rPr lang="en-US" baseline="0" dirty="0"/>
              <a:t> with combinations of compiler + DFT-specific optimization</a:t>
            </a:r>
          </a:p>
          <a:p>
            <a:endParaRPr lang="en-US" baseline="0" dirty="0"/>
          </a:p>
          <a:p>
            <a:r>
              <a:rPr lang="en-US" baseline="0" dirty="0"/>
              <a:t>Our system showed 2.31 and 4 times speedup over TFA and </a:t>
            </a:r>
            <a:r>
              <a:rPr lang="en-US" baseline="0" dirty="0" err="1"/>
              <a:t>libdft</a:t>
            </a:r>
            <a:r>
              <a:rPr lang="en-US" baseline="0" dirty="0"/>
              <a:t> respectively.</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72706D7C-4944-3D48-8D94-7051FE37FE35}" type="slidenum">
              <a:rPr lang="en-US" smtClean="0"/>
              <a:t>70</a:t>
            </a:fld>
            <a:endParaRPr lang="en-US"/>
          </a:p>
        </p:txBody>
      </p:sp>
    </p:spTree>
    <p:extLst>
      <p:ext uri="{BB962C8B-B14F-4D97-AF65-F5344CB8AC3E}">
        <p14:creationId xmlns:p14="http://schemas.microsoft.com/office/powerpoint/2010/main" val="34735052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a:t>
            </a:r>
            <a:r>
              <a:rPr lang="en-US" baseline="0" dirty="0"/>
              <a:t> this graph, I want to show you how efficient our approach is in terms of CPU-time / energy consumption.</a:t>
            </a:r>
            <a:endParaRPr lang="en-US" dirty="0"/>
          </a:p>
          <a:p>
            <a:endParaRPr lang="en-US" dirty="0"/>
          </a:p>
          <a:p>
            <a:r>
              <a:rPr lang="en-US" dirty="0"/>
              <a:t>I</a:t>
            </a:r>
            <a:r>
              <a:rPr lang="en-US" baseline="0" dirty="0"/>
              <a:t> selected t</a:t>
            </a:r>
            <a:r>
              <a:rPr lang="en-US" dirty="0"/>
              <a:t>wo representative benchmark items</a:t>
            </a:r>
            <a:r>
              <a:rPr lang="en-US" baseline="0" dirty="0"/>
              <a:t> from SPEC 2006 result. </a:t>
            </a:r>
            <a:endParaRPr lang="en-US" dirty="0"/>
          </a:p>
          <a:p>
            <a:r>
              <a:rPr lang="en-US" dirty="0"/>
              <a:t>first</a:t>
            </a:r>
            <a:r>
              <a:rPr lang="en-US" baseline="0" dirty="0"/>
              <a:t> we introduce result for bzip2 </a:t>
            </a:r>
            <a:r>
              <a:rPr lang="en-US" baseline="0" dirty="0" err="1"/>
              <a:t>bmk</a:t>
            </a:r>
            <a:r>
              <a:rPr lang="en-US" baseline="0" dirty="0"/>
              <a:t> whose slowdown time is bound to Primary thread.</a:t>
            </a:r>
          </a:p>
          <a:p>
            <a:endParaRPr lang="en-US" baseline="0" dirty="0"/>
          </a:p>
          <a:p>
            <a:r>
              <a:rPr lang="en-US" baseline="0" dirty="0"/>
              <a:t>From left-most bar, you can see segmented items  that each represents cost for application, VM scheduling, and Event collector. </a:t>
            </a:r>
          </a:p>
          <a:p>
            <a:r>
              <a:rPr lang="en-US" baseline="0" dirty="0"/>
              <a:t>In total, Primary used 2.32 times of CPU-times than application itself  while secondary alone used 1.54 time of CPU-time. </a:t>
            </a:r>
          </a:p>
          <a:p>
            <a:endParaRPr lang="en-US" baseline="0" dirty="0"/>
          </a:p>
          <a:p>
            <a:r>
              <a:rPr lang="en-US" baseline="0" dirty="0"/>
              <a:t>Interestingly, aggregated CPU time for primary and secondary threads is less than that of inline DFT that uses same TFA code for tracking.</a:t>
            </a:r>
          </a:p>
          <a:p>
            <a:endParaRPr lang="en-US" baseline="0" dirty="0"/>
          </a:p>
          <a:p>
            <a:r>
              <a:rPr lang="en-US" baseline="0" dirty="0"/>
              <a:t>We have another example item which is for </a:t>
            </a:r>
            <a:r>
              <a:rPr lang="en-US" baseline="0" dirty="0" err="1"/>
              <a:t>Perlbmk</a:t>
            </a:r>
            <a:r>
              <a:rPr lang="en-US" baseline="0" dirty="0"/>
              <a:t>. in this case, overall slowdown is bound to secondary analysis.</a:t>
            </a:r>
          </a:p>
          <a:p>
            <a:r>
              <a:rPr lang="en-US" baseline="0" dirty="0"/>
              <a:t>Again, aggregated CPU time is less that that of inline DFT.</a:t>
            </a:r>
          </a:p>
          <a:p>
            <a:endParaRPr lang="en-US" baseline="0" dirty="0"/>
          </a:p>
          <a:p>
            <a:r>
              <a:rPr lang="en-US" baseline="0" dirty="0"/>
              <a:t>Take-out from this slide  is that ShadowReplica could achieve 2 times or more speed-up than inline DFT using another core, but it consumes  less CPU cycles.</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72706D7C-4944-3D48-8D94-7051FE37FE35}" type="slidenum">
              <a:rPr lang="en-US" smtClean="0"/>
              <a:t>72</a:t>
            </a:fld>
            <a:endParaRPr lang="en-US"/>
          </a:p>
        </p:txBody>
      </p:sp>
    </p:spTree>
    <p:extLst>
      <p:ext uri="{BB962C8B-B14F-4D97-AF65-F5344CB8AC3E}">
        <p14:creationId xmlns:p14="http://schemas.microsoft.com/office/powerpoint/2010/main" val="49794158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706D7C-4944-3D48-8D94-7051FE37FE35}" type="slidenum">
              <a:rPr lang="en-US" smtClean="0"/>
              <a:t>73</a:t>
            </a:fld>
            <a:endParaRPr lang="en-US"/>
          </a:p>
        </p:txBody>
      </p:sp>
    </p:spTree>
    <p:extLst>
      <p:ext uri="{BB962C8B-B14F-4D97-AF65-F5344CB8AC3E}">
        <p14:creationId xmlns:p14="http://schemas.microsoft.com/office/powerpoint/2010/main" val="10672276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3A1F1F-322B-C04B-829C-5C56C0800D63}" type="slidenum">
              <a:rPr lang="en-US" smtClean="0"/>
              <a:t>78</a:t>
            </a:fld>
            <a:endParaRPr lang="en-US"/>
          </a:p>
        </p:txBody>
      </p:sp>
    </p:spTree>
    <p:extLst>
      <p:ext uri="{BB962C8B-B14F-4D97-AF65-F5344CB8AC3E}">
        <p14:creationId xmlns:p14="http://schemas.microsoft.com/office/powerpoint/2010/main" val="1603229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CE4A13-0334-EA42-B397-B2451531363D}" type="slidenum">
              <a:rPr lang="en-US" smtClean="0"/>
              <a:t>79</a:t>
            </a:fld>
            <a:endParaRPr lang="en-US"/>
          </a:p>
        </p:txBody>
      </p:sp>
    </p:spTree>
    <p:extLst>
      <p:ext uri="{BB962C8B-B14F-4D97-AF65-F5344CB8AC3E}">
        <p14:creationId xmlns:p14="http://schemas.microsoft.com/office/powerpoint/2010/main" val="356160548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Cache thrashing:</a:t>
            </a:r>
            <a:r>
              <a:rPr lang="en-US" baseline="0" dirty="0"/>
              <a:t> L1 cache eviction</a:t>
            </a:r>
          </a:p>
          <a:p>
            <a:pPr lvl="1"/>
            <a:r>
              <a:rPr lang="en-US" dirty="0"/>
              <a:t>Ring-buffer size</a:t>
            </a:r>
          </a:p>
          <a:p>
            <a:pPr lvl="2"/>
            <a:r>
              <a:rPr lang="en-US" dirty="0"/>
              <a:t>L3 Cache utilization vs. Ring-buffer control cost</a:t>
            </a:r>
          </a:p>
          <a:p>
            <a:pPr lvl="1"/>
            <a:r>
              <a:rPr lang="en-US" dirty="0"/>
              <a:t>Location/amount of shared variables</a:t>
            </a:r>
          </a:p>
          <a:p>
            <a:pPr lvl="2"/>
            <a:r>
              <a:rPr lang="en-US" dirty="0"/>
              <a:t>Prevent cache eviction and false sharing</a:t>
            </a:r>
          </a:p>
          <a:p>
            <a:pPr lvl="1"/>
            <a:r>
              <a:rPr lang="en-US" dirty="0"/>
              <a:t>Batch processing size</a:t>
            </a:r>
          </a:p>
          <a:p>
            <a:pPr lvl="2"/>
            <a:r>
              <a:rPr lang="en-US" dirty="0"/>
              <a:t>Chunk size &gt; L1 size</a:t>
            </a:r>
          </a:p>
          <a:p>
            <a:endParaRPr lang="en-US" dirty="0"/>
          </a:p>
        </p:txBody>
      </p:sp>
      <p:sp>
        <p:nvSpPr>
          <p:cNvPr id="4" name="Slide Number Placeholder 3"/>
          <p:cNvSpPr>
            <a:spLocks noGrp="1"/>
          </p:cNvSpPr>
          <p:nvPr>
            <p:ph type="sldNum" sz="quarter" idx="10"/>
          </p:nvPr>
        </p:nvSpPr>
        <p:spPr/>
        <p:txBody>
          <a:bodyPr/>
          <a:lstStyle/>
          <a:p>
            <a:fld id="{D310EB5B-C705-0945-A659-7709C7CAB53F}" type="slidenum">
              <a:rPr lang="en-US" smtClean="0"/>
              <a:t>80</a:t>
            </a:fld>
            <a:endParaRPr lang="en-US"/>
          </a:p>
        </p:txBody>
      </p:sp>
    </p:spTree>
    <p:extLst>
      <p:ext uri="{BB962C8B-B14F-4D97-AF65-F5344CB8AC3E}">
        <p14:creationId xmlns:p14="http://schemas.microsoft.com/office/powerpoint/2010/main" val="2907485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a:t>
            </a:r>
            <a:r>
              <a:rPr lang="en-US" baseline="0" dirty="0"/>
              <a:t> this slide</a:t>
            </a:r>
            <a:r>
              <a:rPr lang="en-US" dirty="0"/>
              <a:t> we </a:t>
            </a:r>
            <a:r>
              <a:rPr lang="en-US" baseline="0" dirty="0"/>
              <a:t>will work through the example that illustrates how binary-only DFT is implemented with memory shadowing. </a:t>
            </a:r>
          </a:p>
          <a:p>
            <a:endParaRPr lang="en-US" baseline="0" dirty="0"/>
          </a:p>
          <a:p>
            <a:r>
              <a:rPr lang="en-US" baseline="0" dirty="0"/>
              <a:t>Here have a real memory and it means context from address space and registers</a:t>
            </a:r>
          </a:p>
          <a:p>
            <a:endParaRPr lang="en-US" dirty="0"/>
          </a:p>
        </p:txBody>
      </p:sp>
      <p:sp>
        <p:nvSpPr>
          <p:cNvPr id="4" name="Slide Number Placeholder 3"/>
          <p:cNvSpPr>
            <a:spLocks noGrp="1"/>
          </p:cNvSpPr>
          <p:nvPr>
            <p:ph type="sldNum" sz="quarter" idx="10"/>
          </p:nvPr>
        </p:nvSpPr>
        <p:spPr/>
        <p:txBody>
          <a:bodyPr/>
          <a:lstStyle/>
          <a:p>
            <a:fld id="{14764061-835C-7E47-BB85-A88A4069F59E}" type="slidenum">
              <a:rPr lang="en-US" smtClean="0"/>
              <a:t>18</a:t>
            </a:fld>
            <a:endParaRPr lang="en-US"/>
          </a:p>
        </p:txBody>
      </p:sp>
    </p:spTree>
    <p:extLst>
      <p:ext uri="{BB962C8B-B14F-4D97-AF65-F5344CB8AC3E}">
        <p14:creationId xmlns:p14="http://schemas.microsoft.com/office/powerpoint/2010/main" val="2518341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DFT need</a:t>
            </a:r>
            <a:r>
              <a:rPr lang="en-US" baseline="0" dirty="0"/>
              <a:t> shadow memory to track metadata or tag status</a:t>
            </a:r>
            <a:endParaRPr lang="en-US" dirty="0"/>
          </a:p>
        </p:txBody>
      </p:sp>
      <p:sp>
        <p:nvSpPr>
          <p:cNvPr id="4" name="Slide Number Placeholder 3"/>
          <p:cNvSpPr>
            <a:spLocks noGrp="1"/>
          </p:cNvSpPr>
          <p:nvPr>
            <p:ph type="sldNum" sz="quarter" idx="10"/>
          </p:nvPr>
        </p:nvSpPr>
        <p:spPr/>
        <p:txBody>
          <a:bodyPr/>
          <a:lstStyle/>
          <a:p>
            <a:fld id="{DD4DDD24-26DD-E247-AE46-62351573CEA9}" type="slidenum">
              <a:rPr lang="en-US" smtClean="0"/>
              <a:t>19</a:t>
            </a:fld>
            <a:endParaRPr lang="en-US"/>
          </a:p>
        </p:txBody>
      </p:sp>
    </p:spTree>
    <p:extLst>
      <p:ext uri="{BB962C8B-B14F-4D97-AF65-F5344CB8AC3E}">
        <p14:creationId xmlns:p14="http://schemas.microsoft.com/office/powerpoint/2010/main" val="3132567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we have memory copy statement</a:t>
            </a:r>
            <a:r>
              <a:rPr lang="en-US" baseline="0" dirty="0"/>
              <a:t> from the original context that copy a memory entry from the </a:t>
            </a:r>
            <a:r>
              <a:rPr lang="en-US" baseline="0" dirty="0" err="1"/>
              <a:t>src</a:t>
            </a:r>
            <a:r>
              <a:rPr lang="en-US" baseline="0" dirty="0"/>
              <a:t> array to </a:t>
            </a:r>
            <a:r>
              <a:rPr lang="en-US" baseline="0" dirty="0" err="1"/>
              <a:t>dst</a:t>
            </a:r>
            <a:r>
              <a:rPr lang="en-US" baseline="0" dirty="0"/>
              <a:t> array.</a:t>
            </a:r>
            <a:endParaRPr lang="en-US" dirty="0"/>
          </a:p>
        </p:txBody>
      </p:sp>
      <p:sp>
        <p:nvSpPr>
          <p:cNvPr id="4" name="Slide Number Placeholder 3"/>
          <p:cNvSpPr>
            <a:spLocks noGrp="1"/>
          </p:cNvSpPr>
          <p:nvPr>
            <p:ph type="sldNum" sz="quarter" idx="10"/>
          </p:nvPr>
        </p:nvSpPr>
        <p:spPr/>
        <p:txBody>
          <a:bodyPr/>
          <a:lstStyle/>
          <a:p>
            <a:fld id="{14764061-835C-7E47-BB85-A88A4069F59E}" type="slidenum">
              <a:rPr lang="en-US" smtClean="0"/>
              <a:t>20</a:t>
            </a:fld>
            <a:endParaRPr lang="en-US"/>
          </a:p>
        </p:txBody>
      </p:sp>
    </p:spTree>
    <p:extLst>
      <p:ext uri="{BB962C8B-B14F-4D97-AF65-F5344CB8AC3E}">
        <p14:creationId xmlns:p14="http://schemas.microsoft.com/office/powerpoint/2010/main" val="1185195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DFT populates</a:t>
            </a:r>
            <a:r>
              <a:rPr lang="en-US" baseline="0" dirty="0"/>
              <a:t> duplicate operation from the shadow context to update meta data status. </a:t>
            </a:r>
          </a:p>
        </p:txBody>
      </p:sp>
      <p:sp>
        <p:nvSpPr>
          <p:cNvPr id="4" name="Slide Number Placeholder 3"/>
          <p:cNvSpPr>
            <a:spLocks noGrp="1"/>
          </p:cNvSpPr>
          <p:nvPr>
            <p:ph type="sldNum" sz="quarter" idx="10"/>
          </p:nvPr>
        </p:nvSpPr>
        <p:spPr/>
        <p:txBody>
          <a:bodyPr/>
          <a:lstStyle/>
          <a:p>
            <a:fld id="{14764061-835C-7E47-BB85-A88A4069F59E}" type="slidenum">
              <a:rPr lang="en-US" smtClean="0"/>
              <a:t>21</a:t>
            </a:fld>
            <a:endParaRPr lang="en-US"/>
          </a:p>
        </p:txBody>
      </p:sp>
    </p:spTree>
    <p:extLst>
      <p:ext uri="{BB962C8B-B14F-4D97-AF65-F5344CB8AC3E}">
        <p14:creationId xmlns:p14="http://schemas.microsoft.com/office/powerpoint/2010/main" val="2205513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0CD5AD9-3A4B-F941-94F4-C384DB587303}" type="datetimeFigureOut">
              <a:rPr lang="en-US" smtClean="0"/>
              <a:t>10/22/25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27237E-E0E0-F040-83DB-58C1A8132C44}" type="slidenum">
              <a:rPr lang="en-US" smtClean="0"/>
              <a:t>‹#›</a:t>
            </a:fld>
            <a:endParaRPr lang="en-US"/>
          </a:p>
        </p:txBody>
      </p:sp>
    </p:spTree>
    <p:extLst>
      <p:ext uri="{BB962C8B-B14F-4D97-AF65-F5344CB8AC3E}">
        <p14:creationId xmlns:p14="http://schemas.microsoft.com/office/powerpoint/2010/main" val="3535522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CD5AD9-3A4B-F941-94F4-C384DB587303}" type="datetimeFigureOut">
              <a:rPr lang="en-US" smtClean="0"/>
              <a:t>10/22/25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27237E-E0E0-F040-83DB-58C1A8132C44}" type="slidenum">
              <a:rPr lang="en-US" smtClean="0"/>
              <a:t>‹#›</a:t>
            </a:fld>
            <a:endParaRPr lang="en-US"/>
          </a:p>
        </p:txBody>
      </p:sp>
    </p:spTree>
    <p:extLst>
      <p:ext uri="{BB962C8B-B14F-4D97-AF65-F5344CB8AC3E}">
        <p14:creationId xmlns:p14="http://schemas.microsoft.com/office/powerpoint/2010/main" val="4054294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CD5AD9-3A4B-F941-94F4-C384DB587303}" type="datetimeFigureOut">
              <a:rPr lang="en-US" smtClean="0"/>
              <a:t>10/22/25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27237E-E0E0-F040-83DB-58C1A8132C44}" type="slidenum">
              <a:rPr lang="en-US" smtClean="0"/>
              <a:t>‹#›</a:t>
            </a:fld>
            <a:endParaRPr lang="en-US"/>
          </a:p>
        </p:txBody>
      </p:sp>
    </p:spTree>
    <p:extLst>
      <p:ext uri="{BB962C8B-B14F-4D97-AF65-F5344CB8AC3E}">
        <p14:creationId xmlns:p14="http://schemas.microsoft.com/office/powerpoint/2010/main" val="1768897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lin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headline</a:t>
            </a:r>
            <a:endParaRPr lang="ru-RU" dirty="0"/>
          </a:p>
        </p:txBody>
      </p:sp>
      <p:sp>
        <p:nvSpPr>
          <p:cNvPr id="3" name="Slide Number Placeholder 2"/>
          <p:cNvSpPr>
            <a:spLocks noGrp="1"/>
          </p:cNvSpPr>
          <p:nvPr>
            <p:ph type="sldNum" sz="quarter" idx="10"/>
          </p:nvPr>
        </p:nvSpPr>
        <p:spPr/>
        <p:txBody>
          <a:bodyPr/>
          <a:lstStyle/>
          <a:p>
            <a:fld id="{040BD8DE-ADFE-49B5-985F-A74101372B34}" type="slidenum">
              <a:rPr lang="ru-RU" smtClean="0"/>
              <a:pPr/>
              <a:t>‹#›</a:t>
            </a:fld>
            <a:endParaRPr lang="ru-RU" dirty="0"/>
          </a:p>
        </p:txBody>
      </p:sp>
      <p:sp>
        <p:nvSpPr>
          <p:cNvPr id="4" name="Footer Placeholder 3"/>
          <p:cNvSpPr>
            <a:spLocks noGrp="1"/>
          </p:cNvSpPr>
          <p:nvPr>
            <p:ph type="ftr" sz="quarter" idx="11"/>
          </p:nvPr>
        </p:nvSpPr>
        <p:spPr/>
        <p:txBody>
          <a:bodyPr/>
          <a:lstStyle/>
          <a:p>
            <a:endParaRPr lang="ru-RU" dirty="0"/>
          </a:p>
        </p:txBody>
      </p:sp>
    </p:spTree>
    <p:extLst>
      <p:ext uri="{BB962C8B-B14F-4D97-AF65-F5344CB8AC3E}">
        <p14:creationId xmlns:p14="http://schemas.microsoft.com/office/powerpoint/2010/main" val="3561779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CD5AD9-3A4B-F941-94F4-C384DB587303}" type="datetimeFigureOut">
              <a:rPr lang="en-US" smtClean="0"/>
              <a:t>10/22/25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27237E-E0E0-F040-83DB-58C1A8132C44}" type="slidenum">
              <a:rPr lang="en-US" smtClean="0"/>
              <a:t>‹#›</a:t>
            </a:fld>
            <a:endParaRPr lang="en-US"/>
          </a:p>
        </p:txBody>
      </p:sp>
    </p:spTree>
    <p:extLst>
      <p:ext uri="{BB962C8B-B14F-4D97-AF65-F5344CB8AC3E}">
        <p14:creationId xmlns:p14="http://schemas.microsoft.com/office/powerpoint/2010/main" val="3470886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CD5AD9-3A4B-F941-94F4-C384DB587303}" type="datetimeFigureOut">
              <a:rPr lang="en-US" smtClean="0"/>
              <a:t>10/22/25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27237E-E0E0-F040-83DB-58C1A8132C44}" type="slidenum">
              <a:rPr lang="en-US" smtClean="0"/>
              <a:t>‹#›</a:t>
            </a:fld>
            <a:endParaRPr lang="en-US"/>
          </a:p>
        </p:txBody>
      </p:sp>
    </p:spTree>
    <p:extLst>
      <p:ext uri="{BB962C8B-B14F-4D97-AF65-F5344CB8AC3E}">
        <p14:creationId xmlns:p14="http://schemas.microsoft.com/office/powerpoint/2010/main" val="2609272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CD5AD9-3A4B-F941-94F4-C384DB587303}" type="datetimeFigureOut">
              <a:rPr lang="en-US" smtClean="0"/>
              <a:t>10/22/25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27237E-E0E0-F040-83DB-58C1A8132C44}" type="slidenum">
              <a:rPr lang="en-US" smtClean="0"/>
              <a:t>‹#›</a:t>
            </a:fld>
            <a:endParaRPr lang="en-US"/>
          </a:p>
        </p:txBody>
      </p:sp>
    </p:spTree>
    <p:extLst>
      <p:ext uri="{BB962C8B-B14F-4D97-AF65-F5344CB8AC3E}">
        <p14:creationId xmlns:p14="http://schemas.microsoft.com/office/powerpoint/2010/main" val="2658804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CD5AD9-3A4B-F941-94F4-C384DB587303}" type="datetimeFigureOut">
              <a:rPr lang="en-US" smtClean="0"/>
              <a:t>10/22/25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27237E-E0E0-F040-83DB-58C1A8132C44}" type="slidenum">
              <a:rPr lang="en-US" smtClean="0"/>
              <a:t>‹#›</a:t>
            </a:fld>
            <a:endParaRPr lang="en-US"/>
          </a:p>
        </p:txBody>
      </p:sp>
    </p:spTree>
    <p:extLst>
      <p:ext uri="{BB962C8B-B14F-4D97-AF65-F5344CB8AC3E}">
        <p14:creationId xmlns:p14="http://schemas.microsoft.com/office/powerpoint/2010/main" val="2855515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CD5AD9-3A4B-F941-94F4-C384DB587303}" type="datetimeFigureOut">
              <a:rPr lang="en-US" smtClean="0"/>
              <a:t>10/22/25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27237E-E0E0-F040-83DB-58C1A8132C44}" type="slidenum">
              <a:rPr lang="en-US" smtClean="0"/>
              <a:t>‹#›</a:t>
            </a:fld>
            <a:endParaRPr lang="en-US"/>
          </a:p>
        </p:txBody>
      </p:sp>
    </p:spTree>
    <p:extLst>
      <p:ext uri="{BB962C8B-B14F-4D97-AF65-F5344CB8AC3E}">
        <p14:creationId xmlns:p14="http://schemas.microsoft.com/office/powerpoint/2010/main" val="689739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CD5AD9-3A4B-F941-94F4-C384DB587303}" type="datetimeFigureOut">
              <a:rPr lang="en-US" smtClean="0"/>
              <a:t>10/22/25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27237E-E0E0-F040-83DB-58C1A8132C44}" type="slidenum">
              <a:rPr lang="en-US" smtClean="0"/>
              <a:t>‹#›</a:t>
            </a:fld>
            <a:endParaRPr lang="en-US"/>
          </a:p>
        </p:txBody>
      </p:sp>
    </p:spTree>
    <p:extLst>
      <p:ext uri="{BB962C8B-B14F-4D97-AF65-F5344CB8AC3E}">
        <p14:creationId xmlns:p14="http://schemas.microsoft.com/office/powerpoint/2010/main" val="3534229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CD5AD9-3A4B-F941-94F4-C384DB587303}" type="datetimeFigureOut">
              <a:rPr lang="en-US" smtClean="0"/>
              <a:t>10/22/25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27237E-E0E0-F040-83DB-58C1A8132C44}" type="slidenum">
              <a:rPr lang="en-US" smtClean="0"/>
              <a:t>‹#›</a:t>
            </a:fld>
            <a:endParaRPr lang="en-US"/>
          </a:p>
        </p:txBody>
      </p:sp>
    </p:spTree>
    <p:extLst>
      <p:ext uri="{BB962C8B-B14F-4D97-AF65-F5344CB8AC3E}">
        <p14:creationId xmlns:p14="http://schemas.microsoft.com/office/powerpoint/2010/main" val="2056879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CD5AD9-3A4B-F941-94F4-C384DB587303}" type="datetimeFigureOut">
              <a:rPr lang="en-US" smtClean="0"/>
              <a:t>10/22/25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27237E-E0E0-F040-83DB-58C1A8132C44}" type="slidenum">
              <a:rPr lang="en-US" smtClean="0"/>
              <a:t>‹#›</a:t>
            </a:fld>
            <a:endParaRPr lang="en-US"/>
          </a:p>
        </p:txBody>
      </p:sp>
    </p:spTree>
    <p:extLst>
      <p:ext uri="{BB962C8B-B14F-4D97-AF65-F5344CB8AC3E}">
        <p14:creationId xmlns:p14="http://schemas.microsoft.com/office/powerpoint/2010/main" val="257100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CD5AD9-3A4B-F941-94F4-C384DB587303}" type="datetimeFigureOut">
              <a:rPr lang="en-US" smtClean="0"/>
              <a:t>10/22/25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27237E-E0E0-F040-83DB-58C1A8132C44}" type="slidenum">
              <a:rPr lang="en-US" smtClean="0"/>
              <a:t>‹#›</a:t>
            </a:fld>
            <a:endParaRPr lang="en-US"/>
          </a:p>
        </p:txBody>
      </p:sp>
    </p:spTree>
    <p:extLst>
      <p:ext uri="{BB962C8B-B14F-4D97-AF65-F5344CB8AC3E}">
        <p14:creationId xmlns:p14="http://schemas.microsoft.com/office/powerpoint/2010/main" val="36336560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image" Target="../media/image18.emf"/><Relationship Id="rId4" Type="http://schemas.openxmlformats.org/officeDocument/2006/relationships/image" Target="../media/image17.emf"/></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20.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image" Target="../media/image18.emf"/><Relationship Id="rId4" Type="http://schemas.openxmlformats.org/officeDocument/2006/relationships/image" Target="../media/image17.emf"/></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image" Target="../media/image18.emf"/><Relationship Id="rId4" Type="http://schemas.openxmlformats.org/officeDocument/2006/relationships/image" Target="../media/image17.emf"/></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image" Target="../media/image18.emf"/><Relationship Id="rId4" Type="http://schemas.openxmlformats.org/officeDocument/2006/relationships/image" Target="../media/image17.emf"/></Relationships>
</file>

<file path=ppt/slides/_rels/slide16.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6.emf"/><Relationship Id="rId7" Type="http://schemas.openxmlformats.org/officeDocument/2006/relationships/image" Target="../media/image21.png"/><Relationship Id="rId2" Type="http://schemas.openxmlformats.org/officeDocument/2006/relationships/image" Target="../media/image15.emf"/><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image" Target="../media/image18.emf"/><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19.emf"/><Relationship Id="rId2" Type="http://schemas.openxmlformats.org/officeDocument/2006/relationships/image" Target="../media/image15.emf"/><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image" Target="../media/image18.emf"/><Relationship Id="rId4" Type="http://schemas.openxmlformats.org/officeDocument/2006/relationships/image" Target="../media/image17.emf"/></Relationships>
</file>

<file path=ppt/slides/_rels/slide1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2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image" Target="../media/image28.emf"/></Relationships>
</file>

<file path=ppt/slides/_rels/slide22.xml.rels><?xml version="1.0" encoding="UTF-8" standalone="yes"?>
<Relationships xmlns="http://schemas.openxmlformats.org/package/2006/relationships"><Relationship Id="rId3" Type="http://schemas.openxmlformats.org/officeDocument/2006/relationships/image" Target="../media/image30.emf"/><Relationship Id="rId7" Type="http://schemas.openxmlformats.org/officeDocument/2006/relationships/image" Target="../media/image34.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s>
</file>

<file path=ppt/slides/_rels/slide23.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image" Target="../media/image35.emf"/><Relationship Id="rId7" Type="http://schemas.openxmlformats.org/officeDocument/2006/relationships/image" Target="../media/image39.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8.emf"/><Relationship Id="rId5" Type="http://schemas.openxmlformats.org/officeDocument/2006/relationships/image" Target="../media/image37.emf"/><Relationship Id="rId4" Type="http://schemas.openxmlformats.org/officeDocument/2006/relationships/image" Target="../media/image36.emf"/></Relationships>
</file>

<file path=ppt/slides/_rels/slide24.xml.rels><?xml version="1.0" encoding="UTF-8" standalone="yes"?>
<Relationships xmlns="http://schemas.openxmlformats.org/package/2006/relationships"><Relationship Id="rId8" Type="http://schemas.openxmlformats.org/officeDocument/2006/relationships/image" Target="../media/image46.emf"/><Relationship Id="rId3" Type="http://schemas.openxmlformats.org/officeDocument/2006/relationships/image" Target="../media/image41.emf"/><Relationship Id="rId7" Type="http://schemas.openxmlformats.org/officeDocument/2006/relationships/image" Target="../media/image45.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4.emf"/><Relationship Id="rId5" Type="http://schemas.openxmlformats.org/officeDocument/2006/relationships/image" Target="../media/image43.emf"/><Relationship Id="rId4" Type="http://schemas.openxmlformats.org/officeDocument/2006/relationships/image" Target="../media/image42.emf"/><Relationship Id="rId9" Type="http://schemas.openxmlformats.org/officeDocument/2006/relationships/image" Target="../media/image47.emf"/></Relationships>
</file>

<file path=ppt/slides/_rels/slide25.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1.emf"/><Relationship Id="rId5" Type="http://schemas.openxmlformats.org/officeDocument/2006/relationships/image" Target="../media/image50.emf"/><Relationship Id="rId4" Type="http://schemas.openxmlformats.org/officeDocument/2006/relationships/image" Target="../media/image49.emf"/></Relationships>
</file>

<file path=ppt/slides/_rels/slide26.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2.emf"/><Relationship Id="rId4" Type="http://schemas.openxmlformats.org/officeDocument/2006/relationships/image" Target="../media/image50.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4.emf"/></Relationships>
</file>

<file path=ppt/slides/_rels/slide29.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20.e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64.emf"/><Relationship Id="rId5" Type="http://schemas.openxmlformats.org/officeDocument/2006/relationships/image" Target="../media/image63.emf"/><Relationship Id="rId4" Type="http://schemas.openxmlformats.org/officeDocument/2006/relationships/image" Target="../media/image62.emf"/></Relationships>
</file>

<file path=ppt/slides/_rels/slide4.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7.emf"/></Relationships>
</file>

<file path=ppt/slides/_rels/slide43.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70.emf"/><Relationship Id="rId4" Type="http://schemas.openxmlformats.org/officeDocument/2006/relationships/image" Target="../media/image69.emf"/></Relationships>
</file>

<file path=ppt/slides/_rels/slide44.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72.e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7.emf"/><Relationship Id="rId7"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1.png"/><Relationship Id="rId4" Type="http://schemas.openxmlformats.org/officeDocument/2006/relationships/image" Target="../media/image20.emf"/></Relationships>
</file>

<file path=ppt/slides/_rels/slide49.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76.emf"/><Relationship Id="rId4" Type="http://schemas.openxmlformats.org/officeDocument/2006/relationships/image" Target="../media/image75.emf"/></Relationships>
</file>

<file path=ppt/slides/_rels/slide5.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 Id="rId9" Type="http://schemas.openxmlformats.org/officeDocument/2006/relationships/image" Target="../media/image14.emf"/></Relationships>
</file>

<file path=ppt/slides/_rels/slide50.xml.rels><?xml version="1.0" encoding="UTF-8" standalone="yes"?>
<Relationships xmlns="http://schemas.openxmlformats.org/package/2006/relationships"><Relationship Id="rId8" Type="http://schemas.openxmlformats.org/officeDocument/2006/relationships/image" Target="../media/image79.emf"/><Relationship Id="rId3" Type="http://schemas.openxmlformats.org/officeDocument/2006/relationships/image" Target="../media/image77.emf"/><Relationship Id="rId7" Type="http://schemas.openxmlformats.org/officeDocument/2006/relationships/image" Target="../media/image78.emf"/><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75.emf"/><Relationship Id="rId4" Type="http://schemas.openxmlformats.org/officeDocument/2006/relationships/image" Target="../media/image74.emf"/><Relationship Id="rId9" Type="http://schemas.openxmlformats.org/officeDocument/2006/relationships/image" Target="../media/image80.emf"/></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86.emf"/><Relationship Id="rId3" Type="http://schemas.openxmlformats.org/officeDocument/2006/relationships/image" Target="../media/image81.emf"/><Relationship Id="rId7" Type="http://schemas.openxmlformats.org/officeDocument/2006/relationships/image" Target="../media/image85.emf"/><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84.emf"/><Relationship Id="rId5" Type="http://schemas.openxmlformats.org/officeDocument/2006/relationships/image" Target="../media/image83.emf"/><Relationship Id="rId4" Type="http://schemas.openxmlformats.org/officeDocument/2006/relationships/image" Target="../media/image82.emf"/></Relationships>
</file>

<file path=ppt/slides/_rels/slide53.xml.rels><?xml version="1.0" encoding="UTF-8" standalone="yes"?>
<Relationships xmlns="http://schemas.openxmlformats.org/package/2006/relationships"><Relationship Id="rId8" Type="http://schemas.openxmlformats.org/officeDocument/2006/relationships/image" Target="../media/image89.emf"/><Relationship Id="rId3" Type="http://schemas.openxmlformats.org/officeDocument/2006/relationships/image" Target="../media/image81.emf"/><Relationship Id="rId7" Type="http://schemas.openxmlformats.org/officeDocument/2006/relationships/image" Target="../media/image88.emf"/><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87.emf"/><Relationship Id="rId5" Type="http://schemas.openxmlformats.org/officeDocument/2006/relationships/image" Target="../media/image83.emf"/><Relationship Id="rId4" Type="http://schemas.openxmlformats.org/officeDocument/2006/relationships/image" Target="../media/image82.emf"/></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74.emf"/><Relationship Id="rId13" Type="http://schemas.openxmlformats.org/officeDocument/2006/relationships/image" Target="../media/image80.emf"/><Relationship Id="rId3" Type="http://schemas.openxmlformats.org/officeDocument/2006/relationships/image" Target="../media/image90.emf"/><Relationship Id="rId7" Type="http://schemas.openxmlformats.org/officeDocument/2006/relationships/image" Target="../media/image77.emf"/><Relationship Id="rId12" Type="http://schemas.openxmlformats.org/officeDocument/2006/relationships/image" Target="../media/image79.emf"/><Relationship Id="rId2" Type="http://schemas.openxmlformats.org/officeDocument/2006/relationships/notesSlide" Target="../notesSlides/notesSlide39.xml"/><Relationship Id="rId1" Type="http://schemas.openxmlformats.org/officeDocument/2006/relationships/slideLayout" Target="../slideLayouts/slideLayout5.xml"/><Relationship Id="rId6" Type="http://schemas.openxmlformats.org/officeDocument/2006/relationships/image" Target="../media/image93.emf"/><Relationship Id="rId11" Type="http://schemas.openxmlformats.org/officeDocument/2006/relationships/image" Target="../media/image78.emf"/><Relationship Id="rId5" Type="http://schemas.openxmlformats.org/officeDocument/2006/relationships/image" Target="../media/image92.emf"/><Relationship Id="rId15" Type="http://schemas.openxmlformats.org/officeDocument/2006/relationships/image" Target="../media/image95.emf"/><Relationship Id="rId10" Type="http://schemas.openxmlformats.org/officeDocument/2006/relationships/image" Target="../media/image21.png"/><Relationship Id="rId4" Type="http://schemas.openxmlformats.org/officeDocument/2006/relationships/image" Target="../media/image91.emf"/><Relationship Id="rId9" Type="http://schemas.openxmlformats.org/officeDocument/2006/relationships/image" Target="../media/image75.emf"/><Relationship Id="rId14" Type="http://schemas.openxmlformats.org/officeDocument/2006/relationships/image" Target="../media/image94.emf"/></Relationships>
</file>

<file path=ppt/slides/_rels/slide56.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93.emf"/><Relationship Id="rId5" Type="http://schemas.openxmlformats.org/officeDocument/2006/relationships/image" Target="../media/image92.emf"/><Relationship Id="rId4" Type="http://schemas.openxmlformats.org/officeDocument/2006/relationships/image" Target="../media/image96.emf"/></Relationships>
</file>

<file path=ppt/slides/_rels/slide57.xml.rels><?xml version="1.0" encoding="UTF-8" standalone="yes"?>
<Relationships xmlns="http://schemas.openxmlformats.org/package/2006/relationships"><Relationship Id="rId8" Type="http://schemas.openxmlformats.org/officeDocument/2006/relationships/image" Target="../media/image79.emf"/><Relationship Id="rId3" Type="http://schemas.openxmlformats.org/officeDocument/2006/relationships/image" Target="../media/image77.emf"/><Relationship Id="rId7" Type="http://schemas.openxmlformats.org/officeDocument/2006/relationships/image" Target="../media/image78.emf"/><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75.emf"/><Relationship Id="rId4" Type="http://schemas.openxmlformats.org/officeDocument/2006/relationships/image" Target="../media/image74.emf"/><Relationship Id="rId9" Type="http://schemas.openxmlformats.org/officeDocument/2006/relationships/image" Target="../media/image80.emf"/></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60.xml.rels><?xml version="1.0" encoding="UTF-8" standalone="yes"?>
<Relationships xmlns="http://schemas.openxmlformats.org/package/2006/relationships"><Relationship Id="rId3" Type="http://schemas.openxmlformats.org/officeDocument/2006/relationships/image" Target="../media/image97.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98.emf"/><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99.emf"/></Relationships>
</file>

<file path=ppt/slides/_rels/slide67.xml.rels><?xml version="1.0" encoding="UTF-8" standalone="yes"?>
<Relationships xmlns="http://schemas.openxmlformats.org/package/2006/relationships"><Relationship Id="rId3" Type="http://schemas.openxmlformats.org/officeDocument/2006/relationships/image" Target="../media/image100.emf"/><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102.emf"/><Relationship Id="rId4" Type="http://schemas.openxmlformats.org/officeDocument/2006/relationships/image" Target="../media/image101.emf"/></Relationships>
</file>

<file path=ppt/slides/_rels/slide68.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19.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70.xml.rels><?xml version="1.0" encoding="UTF-8" standalone="yes"?>
<Relationships xmlns="http://schemas.openxmlformats.org/package/2006/relationships"><Relationship Id="rId3" Type="http://schemas.openxmlformats.org/officeDocument/2006/relationships/image" Target="../media/image103.em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04.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05.emf"/><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06.emf"/></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07.emf"/><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08.emf"/></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image" Target="../media/image18.emf"/><Relationship Id="rId4" Type="http://schemas.openxmlformats.org/officeDocument/2006/relationships/image" Target="../media/image17.emf"/></Relationships>
</file>

<file path=ppt/slides/_rels/slide80.xml.rels><?xml version="1.0" encoding="UTF-8" standalone="yes"?>
<Relationships xmlns="http://schemas.openxmlformats.org/package/2006/relationships"><Relationship Id="rId3" Type="http://schemas.openxmlformats.org/officeDocument/2006/relationships/image" Target="../media/image109.em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11.emf"/><Relationship Id="rId2" Type="http://schemas.openxmlformats.org/officeDocument/2006/relationships/image" Target="../media/image110.e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12.em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13.e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image" Target="../media/image18.emf"/><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Towards Building an Effective and Efficient Security System</a:t>
            </a:r>
          </a:p>
        </p:txBody>
      </p:sp>
      <p:sp>
        <p:nvSpPr>
          <p:cNvPr id="3" name="Subtitle 2"/>
          <p:cNvSpPr>
            <a:spLocks noGrp="1"/>
          </p:cNvSpPr>
          <p:nvPr>
            <p:ph type="subTitle" idx="1"/>
          </p:nvPr>
        </p:nvSpPr>
        <p:spPr/>
        <p:txBody>
          <a:bodyPr/>
          <a:lstStyle/>
          <a:p>
            <a:r>
              <a:rPr lang="en-US" dirty="0"/>
              <a:t>Kangkook Jee</a:t>
            </a:r>
          </a:p>
        </p:txBody>
      </p:sp>
    </p:spTree>
    <p:extLst>
      <p:ext uri="{BB962C8B-B14F-4D97-AF65-F5344CB8AC3E}">
        <p14:creationId xmlns:p14="http://schemas.microsoft.com/office/powerpoint/2010/main" val="2649016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a:xfrm>
            <a:off x="355875" y="1600200"/>
            <a:ext cx="4987487" cy="2088023"/>
          </a:xfrm>
        </p:spPr>
        <p:txBody>
          <a:bodyPr>
            <a:normAutofit/>
          </a:bodyPr>
          <a:lstStyle/>
          <a:p>
            <a:r>
              <a:rPr lang="en-US" sz="2400" dirty="0"/>
              <a:t>libdft [VEE 12]</a:t>
            </a:r>
          </a:p>
          <a:p>
            <a:r>
              <a:rPr lang="en-US" sz="2400" dirty="0">
                <a:solidFill>
                  <a:srgbClr val="A6A6A6"/>
                </a:solidFill>
              </a:rPr>
              <a:t>Taint Flow Algebra [NDSS 12]</a:t>
            </a:r>
          </a:p>
          <a:p>
            <a:r>
              <a:rPr lang="en-US" sz="2400" dirty="0">
                <a:solidFill>
                  <a:srgbClr val="A6A6A6"/>
                </a:solidFill>
              </a:rPr>
              <a:t>ShadowReplica [CCS 13]</a:t>
            </a:r>
          </a:p>
        </p:txBody>
      </p:sp>
      <p:pic>
        <p:nvPicPr>
          <p:cNvPr id="7" name="Picture 6"/>
          <p:cNvPicPr>
            <a:picLocks noChangeAspect="1"/>
          </p:cNvPicPr>
          <p:nvPr/>
        </p:nvPicPr>
        <p:blipFill>
          <a:blip r:embed="rId2"/>
          <a:stretch>
            <a:fillRect/>
          </a:stretch>
        </p:blipFill>
        <p:spPr>
          <a:xfrm>
            <a:off x="5934784" y="1600200"/>
            <a:ext cx="495300" cy="368300"/>
          </a:xfrm>
          <a:prstGeom prst="rect">
            <a:avLst/>
          </a:prstGeom>
        </p:spPr>
      </p:pic>
      <p:pic>
        <p:nvPicPr>
          <p:cNvPr id="8" name="Picture 7"/>
          <p:cNvPicPr>
            <a:picLocks noChangeAspect="1"/>
          </p:cNvPicPr>
          <p:nvPr/>
        </p:nvPicPr>
        <p:blipFill>
          <a:blip r:embed="rId3"/>
          <a:stretch>
            <a:fillRect/>
          </a:stretch>
        </p:blipFill>
        <p:spPr>
          <a:xfrm>
            <a:off x="5944399" y="4088868"/>
            <a:ext cx="495300" cy="368300"/>
          </a:xfrm>
          <a:prstGeom prst="rect">
            <a:avLst/>
          </a:prstGeom>
        </p:spPr>
      </p:pic>
      <p:sp>
        <p:nvSpPr>
          <p:cNvPr id="9" name="TextBox 8"/>
          <p:cNvSpPr txBox="1"/>
          <p:nvPr/>
        </p:nvSpPr>
        <p:spPr>
          <a:xfrm>
            <a:off x="4870495" y="4323191"/>
            <a:ext cx="184666" cy="369332"/>
          </a:xfrm>
          <a:prstGeom prst="rect">
            <a:avLst/>
          </a:prstGeom>
          <a:noFill/>
        </p:spPr>
        <p:txBody>
          <a:bodyPr wrap="none" rtlCol="0">
            <a:spAutoFit/>
          </a:bodyPr>
          <a:lstStyle/>
          <a:p>
            <a:endParaRPr lang="en-US" dirty="0"/>
          </a:p>
        </p:txBody>
      </p:sp>
      <p:pic>
        <p:nvPicPr>
          <p:cNvPr id="10" name="Picture 9"/>
          <p:cNvPicPr>
            <a:picLocks noChangeAspect="1"/>
          </p:cNvPicPr>
          <p:nvPr/>
        </p:nvPicPr>
        <p:blipFill>
          <a:blip r:embed="rId4"/>
          <a:stretch>
            <a:fillRect/>
          </a:stretch>
        </p:blipFill>
        <p:spPr>
          <a:xfrm>
            <a:off x="5937644" y="2422200"/>
            <a:ext cx="495300" cy="368300"/>
          </a:xfrm>
          <a:prstGeom prst="rect">
            <a:avLst/>
          </a:prstGeom>
        </p:spPr>
      </p:pic>
      <p:pic>
        <p:nvPicPr>
          <p:cNvPr id="11" name="Picture 10"/>
          <p:cNvPicPr>
            <a:picLocks noChangeAspect="1"/>
          </p:cNvPicPr>
          <p:nvPr/>
        </p:nvPicPr>
        <p:blipFill>
          <a:blip r:embed="rId5"/>
          <a:stretch>
            <a:fillRect/>
          </a:stretch>
        </p:blipFill>
        <p:spPr>
          <a:xfrm>
            <a:off x="5937644" y="3254455"/>
            <a:ext cx="495300" cy="368300"/>
          </a:xfrm>
          <a:prstGeom prst="rect">
            <a:avLst/>
          </a:prstGeom>
        </p:spPr>
      </p:pic>
      <p:pic>
        <p:nvPicPr>
          <p:cNvPr id="4" name="Picture 3"/>
          <p:cNvPicPr>
            <a:picLocks noChangeAspect="1"/>
          </p:cNvPicPr>
          <p:nvPr/>
        </p:nvPicPr>
        <p:blipFill>
          <a:blip r:embed="rId6"/>
          <a:stretch>
            <a:fillRect/>
          </a:stretch>
        </p:blipFill>
        <p:spPr>
          <a:xfrm>
            <a:off x="5944399" y="4457168"/>
            <a:ext cx="495300" cy="457200"/>
          </a:xfrm>
          <a:prstGeom prst="rect">
            <a:avLst/>
          </a:prstGeom>
        </p:spPr>
      </p:pic>
      <p:pic>
        <p:nvPicPr>
          <p:cNvPr id="5" name="Picture 4"/>
          <p:cNvPicPr>
            <a:picLocks noChangeAspect="1"/>
          </p:cNvPicPr>
          <p:nvPr/>
        </p:nvPicPr>
        <p:blipFill>
          <a:blip r:embed="rId6"/>
          <a:stretch>
            <a:fillRect/>
          </a:stretch>
        </p:blipFill>
        <p:spPr>
          <a:xfrm>
            <a:off x="5937644" y="3622755"/>
            <a:ext cx="495300" cy="457200"/>
          </a:xfrm>
          <a:prstGeom prst="rect">
            <a:avLst/>
          </a:prstGeom>
        </p:spPr>
      </p:pic>
      <p:pic>
        <p:nvPicPr>
          <p:cNvPr id="6" name="Picture 5"/>
          <p:cNvPicPr>
            <a:picLocks noChangeAspect="1"/>
          </p:cNvPicPr>
          <p:nvPr/>
        </p:nvPicPr>
        <p:blipFill>
          <a:blip r:embed="rId6"/>
          <a:stretch>
            <a:fillRect/>
          </a:stretch>
        </p:blipFill>
        <p:spPr>
          <a:xfrm>
            <a:off x="5944399" y="2790500"/>
            <a:ext cx="495300" cy="457200"/>
          </a:xfrm>
          <a:prstGeom prst="rect">
            <a:avLst/>
          </a:prstGeom>
        </p:spPr>
      </p:pic>
      <p:pic>
        <p:nvPicPr>
          <p:cNvPr id="16" name="Picture 15"/>
          <p:cNvPicPr>
            <a:picLocks noChangeAspect="1"/>
          </p:cNvPicPr>
          <p:nvPr/>
        </p:nvPicPr>
        <p:blipFill>
          <a:blip r:embed="rId6"/>
          <a:stretch>
            <a:fillRect/>
          </a:stretch>
        </p:blipFill>
        <p:spPr>
          <a:xfrm>
            <a:off x="5937644" y="1968500"/>
            <a:ext cx="495300" cy="457200"/>
          </a:xfrm>
          <a:prstGeom prst="rect">
            <a:avLst/>
          </a:prstGeom>
        </p:spPr>
      </p:pic>
    </p:spTree>
    <p:extLst>
      <p:ext uri="{BB962C8B-B14F-4D97-AF65-F5344CB8AC3E}">
        <p14:creationId xmlns:p14="http://schemas.microsoft.com/office/powerpoint/2010/main" val="3088467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a:xfrm>
            <a:off x="355875" y="1600200"/>
            <a:ext cx="4987487" cy="2088023"/>
          </a:xfrm>
        </p:spPr>
        <p:txBody>
          <a:bodyPr>
            <a:normAutofit/>
          </a:bodyPr>
          <a:lstStyle/>
          <a:p>
            <a:r>
              <a:rPr lang="en-US" sz="2400" dirty="0">
                <a:solidFill>
                  <a:srgbClr val="A6A6A6"/>
                </a:solidFill>
              </a:rPr>
              <a:t>libdft [VEE 12]</a:t>
            </a:r>
          </a:p>
          <a:p>
            <a:r>
              <a:rPr lang="en-US" sz="2400" dirty="0"/>
              <a:t>Taint Flow Algebra [NDSS 12]</a:t>
            </a:r>
          </a:p>
          <a:p>
            <a:r>
              <a:rPr lang="en-US" sz="2400" dirty="0">
                <a:solidFill>
                  <a:srgbClr val="A6A6A6"/>
                </a:solidFill>
              </a:rPr>
              <a:t>ShadowReplica [CCS 13]</a:t>
            </a:r>
          </a:p>
        </p:txBody>
      </p:sp>
      <p:pic>
        <p:nvPicPr>
          <p:cNvPr id="7" name="Picture 6"/>
          <p:cNvPicPr>
            <a:picLocks noChangeAspect="1"/>
          </p:cNvPicPr>
          <p:nvPr/>
        </p:nvPicPr>
        <p:blipFill>
          <a:blip r:embed="rId3"/>
          <a:stretch>
            <a:fillRect/>
          </a:stretch>
        </p:blipFill>
        <p:spPr>
          <a:xfrm>
            <a:off x="5934784" y="1600200"/>
            <a:ext cx="495300" cy="368300"/>
          </a:xfrm>
          <a:prstGeom prst="rect">
            <a:avLst/>
          </a:prstGeom>
        </p:spPr>
      </p:pic>
      <p:pic>
        <p:nvPicPr>
          <p:cNvPr id="8" name="Picture 7"/>
          <p:cNvPicPr>
            <a:picLocks noChangeAspect="1"/>
          </p:cNvPicPr>
          <p:nvPr/>
        </p:nvPicPr>
        <p:blipFill>
          <a:blip r:embed="rId4"/>
          <a:stretch>
            <a:fillRect/>
          </a:stretch>
        </p:blipFill>
        <p:spPr>
          <a:xfrm>
            <a:off x="5937644" y="4876673"/>
            <a:ext cx="495300" cy="368300"/>
          </a:xfrm>
          <a:prstGeom prst="rect">
            <a:avLst/>
          </a:prstGeom>
        </p:spPr>
      </p:pic>
      <p:sp>
        <p:nvSpPr>
          <p:cNvPr id="9" name="TextBox 8"/>
          <p:cNvSpPr txBox="1"/>
          <p:nvPr/>
        </p:nvSpPr>
        <p:spPr>
          <a:xfrm>
            <a:off x="4870495" y="4323191"/>
            <a:ext cx="184666" cy="369332"/>
          </a:xfrm>
          <a:prstGeom prst="rect">
            <a:avLst/>
          </a:prstGeom>
          <a:noFill/>
        </p:spPr>
        <p:txBody>
          <a:bodyPr wrap="none" rtlCol="0">
            <a:spAutoFit/>
          </a:bodyPr>
          <a:lstStyle/>
          <a:p>
            <a:endParaRPr lang="en-US" dirty="0"/>
          </a:p>
        </p:txBody>
      </p:sp>
      <p:pic>
        <p:nvPicPr>
          <p:cNvPr id="10" name="Picture 9"/>
          <p:cNvPicPr>
            <a:picLocks noChangeAspect="1"/>
          </p:cNvPicPr>
          <p:nvPr/>
        </p:nvPicPr>
        <p:blipFill>
          <a:blip r:embed="rId5"/>
          <a:stretch>
            <a:fillRect/>
          </a:stretch>
        </p:blipFill>
        <p:spPr>
          <a:xfrm>
            <a:off x="5924134" y="2692400"/>
            <a:ext cx="495300" cy="368300"/>
          </a:xfrm>
          <a:prstGeom prst="rect">
            <a:avLst/>
          </a:prstGeom>
        </p:spPr>
      </p:pic>
      <p:pic>
        <p:nvPicPr>
          <p:cNvPr id="11" name="Picture 10"/>
          <p:cNvPicPr>
            <a:picLocks noChangeAspect="1"/>
          </p:cNvPicPr>
          <p:nvPr/>
        </p:nvPicPr>
        <p:blipFill>
          <a:blip r:embed="rId6"/>
          <a:stretch>
            <a:fillRect/>
          </a:stretch>
        </p:blipFill>
        <p:spPr>
          <a:xfrm>
            <a:off x="5937644" y="3801293"/>
            <a:ext cx="495300" cy="368300"/>
          </a:xfrm>
          <a:prstGeom prst="rect">
            <a:avLst/>
          </a:prstGeom>
        </p:spPr>
      </p:pic>
      <p:pic>
        <p:nvPicPr>
          <p:cNvPr id="4" name="Picture 3"/>
          <p:cNvPicPr>
            <a:picLocks noChangeAspect="1"/>
          </p:cNvPicPr>
          <p:nvPr/>
        </p:nvPicPr>
        <p:blipFill>
          <a:blip r:embed="rId7"/>
          <a:stretch>
            <a:fillRect/>
          </a:stretch>
        </p:blipFill>
        <p:spPr>
          <a:xfrm>
            <a:off x="7378104" y="1600200"/>
            <a:ext cx="495300" cy="457200"/>
          </a:xfrm>
          <a:prstGeom prst="rect">
            <a:avLst/>
          </a:prstGeom>
        </p:spPr>
      </p:pic>
      <p:pic>
        <p:nvPicPr>
          <p:cNvPr id="5" name="Picture 4"/>
          <p:cNvPicPr>
            <a:picLocks noChangeAspect="1"/>
          </p:cNvPicPr>
          <p:nvPr/>
        </p:nvPicPr>
        <p:blipFill>
          <a:blip r:embed="rId7"/>
          <a:stretch>
            <a:fillRect/>
          </a:stretch>
        </p:blipFill>
        <p:spPr>
          <a:xfrm>
            <a:off x="7283531" y="1739900"/>
            <a:ext cx="495300" cy="457200"/>
          </a:xfrm>
          <a:prstGeom prst="rect">
            <a:avLst/>
          </a:prstGeom>
        </p:spPr>
      </p:pic>
      <p:pic>
        <p:nvPicPr>
          <p:cNvPr id="6" name="Picture 5"/>
          <p:cNvPicPr>
            <a:picLocks noChangeAspect="1"/>
          </p:cNvPicPr>
          <p:nvPr/>
        </p:nvPicPr>
        <p:blipFill>
          <a:blip r:embed="rId7"/>
          <a:stretch>
            <a:fillRect/>
          </a:stretch>
        </p:blipFill>
        <p:spPr>
          <a:xfrm>
            <a:off x="7164229" y="1862913"/>
            <a:ext cx="495300" cy="457200"/>
          </a:xfrm>
          <a:prstGeom prst="rect">
            <a:avLst/>
          </a:prstGeom>
        </p:spPr>
      </p:pic>
      <p:pic>
        <p:nvPicPr>
          <p:cNvPr id="16" name="Picture 15"/>
          <p:cNvPicPr>
            <a:picLocks noChangeAspect="1"/>
          </p:cNvPicPr>
          <p:nvPr/>
        </p:nvPicPr>
        <p:blipFill>
          <a:blip r:embed="rId7"/>
          <a:stretch>
            <a:fillRect/>
          </a:stretch>
        </p:blipFill>
        <p:spPr>
          <a:xfrm>
            <a:off x="7056146" y="1995520"/>
            <a:ext cx="495300" cy="457200"/>
          </a:xfrm>
          <a:prstGeom prst="rect">
            <a:avLst/>
          </a:prstGeom>
        </p:spPr>
      </p:pic>
      <p:pic>
        <p:nvPicPr>
          <p:cNvPr id="22" name="Picture 21"/>
          <p:cNvPicPr>
            <a:picLocks noChangeAspect="1"/>
          </p:cNvPicPr>
          <p:nvPr/>
        </p:nvPicPr>
        <p:blipFill>
          <a:blip r:embed="rId3"/>
          <a:stretch>
            <a:fillRect/>
          </a:stretch>
        </p:blipFill>
        <p:spPr>
          <a:xfrm>
            <a:off x="5937593" y="1600200"/>
            <a:ext cx="495300" cy="368300"/>
          </a:xfrm>
          <a:prstGeom prst="rect">
            <a:avLst/>
          </a:prstGeom>
        </p:spPr>
      </p:pic>
      <p:pic>
        <p:nvPicPr>
          <p:cNvPr id="23" name="Picture 22"/>
          <p:cNvPicPr>
            <a:picLocks noChangeAspect="1"/>
          </p:cNvPicPr>
          <p:nvPr/>
        </p:nvPicPr>
        <p:blipFill>
          <a:blip r:embed="rId4"/>
          <a:stretch>
            <a:fillRect/>
          </a:stretch>
        </p:blipFill>
        <p:spPr>
          <a:xfrm>
            <a:off x="5943021" y="3639325"/>
            <a:ext cx="495300" cy="368300"/>
          </a:xfrm>
          <a:prstGeom prst="rect">
            <a:avLst/>
          </a:prstGeom>
        </p:spPr>
      </p:pic>
      <p:pic>
        <p:nvPicPr>
          <p:cNvPr id="24" name="Picture 23"/>
          <p:cNvPicPr>
            <a:picLocks noChangeAspect="1"/>
          </p:cNvPicPr>
          <p:nvPr/>
        </p:nvPicPr>
        <p:blipFill>
          <a:blip r:embed="rId5"/>
          <a:stretch>
            <a:fillRect/>
          </a:stretch>
        </p:blipFill>
        <p:spPr>
          <a:xfrm>
            <a:off x="5949795" y="1968500"/>
            <a:ext cx="495300" cy="368300"/>
          </a:xfrm>
          <a:prstGeom prst="rect">
            <a:avLst/>
          </a:prstGeom>
        </p:spPr>
      </p:pic>
      <p:pic>
        <p:nvPicPr>
          <p:cNvPr id="25" name="Picture 24"/>
          <p:cNvPicPr>
            <a:picLocks noChangeAspect="1"/>
          </p:cNvPicPr>
          <p:nvPr/>
        </p:nvPicPr>
        <p:blipFill>
          <a:blip r:embed="rId6"/>
          <a:stretch>
            <a:fillRect/>
          </a:stretch>
        </p:blipFill>
        <p:spPr>
          <a:xfrm>
            <a:off x="5943600" y="3276600"/>
            <a:ext cx="495300" cy="368300"/>
          </a:xfrm>
          <a:prstGeom prst="rect">
            <a:avLst/>
          </a:prstGeom>
        </p:spPr>
      </p:pic>
    </p:spTree>
    <p:extLst>
      <p:ext uri="{BB962C8B-B14F-4D97-AF65-F5344CB8AC3E}">
        <p14:creationId xmlns:p14="http://schemas.microsoft.com/office/powerpoint/2010/main" val="2773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9" presetClass="exit" presetSubtype="0" fill="hold" nodeType="withEffect">
                                  <p:stCondLst>
                                    <p:cond delay="0"/>
                                  </p:stCondLst>
                                  <p:childTnLst>
                                    <p:animEffect transition="out" filter="dissolv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par>
                                <p:cTn id="14" presetID="9" presetClass="exit" presetSubtype="0" fill="hold" nodeType="withEffect">
                                  <p:stCondLst>
                                    <p:cond delay="0"/>
                                  </p:stCondLst>
                                  <p:childTnLst>
                                    <p:animEffect transition="out" filter="dissolve">
                                      <p:cBhvr>
                                        <p:cTn id="15" dur="500"/>
                                        <p:tgtEl>
                                          <p:spTgt spid="11"/>
                                        </p:tgtEl>
                                      </p:cBhvr>
                                    </p:animEffect>
                                    <p:set>
                                      <p:cBhvr>
                                        <p:cTn id="16" dur="1" fill="hold">
                                          <p:stCondLst>
                                            <p:cond delay="499"/>
                                          </p:stCondLst>
                                        </p:cTn>
                                        <p:tgtEl>
                                          <p:spTgt spid="11"/>
                                        </p:tgtEl>
                                        <p:attrNameLst>
                                          <p:attrName>style.visibility</p:attrName>
                                        </p:attrNameLst>
                                      </p:cBhvr>
                                      <p:to>
                                        <p:strVal val="hidden"/>
                                      </p:to>
                                    </p:set>
                                  </p:childTnLst>
                                </p:cTn>
                              </p:par>
                              <p:par>
                                <p:cTn id="17" presetID="9"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dissolve">
                                      <p:cBhvr>
                                        <p:cTn id="19" dur="500"/>
                                        <p:tgtEl>
                                          <p:spTgt spid="23"/>
                                        </p:tgtEl>
                                      </p:cBhvr>
                                    </p:animEffect>
                                  </p:childTnLst>
                                </p:cTn>
                              </p:par>
                              <p:par>
                                <p:cTn id="20" presetID="9"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dissolve">
                                      <p:cBhvr>
                                        <p:cTn id="22" dur="500"/>
                                        <p:tgtEl>
                                          <p:spTgt spid="24"/>
                                        </p:tgtEl>
                                      </p:cBhvr>
                                    </p:animEffect>
                                  </p:childTnLst>
                                </p:cTn>
                              </p:par>
                              <p:par>
                                <p:cTn id="23" presetID="9"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dissolve">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a:xfrm>
            <a:off x="355875" y="1600200"/>
            <a:ext cx="4987487" cy="2088023"/>
          </a:xfrm>
        </p:spPr>
        <p:txBody>
          <a:bodyPr>
            <a:normAutofit/>
          </a:bodyPr>
          <a:lstStyle/>
          <a:p>
            <a:r>
              <a:rPr lang="en-US" sz="2400" dirty="0">
                <a:solidFill>
                  <a:srgbClr val="A6A6A6"/>
                </a:solidFill>
              </a:rPr>
              <a:t>libdft [VEE 12]</a:t>
            </a:r>
          </a:p>
          <a:p>
            <a:r>
              <a:rPr lang="en-US" sz="2400" dirty="0"/>
              <a:t>Taint Flow Algebra [NDSS 12]</a:t>
            </a:r>
          </a:p>
          <a:p>
            <a:r>
              <a:rPr lang="en-US" sz="2400" dirty="0">
                <a:solidFill>
                  <a:srgbClr val="A6A6A6"/>
                </a:solidFill>
              </a:rPr>
              <a:t>ShadowReplica [CCS 13]</a:t>
            </a:r>
          </a:p>
          <a:p>
            <a:pPr marL="0" indent="0">
              <a:buNone/>
            </a:pPr>
            <a:endParaRPr lang="en-US" sz="2400" dirty="0"/>
          </a:p>
        </p:txBody>
      </p:sp>
      <p:pic>
        <p:nvPicPr>
          <p:cNvPr id="7" name="Picture 6"/>
          <p:cNvPicPr>
            <a:picLocks noChangeAspect="1"/>
          </p:cNvPicPr>
          <p:nvPr/>
        </p:nvPicPr>
        <p:blipFill>
          <a:blip r:embed="rId2"/>
          <a:stretch>
            <a:fillRect/>
          </a:stretch>
        </p:blipFill>
        <p:spPr>
          <a:xfrm>
            <a:off x="5953369" y="1600200"/>
            <a:ext cx="495300" cy="368300"/>
          </a:xfrm>
          <a:prstGeom prst="rect">
            <a:avLst/>
          </a:prstGeom>
        </p:spPr>
      </p:pic>
      <p:pic>
        <p:nvPicPr>
          <p:cNvPr id="8" name="Picture 7"/>
          <p:cNvPicPr>
            <a:picLocks noChangeAspect="1"/>
          </p:cNvPicPr>
          <p:nvPr/>
        </p:nvPicPr>
        <p:blipFill>
          <a:blip r:embed="rId3"/>
          <a:stretch>
            <a:fillRect/>
          </a:stretch>
        </p:blipFill>
        <p:spPr>
          <a:xfrm>
            <a:off x="5943021" y="3639325"/>
            <a:ext cx="495300" cy="368300"/>
          </a:xfrm>
          <a:prstGeom prst="rect">
            <a:avLst/>
          </a:prstGeom>
        </p:spPr>
      </p:pic>
      <p:sp>
        <p:nvSpPr>
          <p:cNvPr id="9" name="TextBox 8"/>
          <p:cNvSpPr txBox="1"/>
          <p:nvPr/>
        </p:nvSpPr>
        <p:spPr>
          <a:xfrm>
            <a:off x="4870495" y="4323191"/>
            <a:ext cx="184666" cy="369332"/>
          </a:xfrm>
          <a:prstGeom prst="rect">
            <a:avLst/>
          </a:prstGeom>
          <a:noFill/>
        </p:spPr>
        <p:txBody>
          <a:bodyPr wrap="none" rtlCol="0">
            <a:spAutoFit/>
          </a:bodyPr>
          <a:lstStyle/>
          <a:p>
            <a:endParaRPr lang="en-US" dirty="0"/>
          </a:p>
        </p:txBody>
      </p:sp>
      <p:pic>
        <p:nvPicPr>
          <p:cNvPr id="10" name="Picture 9"/>
          <p:cNvPicPr>
            <a:picLocks noChangeAspect="1"/>
          </p:cNvPicPr>
          <p:nvPr/>
        </p:nvPicPr>
        <p:blipFill>
          <a:blip r:embed="rId4"/>
          <a:stretch>
            <a:fillRect/>
          </a:stretch>
        </p:blipFill>
        <p:spPr>
          <a:xfrm>
            <a:off x="5949795" y="1968500"/>
            <a:ext cx="495300" cy="368300"/>
          </a:xfrm>
          <a:prstGeom prst="rect">
            <a:avLst/>
          </a:prstGeom>
        </p:spPr>
      </p:pic>
      <p:pic>
        <p:nvPicPr>
          <p:cNvPr id="11" name="Picture 10"/>
          <p:cNvPicPr>
            <a:picLocks noChangeAspect="1"/>
          </p:cNvPicPr>
          <p:nvPr/>
        </p:nvPicPr>
        <p:blipFill>
          <a:blip r:embed="rId5"/>
          <a:stretch>
            <a:fillRect/>
          </a:stretch>
        </p:blipFill>
        <p:spPr>
          <a:xfrm>
            <a:off x="5943600" y="3276600"/>
            <a:ext cx="495300" cy="368300"/>
          </a:xfrm>
          <a:prstGeom prst="rect">
            <a:avLst/>
          </a:prstGeom>
        </p:spPr>
      </p:pic>
      <p:pic>
        <p:nvPicPr>
          <p:cNvPr id="18" name="Picture 17"/>
          <p:cNvPicPr>
            <a:picLocks noChangeAspect="1"/>
          </p:cNvPicPr>
          <p:nvPr/>
        </p:nvPicPr>
        <p:blipFill>
          <a:blip r:embed="rId6"/>
          <a:stretch>
            <a:fillRect/>
          </a:stretch>
        </p:blipFill>
        <p:spPr>
          <a:xfrm>
            <a:off x="5953369" y="2328912"/>
            <a:ext cx="495300" cy="457200"/>
          </a:xfrm>
          <a:prstGeom prst="rect">
            <a:avLst/>
          </a:prstGeom>
        </p:spPr>
      </p:pic>
      <p:pic>
        <p:nvPicPr>
          <p:cNvPr id="22" name="Picture 21"/>
          <p:cNvPicPr>
            <a:picLocks noChangeAspect="1"/>
          </p:cNvPicPr>
          <p:nvPr/>
        </p:nvPicPr>
        <p:blipFill>
          <a:blip r:embed="rId6"/>
          <a:stretch>
            <a:fillRect/>
          </a:stretch>
        </p:blipFill>
        <p:spPr>
          <a:xfrm>
            <a:off x="5953369" y="2783683"/>
            <a:ext cx="495300" cy="457200"/>
          </a:xfrm>
          <a:prstGeom prst="rect">
            <a:avLst/>
          </a:prstGeom>
        </p:spPr>
      </p:pic>
      <p:pic>
        <p:nvPicPr>
          <p:cNvPr id="23" name="Picture 22"/>
          <p:cNvPicPr>
            <a:picLocks noChangeAspect="1"/>
          </p:cNvPicPr>
          <p:nvPr/>
        </p:nvPicPr>
        <p:blipFill>
          <a:blip r:embed="rId6"/>
          <a:stretch>
            <a:fillRect/>
          </a:stretch>
        </p:blipFill>
        <p:spPr>
          <a:xfrm>
            <a:off x="5955197" y="3999737"/>
            <a:ext cx="495300" cy="457200"/>
          </a:xfrm>
          <a:prstGeom prst="rect">
            <a:avLst/>
          </a:prstGeom>
        </p:spPr>
      </p:pic>
      <p:pic>
        <p:nvPicPr>
          <p:cNvPr id="26" name="Picture 25"/>
          <p:cNvPicPr>
            <a:picLocks noChangeAspect="1"/>
          </p:cNvPicPr>
          <p:nvPr/>
        </p:nvPicPr>
        <p:blipFill>
          <a:blip r:embed="rId6"/>
          <a:stretch>
            <a:fillRect/>
          </a:stretch>
        </p:blipFill>
        <p:spPr>
          <a:xfrm>
            <a:off x="5955197" y="4454508"/>
            <a:ext cx="495300" cy="457200"/>
          </a:xfrm>
          <a:prstGeom prst="rect">
            <a:avLst/>
          </a:prstGeom>
        </p:spPr>
      </p:pic>
    </p:spTree>
    <p:extLst>
      <p:ext uri="{BB962C8B-B14F-4D97-AF65-F5344CB8AC3E}">
        <p14:creationId xmlns:p14="http://schemas.microsoft.com/office/powerpoint/2010/main" val="2044985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a:xfrm>
            <a:off x="355875" y="1600200"/>
            <a:ext cx="4987487" cy="2088023"/>
          </a:xfrm>
        </p:spPr>
        <p:txBody>
          <a:bodyPr>
            <a:normAutofit/>
          </a:bodyPr>
          <a:lstStyle/>
          <a:p>
            <a:r>
              <a:rPr lang="en-US" sz="2400" dirty="0">
                <a:solidFill>
                  <a:srgbClr val="A6A6A6"/>
                </a:solidFill>
              </a:rPr>
              <a:t>libdft [VEE 12]</a:t>
            </a:r>
          </a:p>
          <a:p>
            <a:r>
              <a:rPr lang="en-US" sz="2400" dirty="0"/>
              <a:t>Taint Flow Algebra [NDSS 12]</a:t>
            </a:r>
          </a:p>
          <a:p>
            <a:r>
              <a:rPr lang="en-US" sz="2400" dirty="0">
                <a:solidFill>
                  <a:srgbClr val="A6A6A6"/>
                </a:solidFill>
              </a:rPr>
              <a:t>ShadowReplica [CCS 13]</a:t>
            </a:r>
          </a:p>
          <a:p>
            <a:pPr marL="0" indent="0">
              <a:buNone/>
            </a:pPr>
            <a:endParaRPr lang="en-US" sz="2400" dirty="0"/>
          </a:p>
        </p:txBody>
      </p:sp>
      <p:pic>
        <p:nvPicPr>
          <p:cNvPr id="7" name="Picture 6"/>
          <p:cNvPicPr>
            <a:picLocks noChangeAspect="1"/>
          </p:cNvPicPr>
          <p:nvPr/>
        </p:nvPicPr>
        <p:blipFill>
          <a:blip r:embed="rId2"/>
          <a:stretch>
            <a:fillRect/>
          </a:stretch>
        </p:blipFill>
        <p:spPr>
          <a:xfrm>
            <a:off x="5953369" y="1600200"/>
            <a:ext cx="495300" cy="368300"/>
          </a:xfrm>
          <a:prstGeom prst="rect">
            <a:avLst/>
          </a:prstGeom>
        </p:spPr>
      </p:pic>
      <p:pic>
        <p:nvPicPr>
          <p:cNvPr id="8" name="Picture 7"/>
          <p:cNvPicPr>
            <a:picLocks noChangeAspect="1"/>
          </p:cNvPicPr>
          <p:nvPr/>
        </p:nvPicPr>
        <p:blipFill>
          <a:blip r:embed="rId3"/>
          <a:stretch>
            <a:fillRect/>
          </a:stretch>
        </p:blipFill>
        <p:spPr>
          <a:xfrm>
            <a:off x="5943021" y="3639325"/>
            <a:ext cx="495300" cy="368300"/>
          </a:xfrm>
          <a:prstGeom prst="rect">
            <a:avLst/>
          </a:prstGeom>
        </p:spPr>
      </p:pic>
      <p:sp>
        <p:nvSpPr>
          <p:cNvPr id="9" name="TextBox 8"/>
          <p:cNvSpPr txBox="1"/>
          <p:nvPr/>
        </p:nvSpPr>
        <p:spPr>
          <a:xfrm>
            <a:off x="4870495" y="4323191"/>
            <a:ext cx="184666" cy="369332"/>
          </a:xfrm>
          <a:prstGeom prst="rect">
            <a:avLst/>
          </a:prstGeom>
          <a:noFill/>
        </p:spPr>
        <p:txBody>
          <a:bodyPr wrap="none" rtlCol="0">
            <a:spAutoFit/>
          </a:bodyPr>
          <a:lstStyle/>
          <a:p>
            <a:endParaRPr lang="en-US" dirty="0"/>
          </a:p>
        </p:txBody>
      </p:sp>
      <p:pic>
        <p:nvPicPr>
          <p:cNvPr id="10" name="Picture 9"/>
          <p:cNvPicPr>
            <a:picLocks noChangeAspect="1"/>
          </p:cNvPicPr>
          <p:nvPr/>
        </p:nvPicPr>
        <p:blipFill>
          <a:blip r:embed="rId4"/>
          <a:stretch>
            <a:fillRect/>
          </a:stretch>
        </p:blipFill>
        <p:spPr>
          <a:xfrm>
            <a:off x="5949795" y="1968500"/>
            <a:ext cx="495300" cy="368300"/>
          </a:xfrm>
          <a:prstGeom prst="rect">
            <a:avLst/>
          </a:prstGeom>
        </p:spPr>
      </p:pic>
      <p:pic>
        <p:nvPicPr>
          <p:cNvPr id="11" name="Picture 10"/>
          <p:cNvPicPr>
            <a:picLocks noChangeAspect="1"/>
          </p:cNvPicPr>
          <p:nvPr/>
        </p:nvPicPr>
        <p:blipFill>
          <a:blip r:embed="rId5"/>
          <a:stretch>
            <a:fillRect/>
          </a:stretch>
        </p:blipFill>
        <p:spPr>
          <a:xfrm>
            <a:off x="5943600" y="3276600"/>
            <a:ext cx="495300" cy="368300"/>
          </a:xfrm>
          <a:prstGeom prst="rect">
            <a:avLst/>
          </a:prstGeom>
        </p:spPr>
      </p:pic>
      <p:pic>
        <p:nvPicPr>
          <p:cNvPr id="15" name="Picture 14"/>
          <p:cNvPicPr>
            <a:picLocks noChangeAspect="1"/>
          </p:cNvPicPr>
          <p:nvPr/>
        </p:nvPicPr>
        <p:blipFill>
          <a:blip r:embed="rId6"/>
          <a:stretch>
            <a:fillRect/>
          </a:stretch>
        </p:blipFill>
        <p:spPr>
          <a:xfrm>
            <a:off x="5949795" y="2336800"/>
            <a:ext cx="495300" cy="939800"/>
          </a:xfrm>
          <a:prstGeom prst="rect">
            <a:avLst/>
          </a:prstGeom>
        </p:spPr>
      </p:pic>
      <p:pic>
        <p:nvPicPr>
          <p:cNvPr id="17" name="Picture 16"/>
          <p:cNvPicPr>
            <a:picLocks noChangeAspect="1"/>
          </p:cNvPicPr>
          <p:nvPr/>
        </p:nvPicPr>
        <p:blipFill>
          <a:blip r:embed="rId6"/>
          <a:stretch>
            <a:fillRect/>
          </a:stretch>
        </p:blipFill>
        <p:spPr>
          <a:xfrm>
            <a:off x="5943600" y="4007625"/>
            <a:ext cx="495300" cy="939800"/>
          </a:xfrm>
          <a:prstGeom prst="rect">
            <a:avLst/>
          </a:prstGeom>
        </p:spPr>
      </p:pic>
    </p:spTree>
    <p:extLst>
      <p:ext uri="{BB962C8B-B14F-4D97-AF65-F5344CB8AC3E}">
        <p14:creationId xmlns:p14="http://schemas.microsoft.com/office/powerpoint/2010/main" val="1747680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a:xfrm>
            <a:off x="355875" y="1600200"/>
            <a:ext cx="4987487" cy="2088023"/>
          </a:xfrm>
        </p:spPr>
        <p:txBody>
          <a:bodyPr>
            <a:normAutofit/>
          </a:bodyPr>
          <a:lstStyle/>
          <a:p>
            <a:r>
              <a:rPr lang="en-US" sz="2400" dirty="0">
                <a:solidFill>
                  <a:srgbClr val="A6A6A6"/>
                </a:solidFill>
              </a:rPr>
              <a:t>libdft [VEE 12]</a:t>
            </a:r>
          </a:p>
          <a:p>
            <a:r>
              <a:rPr lang="en-US" sz="2400" dirty="0"/>
              <a:t>Taint Flow Algebra [NDSS 12]</a:t>
            </a:r>
          </a:p>
          <a:p>
            <a:r>
              <a:rPr lang="en-US" sz="2400" dirty="0">
                <a:solidFill>
                  <a:srgbClr val="A6A6A6"/>
                </a:solidFill>
              </a:rPr>
              <a:t>ShadowReplica [CCS 13]</a:t>
            </a:r>
          </a:p>
          <a:p>
            <a:pPr marL="0" indent="0">
              <a:buNone/>
            </a:pPr>
            <a:endParaRPr lang="en-US" sz="2400" dirty="0"/>
          </a:p>
        </p:txBody>
      </p:sp>
      <p:pic>
        <p:nvPicPr>
          <p:cNvPr id="7" name="Picture 6"/>
          <p:cNvPicPr>
            <a:picLocks noChangeAspect="1"/>
          </p:cNvPicPr>
          <p:nvPr/>
        </p:nvPicPr>
        <p:blipFill>
          <a:blip r:embed="rId2"/>
          <a:stretch>
            <a:fillRect/>
          </a:stretch>
        </p:blipFill>
        <p:spPr>
          <a:xfrm>
            <a:off x="5942672" y="1600200"/>
            <a:ext cx="495300" cy="368300"/>
          </a:xfrm>
          <a:prstGeom prst="rect">
            <a:avLst/>
          </a:prstGeom>
        </p:spPr>
      </p:pic>
      <p:pic>
        <p:nvPicPr>
          <p:cNvPr id="8" name="Picture 7"/>
          <p:cNvPicPr>
            <a:picLocks noChangeAspect="1"/>
          </p:cNvPicPr>
          <p:nvPr/>
        </p:nvPicPr>
        <p:blipFill>
          <a:blip r:embed="rId3"/>
          <a:stretch>
            <a:fillRect/>
          </a:stretch>
        </p:blipFill>
        <p:spPr>
          <a:xfrm>
            <a:off x="5930889" y="3177557"/>
            <a:ext cx="495300" cy="368300"/>
          </a:xfrm>
          <a:prstGeom prst="rect">
            <a:avLst/>
          </a:prstGeom>
        </p:spPr>
      </p:pic>
      <p:sp>
        <p:nvSpPr>
          <p:cNvPr id="9" name="TextBox 8"/>
          <p:cNvSpPr txBox="1"/>
          <p:nvPr/>
        </p:nvSpPr>
        <p:spPr>
          <a:xfrm>
            <a:off x="4870495" y="4323191"/>
            <a:ext cx="184666" cy="369332"/>
          </a:xfrm>
          <a:prstGeom prst="rect">
            <a:avLst/>
          </a:prstGeom>
          <a:noFill/>
        </p:spPr>
        <p:txBody>
          <a:bodyPr wrap="none" rtlCol="0">
            <a:spAutoFit/>
          </a:bodyPr>
          <a:lstStyle/>
          <a:p>
            <a:endParaRPr lang="en-US" dirty="0"/>
          </a:p>
        </p:txBody>
      </p:sp>
      <p:pic>
        <p:nvPicPr>
          <p:cNvPr id="10" name="Picture 9"/>
          <p:cNvPicPr>
            <a:picLocks noChangeAspect="1"/>
          </p:cNvPicPr>
          <p:nvPr/>
        </p:nvPicPr>
        <p:blipFill>
          <a:blip r:embed="rId4"/>
          <a:stretch>
            <a:fillRect/>
          </a:stretch>
        </p:blipFill>
        <p:spPr>
          <a:xfrm>
            <a:off x="5937644" y="1968500"/>
            <a:ext cx="495300" cy="368300"/>
          </a:xfrm>
          <a:prstGeom prst="rect">
            <a:avLst/>
          </a:prstGeom>
        </p:spPr>
      </p:pic>
      <p:pic>
        <p:nvPicPr>
          <p:cNvPr id="11" name="Picture 10"/>
          <p:cNvPicPr>
            <a:picLocks noChangeAspect="1"/>
          </p:cNvPicPr>
          <p:nvPr/>
        </p:nvPicPr>
        <p:blipFill>
          <a:blip r:embed="rId5"/>
          <a:stretch>
            <a:fillRect/>
          </a:stretch>
        </p:blipFill>
        <p:spPr>
          <a:xfrm>
            <a:off x="5939944" y="2803062"/>
            <a:ext cx="495300" cy="368300"/>
          </a:xfrm>
          <a:prstGeom prst="rect">
            <a:avLst/>
          </a:prstGeom>
        </p:spPr>
      </p:pic>
      <p:pic>
        <p:nvPicPr>
          <p:cNvPr id="13" name="Picture 12"/>
          <p:cNvPicPr>
            <a:picLocks noChangeAspect="1"/>
          </p:cNvPicPr>
          <p:nvPr/>
        </p:nvPicPr>
        <p:blipFill>
          <a:blip r:embed="rId6"/>
          <a:stretch>
            <a:fillRect/>
          </a:stretch>
        </p:blipFill>
        <p:spPr>
          <a:xfrm>
            <a:off x="5933749" y="3533467"/>
            <a:ext cx="495300" cy="457200"/>
          </a:xfrm>
          <a:prstGeom prst="rect">
            <a:avLst/>
          </a:prstGeom>
        </p:spPr>
      </p:pic>
      <p:pic>
        <p:nvPicPr>
          <p:cNvPr id="14" name="Picture 13"/>
          <p:cNvPicPr>
            <a:picLocks noChangeAspect="1"/>
          </p:cNvPicPr>
          <p:nvPr/>
        </p:nvPicPr>
        <p:blipFill>
          <a:blip r:embed="rId6"/>
          <a:stretch>
            <a:fillRect/>
          </a:stretch>
        </p:blipFill>
        <p:spPr>
          <a:xfrm>
            <a:off x="5947174" y="2343615"/>
            <a:ext cx="495300" cy="457200"/>
          </a:xfrm>
          <a:prstGeom prst="rect">
            <a:avLst/>
          </a:prstGeom>
        </p:spPr>
      </p:pic>
    </p:spTree>
    <p:extLst>
      <p:ext uri="{BB962C8B-B14F-4D97-AF65-F5344CB8AC3E}">
        <p14:creationId xmlns:p14="http://schemas.microsoft.com/office/powerpoint/2010/main" val="268070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a:xfrm>
            <a:off x="355875" y="1600200"/>
            <a:ext cx="4987487" cy="2088023"/>
          </a:xfrm>
        </p:spPr>
        <p:txBody>
          <a:bodyPr>
            <a:normAutofit/>
          </a:bodyPr>
          <a:lstStyle/>
          <a:p>
            <a:r>
              <a:rPr lang="en-US" sz="2400" dirty="0">
                <a:solidFill>
                  <a:srgbClr val="A6A6A6"/>
                </a:solidFill>
              </a:rPr>
              <a:t>libdft [VEE 12]</a:t>
            </a:r>
          </a:p>
          <a:p>
            <a:r>
              <a:rPr lang="en-US" sz="2400" dirty="0">
                <a:solidFill>
                  <a:srgbClr val="A6A6A6"/>
                </a:solidFill>
              </a:rPr>
              <a:t>Taint Flow Algebra [NDSS 12]</a:t>
            </a:r>
          </a:p>
          <a:p>
            <a:r>
              <a:rPr lang="en-US" sz="2400" dirty="0"/>
              <a:t>ShadowReplica [CCS 13]</a:t>
            </a:r>
          </a:p>
          <a:p>
            <a:pPr marL="0" indent="0">
              <a:buNone/>
            </a:pPr>
            <a:endParaRPr lang="en-US" sz="2400" dirty="0"/>
          </a:p>
        </p:txBody>
      </p:sp>
      <p:pic>
        <p:nvPicPr>
          <p:cNvPr id="7" name="Picture 6"/>
          <p:cNvPicPr>
            <a:picLocks noChangeAspect="1"/>
          </p:cNvPicPr>
          <p:nvPr/>
        </p:nvPicPr>
        <p:blipFill>
          <a:blip r:embed="rId2"/>
          <a:stretch>
            <a:fillRect/>
          </a:stretch>
        </p:blipFill>
        <p:spPr>
          <a:xfrm>
            <a:off x="5934784" y="1600200"/>
            <a:ext cx="495300" cy="368300"/>
          </a:xfrm>
          <a:prstGeom prst="rect">
            <a:avLst/>
          </a:prstGeom>
        </p:spPr>
      </p:pic>
      <p:pic>
        <p:nvPicPr>
          <p:cNvPr id="8" name="Picture 7"/>
          <p:cNvPicPr>
            <a:picLocks noChangeAspect="1"/>
          </p:cNvPicPr>
          <p:nvPr/>
        </p:nvPicPr>
        <p:blipFill>
          <a:blip r:embed="rId3"/>
          <a:stretch>
            <a:fillRect/>
          </a:stretch>
        </p:blipFill>
        <p:spPr>
          <a:xfrm>
            <a:off x="5937644" y="3168002"/>
            <a:ext cx="495300" cy="368300"/>
          </a:xfrm>
          <a:prstGeom prst="rect">
            <a:avLst/>
          </a:prstGeom>
        </p:spPr>
      </p:pic>
      <p:sp>
        <p:nvSpPr>
          <p:cNvPr id="9" name="TextBox 8"/>
          <p:cNvSpPr txBox="1"/>
          <p:nvPr/>
        </p:nvSpPr>
        <p:spPr>
          <a:xfrm>
            <a:off x="4870495" y="4323191"/>
            <a:ext cx="184666" cy="369332"/>
          </a:xfrm>
          <a:prstGeom prst="rect">
            <a:avLst/>
          </a:prstGeom>
          <a:noFill/>
        </p:spPr>
        <p:txBody>
          <a:bodyPr wrap="none" rtlCol="0">
            <a:spAutoFit/>
          </a:bodyPr>
          <a:lstStyle/>
          <a:p>
            <a:endParaRPr lang="en-US" dirty="0"/>
          </a:p>
        </p:txBody>
      </p:sp>
      <p:pic>
        <p:nvPicPr>
          <p:cNvPr id="10" name="Picture 9"/>
          <p:cNvPicPr>
            <a:picLocks noChangeAspect="1"/>
          </p:cNvPicPr>
          <p:nvPr/>
        </p:nvPicPr>
        <p:blipFill>
          <a:blip r:embed="rId4"/>
          <a:stretch>
            <a:fillRect/>
          </a:stretch>
        </p:blipFill>
        <p:spPr>
          <a:xfrm>
            <a:off x="5937644" y="1968500"/>
            <a:ext cx="495300" cy="368300"/>
          </a:xfrm>
          <a:prstGeom prst="rect">
            <a:avLst/>
          </a:prstGeom>
        </p:spPr>
      </p:pic>
      <p:pic>
        <p:nvPicPr>
          <p:cNvPr id="11" name="Picture 10"/>
          <p:cNvPicPr>
            <a:picLocks noChangeAspect="1"/>
          </p:cNvPicPr>
          <p:nvPr/>
        </p:nvPicPr>
        <p:blipFill>
          <a:blip r:embed="rId5"/>
          <a:stretch>
            <a:fillRect/>
          </a:stretch>
        </p:blipFill>
        <p:spPr>
          <a:xfrm>
            <a:off x="5940504" y="2799702"/>
            <a:ext cx="495300" cy="368300"/>
          </a:xfrm>
          <a:prstGeom prst="rect">
            <a:avLst/>
          </a:prstGeom>
        </p:spPr>
      </p:pic>
      <p:pic>
        <p:nvPicPr>
          <p:cNvPr id="13" name="Picture 12"/>
          <p:cNvPicPr>
            <a:picLocks noChangeAspect="1"/>
          </p:cNvPicPr>
          <p:nvPr/>
        </p:nvPicPr>
        <p:blipFill>
          <a:blip r:embed="rId6"/>
          <a:stretch>
            <a:fillRect/>
          </a:stretch>
        </p:blipFill>
        <p:spPr>
          <a:xfrm>
            <a:off x="5940504" y="3536302"/>
            <a:ext cx="495300" cy="457200"/>
          </a:xfrm>
          <a:prstGeom prst="rect">
            <a:avLst/>
          </a:prstGeom>
        </p:spPr>
      </p:pic>
      <p:pic>
        <p:nvPicPr>
          <p:cNvPr id="14" name="Picture 13"/>
          <p:cNvPicPr>
            <a:picLocks noChangeAspect="1"/>
          </p:cNvPicPr>
          <p:nvPr/>
        </p:nvPicPr>
        <p:blipFill>
          <a:blip r:embed="rId6"/>
          <a:stretch>
            <a:fillRect/>
          </a:stretch>
        </p:blipFill>
        <p:spPr>
          <a:xfrm>
            <a:off x="5944399" y="2336800"/>
            <a:ext cx="495300" cy="457200"/>
          </a:xfrm>
          <a:prstGeom prst="rect">
            <a:avLst/>
          </a:prstGeom>
        </p:spPr>
      </p:pic>
    </p:spTree>
    <p:extLst>
      <p:ext uri="{BB962C8B-B14F-4D97-AF65-F5344CB8AC3E}">
        <p14:creationId xmlns:p14="http://schemas.microsoft.com/office/powerpoint/2010/main" val="3469276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a:xfrm>
            <a:off x="355875" y="1600200"/>
            <a:ext cx="4987487" cy="2088023"/>
          </a:xfrm>
        </p:spPr>
        <p:txBody>
          <a:bodyPr>
            <a:normAutofit/>
          </a:bodyPr>
          <a:lstStyle/>
          <a:p>
            <a:r>
              <a:rPr lang="en-US" sz="2400" dirty="0">
                <a:solidFill>
                  <a:srgbClr val="A6A6A6"/>
                </a:solidFill>
              </a:rPr>
              <a:t>libdft [VEE 12]</a:t>
            </a:r>
          </a:p>
          <a:p>
            <a:r>
              <a:rPr lang="en-US" sz="2400" dirty="0">
                <a:solidFill>
                  <a:srgbClr val="A6A6A6"/>
                </a:solidFill>
              </a:rPr>
              <a:t>Taint Flow Algebra [NDSS 12]</a:t>
            </a:r>
          </a:p>
          <a:p>
            <a:r>
              <a:rPr lang="en-US" sz="2400" dirty="0"/>
              <a:t>ShadowReplica [CCS 13]</a:t>
            </a:r>
          </a:p>
          <a:p>
            <a:pPr marL="0" indent="0">
              <a:buNone/>
            </a:pPr>
            <a:endParaRPr lang="en-US" sz="2400" dirty="0"/>
          </a:p>
        </p:txBody>
      </p:sp>
      <p:pic>
        <p:nvPicPr>
          <p:cNvPr id="7" name="Picture 6"/>
          <p:cNvPicPr>
            <a:picLocks noChangeAspect="1"/>
          </p:cNvPicPr>
          <p:nvPr/>
        </p:nvPicPr>
        <p:blipFill>
          <a:blip r:embed="rId2"/>
          <a:stretch>
            <a:fillRect/>
          </a:stretch>
        </p:blipFill>
        <p:spPr>
          <a:xfrm>
            <a:off x="5934784" y="1600200"/>
            <a:ext cx="495300" cy="368300"/>
          </a:xfrm>
          <a:prstGeom prst="rect">
            <a:avLst/>
          </a:prstGeom>
        </p:spPr>
      </p:pic>
      <p:pic>
        <p:nvPicPr>
          <p:cNvPr id="8" name="Picture 7"/>
          <p:cNvPicPr>
            <a:picLocks noChangeAspect="1"/>
          </p:cNvPicPr>
          <p:nvPr/>
        </p:nvPicPr>
        <p:blipFill>
          <a:blip r:embed="rId3"/>
          <a:stretch>
            <a:fillRect/>
          </a:stretch>
        </p:blipFill>
        <p:spPr>
          <a:xfrm>
            <a:off x="5930889" y="3208532"/>
            <a:ext cx="495300" cy="368300"/>
          </a:xfrm>
          <a:prstGeom prst="rect">
            <a:avLst/>
          </a:prstGeom>
        </p:spPr>
      </p:pic>
      <p:sp>
        <p:nvSpPr>
          <p:cNvPr id="9" name="TextBox 8"/>
          <p:cNvSpPr txBox="1"/>
          <p:nvPr/>
        </p:nvSpPr>
        <p:spPr>
          <a:xfrm>
            <a:off x="4870495" y="4323191"/>
            <a:ext cx="184666" cy="369332"/>
          </a:xfrm>
          <a:prstGeom prst="rect">
            <a:avLst/>
          </a:prstGeom>
          <a:noFill/>
        </p:spPr>
        <p:txBody>
          <a:bodyPr wrap="none" rtlCol="0">
            <a:spAutoFit/>
          </a:bodyPr>
          <a:lstStyle/>
          <a:p>
            <a:endParaRPr lang="en-US" dirty="0"/>
          </a:p>
        </p:txBody>
      </p:sp>
      <p:pic>
        <p:nvPicPr>
          <p:cNvPr id="10" name="Picture 9"/>
          <p:cNvPicPr>
            <a:picLocks noChangeAspect="1"/>
          </p:cNvPicPr>
          <p:nvPr/>
        </p:nvPicPr>
        <p:blipFill>
          <a:blip r:embed="rId4"/>
          <a:stretch>
            <a:fillRect/>
          </a:stretch>
        </p:blipFill>
        <p:spPr>
          <a:xfrm>
            <a:off x="5937644" y="1968500"/>
            <a:ext cx="495300" cy="368300"/>
          </a:xfrm>
          <a:prstGeom prst="rect">
            <a:avLst/>
          </a:prstGeom>
        </p:spPr>
      </p:pic>
      <p:pic>
        <p:nvPicPr>
          <p:cNvPr id="11" name="Picture 10"/>
          <p:cNvPicPr>
            <a:picLocks noChangeAspect="1"/>
          </p:cNvPicPr>
          <p:nvPr/>
        </p:nvPicPr>
        <p:blipFill>
          <a:blip r:embed="rId5"/>
          <a:stretch>
            <a:fillRect/>
          </a:stretch>
        </p:blipFill>
        <p:spPr>
          <a:xfrm>
            <a:off x="5933749" y="2840232"/>
            <a:ext cx="495300" cy="368300"/>
          </a:xfrm>
          <a:prstGeom prst="rect">
            <a:avLst/>
          </a:prstGeom>
        </p:spPr>
      </p:pic>
      <p:pic>
        <p:nvPicPr>
          <p:cNvPr id="13" name="Picture 12"/>
          <p:cNvPicPr>
            <a:picLocks noChangeAspect="1"/>
          </p:cNvPicPr>
          <p:nvPr/>
        </p:nvPicPr>
        <p:blipFill>
          <a:blip r:embed="rId6"/>
          <a:stretch>
            <a:fillRect/>
          </a:stretch>
        </p:blipFill>
        <p:spPr>
          <a:xfrm>
            <a:off x="7974853" y="2057400"/>
            <a:ext cx="495300" cy="457200"/>
          </a:xfrm>
          <a:prstGeom prst="rect">
            <a:avLst/>
          </a:prstGeom>
        </p:spPr>
      </p:pic>
      <p:pic>
        <p:nvPicPr>
          <p:cNvPr id="14" name="Picture 13"/>
          <p:cNvPicPr>
            <a:picLocks noChangeAspect="1"/>
          </p:cNvPicPr>
          <p:nvPr/>
        </p:nvPicPr>
        <p:blipFill>
          <a:blip r:embed="rId6"/>
          <a:stretch>
            <a:fillRect/>
          </a:stretch>
        </p:blipFill>
        <p:spPr>
          <a:xfrm>
            <a:off x="7974853" y="1600200"/>
            <a:ext cx="495300" cy="457200"/>
          </a:xfrm>
          <a:prstGeom prst="rect">
            <a:avLst/>
          </a:prstGeom>
        </p:spPr>
      </p:pic>
      <p:grpSp>
        <p:nvGrpSpPr>
          <p:cNvPr id="20" name="Group 19"/>
          <p:cNvGrpSpPr/>
          <p:nvPr/>
        </p:nvGrpSpPr>
        <p:grpSpPr>
          <a:xfrm>
            <a:off x="5872614" y="833597"/>
            <a:ext cx="583450" cy="765694"/>
            <a:chOff x="6556590" y="4494917"/>
            <a:chExt cx="777213" cy="899305"/>
          </a:xfrm>
        </p:grpSpPr>
        <p:pic>
          <p:nvPicPr>
            <p:cNvPr id="21" name="Picture 20"/>
            <p:cNvPicPr>
              <a:picLocks noChangeAspect="1"/>
            </p:cNvPicPr>
            <p:nvPr/>
          </p:nvPicPr>
          <p:blipFill>
            <a:blip r:embed="rId7"/>
            <a:stretch>
              <a:fillRect/>
            </a:stretch>
          </p:blipFill>
          <p:spPr>
            <a:xfrm>
              <a:off x="6675176" y="4848968"/>
              <a:ext cx="587875" cy="545254"/>
            </a:xfrm>
            <a:prstGeom prst="rect">
              <a:avLst/>
            </a:prstGeom>
          </p:spPr>
        </p:pic>
        <p:sp>
          <p:nvSpPr>
            <p:cNvPr id="22" name="TextBox 21"/>
            <p:cNvSpPr txBox="1"/>
            <p:nvPr/>
          </p:nvSpPr>
          <p:spPr>
            <a:xfrm>
              <a:off x="6556590" y="4494917"/>
              <a:ext cx="777213" cy="361483"/>
            </a:xfrm>
            <a:prstGeom prst="rect">
              <a:avLst/>
            </a:prstGeom>
            <a:noFill/>
          </p:spPr>
          <p:txBody>
            <a:bodyPr wrap="none" rtlCol="0">
              <a:spAutoFit/>
            </a:bodyPr>
            <a:lstStyle/>
            <a:p>
              <a:pPr algn="ctr"/>
              <a:r>
                <a:rPr lang="en-US" sz="1400" b="1" dirty="0"/>
                <a:t>CPU0</a:t>
              </a:r>
              <a:endParaRPr lang="en-US" sz="2000" b="1" dirty="0"/>
            </a:p>
          </p:txBody>
        </p:sp>
      </p:grpSp>
      <p:grpSp>
        <p:nvGrpSpPr>
          <p:cNvPr id="23" name="Group 22"/>
          <p:cNvGrpSpPr/>
          <p:nvPr/>
        </p:nvGrpSpPr>
        <p:grpSpPr>
          <a:xfrm>
            <a:off x="7888701" y="834506"/>
            <a:ext cx="583450" cy="765694"/>
            <a:chOff x="6556589" y="4494917"/>
            <a:chExt cx="777213" cy="899305"/>
          </a:xfrm>
        </p:grpSpPr>
        <p:pic>
          <p:nvPicPr>
            <p:cNvPr id="24" name="Picture 23"/>
            <p:cNvPicPr>
              <a:picLocks noChangeAspect="1"/>
            </p:cNvPicPr>
            <p:nvPr/>
          </p:nvPicPr>
          <p:blipFill>
            <a:blip r:embed="rId7"/>
            <a:stretch>
              <a:fillRect/>
            </a:stretch>
          </p:blipFill>
          <p:spPr>
            <a:xfrm>
              <a:off x="6675176" y="4848968"/>
              <a:ext cx="587875" cy="545254"/>
            </a:xfrm>
            <a:prstGeom prst="rect">
              <a:avLst/>
            </a:prstGeom>
          </p:spPr>
        </p:pic>
        <p:sp>
          <p:nvSpPr>
            <p:cNvPr id="25" name="TextBox 24"/>
            <p:cNvSpPr txBox="1"/>
            <p:nvPr/>
          </p:nvSpPr>
          <p:spPr>
            <a:xfrm>
              <a:off x="6556589" y="4494917"/>
              <a:ext cx="777213" cy="361483"/>
            </a:xfrm>
            <a:prstGeom prst="rect">
              <a:avLst/>
            </a:prstGeom>
            <a:noFill/>
          </p:spPr>
          <p:txBody>
            <a:bodyPr wrap="none" rtlCol="0">
              <a:spAutoFit/>
            </a:bodyPr>
            <a:lstStyle/>
            <a:p>
              <a:pPr algn="ctr"/>
              <a:r>
                <a:rPr lang="en-US" sz="1400" b="1" dirty="0"/>
                <a:t>CPU1</a:t>
              </a:r>
              <a:endParaRPr lang="en-US" sz="2000" b="1" dirty="0"/>
            </a:p>
          </p:txBody>
        </p:sp>
      </p:grpSp>
      <p:pic>
        <p:nvPicPr>
          <p:cNvPr id="26" name="Picture 25"/>
          <p:cNvPicPr>
            <a:picLocks noChangeAspect="1"/>
          </p:cNvPicPr>
          <p:nvPr/>
        </p:nvPicPr>
        <p:blipFill>
          <a:blip r:embed="rId8"/>
          <a:stretch>
            <a:fillRect/>
          </a:stretch>
        </p:blipFill>
        <p:spPr>
          <a:xfrm>
            <a:off x="6843012" y="1135046"/>
            <a:ext cx="668763" cy="404369"/>
          </a:xfrm>
          <a:prstGeom prst="rect">
            <a:avLst/>
          </a:prstGeom>
        </p:spPr>
      </p:pic>
      <p:pic>
        <p:nvPicPr>
          <p:cNvPr id="27" name="Picture 26"/>
          <p:cNvPicPr>
            <a:picLocks noChangeAspect="1"/>
          </p:cNvPicPr>
          <p:nvPr/>
        </p:nvPicPr>
        <p:blipFill>
          <a:blip r:embed="rId2"/>
          <a:stretch>
            <a:fillRect/>
          </a:stretch>
        </p:blipFill>
        <p:spPr>
          <a:xfrm>
            <a:off x="5934784" y="1600200"/>
            <a:ext cx="495300" cy="368300"/>
          </a:xfrm>
          <a:prstGeom prst="rect">
            <a:avLst/>
          </a:prstGeom>
        </p:spPr>
      </p:pic>
      <p:pic>
        <p:nvPicPr>
          <p:cNvPr id="28" name="Picture 27"/>
          <p:cNvPicPr>
            <a:picLocks noChangeAspect="1"/>
          </p:cNvPicPr>
          <p:nvPr/>
        </p:nvPicPr>
        <p:blipFill>
          <a:blip r:embed="rId3"/>
          <a:stretch>
            <a:fillRect/>
          </a:stretch>
        </p:blipFill>
        <p:spPr>
          <a:xfrm>
            <a:off x="5937644" y="2705100"/>
            <a:ext cx="495300" cy="368300"/>
          </a:xfrm>
          <a:prstGeom prst="rect">
            <a:avLst/>
          </a:prstGeom>
        </p:spPr>
      </p:pic>
      <p:pic>
        <p:nvPicPr>
          <p:cNvPr id="29" name="Picture 28"/>
          <p:cNvPicPr>
            <a:picLocks noChangeAspect="1"/>
          </p:cNvPicPr>
          <p:nvPr/>
        </p:nvPicPr>
        <p:blipFill>
          <a:blip r:embed="rId4"/>
          <a:stretch>
            <a:fillRect/>
          </a:stretch>
        </p:blipFill>
        <p:spPr>
          <a:xfrm>
            <a:off x="5937644" y="1968500"/>
            <a:ext cx="495300" cy="368300"/>
          </a:xfrm>
          <a:prstGeom prst="rect">
            <a:avLst/>
          </a:prstGeom>
        </p:spPr>
      </p:pic>
      <p:pic>
        <p:nvPicPr>
          <p:cNvPr id="30" name="Picture 29"/>
          <p:cNvPicPr>
            <a:picLocks noChangeAspect="1"/>
          </p:cNvPicPr>
          <p:nvPr/>
        </p:nvPicPr>
        <p:blipFill>
          <a:blip r:embed="rId5"/>
          <a:stretch>
            <a:fillRect/>
          </a:stretch>
        </p:blipFill>
        <p:spPr>
          <a:xfrm>
            <a:off x="5940504" y="2336800"/>
            <a:ext cx="495300" cy="368300"/>
          </a:xfrm>
          <a:prstGeom prst="rect">
            <a:avLst/>
          </a:prstGeom>
        </p:spPr>
      </p:pic>
    </p:spTree>
    <p:extLst>
      <p:ext uri="{BB962C8B-B14F-4D97-AF65-F5344CB8AC3E}">
        <p14:creationId xmlns:p14="http://schemas.microsoft.com/office/powerpoint/2010/main" val="39963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childTnLst>
                          </p:cTn>
                        </p:par>
                        <p:par>
                          <p:cTn id="8" fill="hold">
                            <p:stCondLst>
                              <p:cond delay="500"/>
                            </p:stCondLst>
                            <p:childTnLst>
                              <p:par>
                                <p:cTn id="9" presetID="9" presetClass="exit" presetSubtype="0" fill="hold" nodeType="afterEffect">
                                  <p:stCondLst>
                                    <p:cond delay="1000"/>
                                  </p:stCondLst>
                                  <p:childTnLst>
                                    <p:animEffect transition="out" filter="dissolv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par>
                                <p:cTn id="12" presetID="9" presetClass="exit" presetSubtype="0" fill="hold" nodeType="withEffect">
                                  <p:stCondLst>
                                    <p:cond delay="1000"/>
                                  </p:stCondLst>
                                  <p:childTnLst>
                                    <p:animEffect transition="out" filter="dissolve">
                                      <p:cBhvr>
                                        <p:cTn id="13" dur="500"/>
                                        <p:tgtEl>
                                          <p:spTgt spid="8"/>
                                        </p:tgtEl>
                                      </p:cBhvr>
                                    </p:animEffect>
                                    <p:set>
                                      <p:cBhvr>
                                        <p:cTn id="14" dur="1" fill="hold">
                                          <p:stCondLst>
                                            <p:cond delay="499"/>
                                          </p:stCondLst>
                                        </p:cTn>
                                        <p:tgtEl>
                                          <p:spTgt spid="8"/>
                                        </p:tgtEl>
                                        <p:attrNameLst>
                                          <p:attrName>style.visibility</p:attrName>
                                        </p:attrNameLst>
                                      </p:cBhvr>
                                      <p:to>
                                        <p:strVal val="hidden"/>
                                      </p:to>
                                    </p:set>
                                  </p:childTnLst>
                                </p:cTn>
                              </p:par>
                              <p:par>
                                <p:cTn id="15" presetID="9" presetClass="exit" presetSubtype="0" fill="hold" nodeType="withEffect">
                                  <p:stCondLst>
                                    <p:cond delay="1000"/>
                                  </p:stCondLst>
                                  <p:childTnLst>
                                    <p:animEffect transition="out" filter="dissolv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par>
                                <p:cTn id="18" presetID="9" presetClass="exit" presetSubtype="0" fill="hold" nodeType="withEffect">
                                  <p:stCondLst>
                                    <p:cond delay="1000"/>
                                  </p:stCondLst>
                                  <p:childTnLst>
                                    <p:animEffect transition="out" filter="dissolve">
                                      <p:cBhvr>
                                        <p:cTn id="19" dur="500"/>
                                        <p:tgtEl>
                                          <p:spTgt spid="11"/>
                                        </p:tgtEl>
                                      </p:cBhvr>
                                    </p:animEffect>
                                    <p:set>
                                      <p:cBhvr>
                                        <p:cTn id="20" dur="1" fill="hold">
                                          <p:stCondLst>
                                            <p:cond delay="499"/>
                                          </p:stCondLst>
                                        </p:cTn>
                                        <p:tgtEl>
                                          <p:spTgt spid="11"/>
                                        </p:tgtEl>
                                        <p:attrNameLst>
                                          <p:attrName>style.visibility</p:attrName>
                                        </p:attrNameLst>
                                      </p:cBhvr>
                                      <p:to>
                                        <p:strVal val="hidden"/>
                                      </p:to>
                                    </p:set>
                                  </p:childTnLst>
                                </p:cTn>
                              </p:par>
                            </p:childTnLst>
                          </p:cTn>
                        </p:par>
                        <p:par>
                          <p:cTn id="21" fill="hold">
                            <p:stCondLst>
                              <p:cond delay="2000"/>
                            </p:stCondLst>
                            <p:childTnLst>
                              <p:par>
                                <p:cTn id="22" presetID="9" presetClass="entr" presetSubtype="0"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dissolve">
                                      <p:cBhvr>
                                        <p:cTn id="24" dur="500"/>
                                        <p:tgtEl>
                                          <p:spTgt spid="27"/>
                                        </p:tgtEl>
                                      </p:cBhvr>
                                    </p:animEffect>
                                  </p:childTnLst>
                                </p:cTn>
                              </p:par>
                              <p:par>
                                <p:cTn id="25" presetID="9"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dissolve">
                                      <p:cBhvr>
                                        <p:cTn id="27" dur="500"/>
                                        <p:tgtEl>
                                          <p:spTgt spid="28"/>
                                        </p:tgtEl>
                                      </p:cBhvr>
                                    </p:animEffect>
                                  </p:childTnLst>
                                </p:cTn>
                              </p:par>
                              <p:par>
                                <p:cTn id="28" presetID="9" presetClass="entr" presetSubtype="0" fill="hold"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dissolve">
                                      <p:cBhvr>
                                        <p:cTn id="30" dur="500"/>
                                        <p:tgtEl>
                                          <p:spTgt spid="29"/>
                                        </p:tgtEl>
                                      </p:cBhvr>
                                    </p:animEffect>
                                  </p:childTnLst>
                                </p:cTn>
                              </p:par>
                              <p:par>
                                <p:cTn id="31" presetID="9"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dissolve">
                                      <p:cBhvr>
                                        <p:cTn id="3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355875" y="1600200"/>
            <a:ext cx="4987487" cy="2088023"/>
          </a:xfrm>
        </p:spPr>
        <p:txBody>
          <a:bodyPr>
            <a:normAutofit/>
          </a:bodyPr>
          <a:lstStyle/>
          <a:p>
            <a:r>
              <a:rPr lang="en-US" sz="2400" dirty="0"/>
              <a:t>libdft [VEE 12]</a:t>
            </a:r>
          </a:p>
          <a:p>
            <a:r>
              <a:rPr lang="en-US" sz="2400" dirty="0">
                <a:solidFill>
                  <a:srgbClr val="A6A6A6"/>
                </a:solidFill>
              </a:rPr>
              <a:t>Taint Flow Algebra [NDSS 12]</a:t>
            </a:r>
          </a:p>
          <a:p>
            <a:r>
              <a:rPr lang="en-US" sz="2400" dirty="0">
                <a:solidFill>
                  <a:srgbClr val="A6A6A6"/>
                </a:solidFill>
              </a:rPr>
              <a:t>ShadowReplica [CCS 13]</a:t>
            </a:r>
          </a:p>
        </p:txBody>
      </p:sp>
      <p:pic>
        <p:nvPicPr>
          <p:cNvPr id="7" name="Picture 6"/>
          <p:cNvPicPr>
            <a:picLocks noChangeAspect="1"/>
          </p:cNvPicPr>
          <p:nvPr/>
        </p:nvPicPr>
        <p:blipFill>
          <a:blip r:embed="rId2"/>
          <a:stretch>
            <a:fillRect/>
          </a:stretch>
        </p:blipFill>
        <p:spPr>
          <a:xfrm>
            <a:off x="5934784" y="1600200"/>
            <a:ext cx="495300" cy="368300"/>
          </a:xfrm>
          <a:prstGeom prst="rect">
            <a:avLst/>
          </a:prstGeom>
        </p:spPr>
      </p:pic>
      <p:pic>
        <p:nvPicPr>
          <p:cNvPr id="8" name="Picture 7"/>
          <p:cNvPicPr>
            <a:picLocks noChangeAspect="1"/>
          </p:cNvPicPr>
          <p:nvPr/>
        </p:nvPicPr>
        <p:blipFill>
          <a:blip r:embed="rId3"/>
          <a:stretch>
            <a:fillRect/>
          </a:stretch>
        </p:blipFill>
        <p:spPr>
          <a:xfrm>
            <a:off x="5944399" y="4088868"/>
            <a:ext cx="495300" cy="368300"/>
          </a:xfrm>
          <a:prstGeom prst="rect">
            <a:avLst/>
          </a:prstGeom>
        </p:spPr>
      </p:pic>
      <p:sp>
        <p:nvSpPr>
          <p:cNvPr id="9" name="TextBox 8"/>
          <p:cNvSpPr txBox="1"/>
          <p:nvPr/>
        </p:nvSpPr>
        <p:spPr>
          <a:xfrm>
            <a:off x="4870495" y="4323191"/>
            <a:ext cx="184666" cy="369332"/>
          </a:xfrm>
          <a:prstGeom prst="rect">
            <a:avLst/>
          </a:prstGeom>
          <a:noFill/>
        </p:spPr>
        <p:txBody>
          <a:bodyPr wrap="none" rtlCol="0">
            <a:spAutoFit/>
          </a:bodyPr>
          <a:lstStyle/>
          <a:p>
            <a:endParaRPr lang="en-US" dirty="0"/>
          </a:p>
        </p:txBody>
      </p:sp>
      <p:pic>
        <p:nvPicPr>
          <p:cNvPr id="10" name="Picture 9"/>
          <p:cNvPicPr>
            <a:picLocks noChangeAspect="1"/>
          </p:cNvPicPr>
          <p:nvPr/>
        </p:nvPicPr>
        <p:blipFill>
          <a:blip r:embed="rId4"/>
          <a:stretch>
            <a:fillRect/>
          </a:stretch>
        </p:blipFill>
        <p:spPr>
          <a:xfrm>
            <a:off x="5937644" y="2422200"/>
            <a:ext cx="495300" cy="368300"/>
          </a:xfrm>
          <a:prstGeom prst="rect">
            <a:avLst/>
          </a:prstGeom>
        </p:spPr>
      </p:pic>
      <p:pic>
        <p:nvPicPr>
          <p:cNvPr id="11" name="Picture 10"/>
          <p:cNvPicPr>
            <a:picLocks noChangeAspect="1"/>
          </p:cNvPicPr>
          <p:nvPr/>
        </p:nvPicPr>
        <p:blipFill>
          <a:blip r:embed="rId5"/>
          <a:stretch>
            <a:fillRect/>
          </a:stretch>
        </p:blipFill>
        <p:spPr>
          <a:xfrm>
            <a:off x="5937644" y="3254455"/>
            <a:ext cx="495300" cy="368300"/>
          </a:xfrm>
          <a:prstGeom prst="rect">
            <a:avLst/>
          </a:prstGeom>
        </p:spPr>
      </p:pic>
      <p:pic>
        <p:nvPicPr>
          <p:cNvPr id="4" name="Picture 3"/>
          <p:cNvPicPr>
            <a:picLocks noChangeAspect="1"/>
          </p:cNvPicPr>
          <p:nvPr/>
        </p:nvPicPr>
        <p:blipFill>
          <a:blip r:embed="rId6"/>
          <a:stretch>
            <a:fillRect/>
          </a:stretch>
        </p:blipFill>
        <p:spPr>
          <a:xfrm>
            <a:off x="5944399" y="4457168"/>
            <a:ext cx="495300" cy="457200"/>
          </a:xfrm>
          <a:prstGeom prst="rect">
            <a:avLst/>
          </a:prstGeom>
        </p:spPr>
      </p:pic>
      <p:pic>
        <p:nvPicPr>
          <p:cNvPr id="5" name="Picture 4"/>
          <p:cNvPicPr>
            <a:picLocks noChangeAspect="1"/>
          </p:cNvPicPr>
          <p:nvPr/>
        </p:nvPicPr>
        <p:blipFill>
          <a:blip r:embed="rId6"/>
          <a:stretch>
            <a:fillRect/>
          </a:stretch>
        </p:blipFill>
        <p:spPr>
          <a:xfrm>
            <a:off x="5937644" y="3622755"/>
            <a:ext cx="495300" cy="457200"/>
          </a:xfrm>
          <a:prstGeom prst="rect">
            <a:avLst/>
          </a:prstGeom>
        </p:spPr>
      </p:pic>
      <p:pic>
        <p:nvPicPr>
          <p:cNvPr id="6" name="Picture 5"/>
          <p:cNvPicPr>
            <a:picLocks noChangeAspect="1"/>
          </p:cNvPicPr>
          <p:nvPr/>
        </p:nvPicPr>
        <p:blipFill>
          <a:blip r:embed="rId6"/>
          <a:stretch>
            <a:fillRect/>
          </a:stretch>
        </p:blipFill>
        <p:spPr>
          <a:xfrm>
            <a:off x="5944399" y="2790500"/>
            <a:ext cx="495300" cy="457200"/>
          </a:xfrm>
          <a:prstGeom prst="rect">
            <a:avLst/>
          </a:prstGeom>
        </p:spPr>
      </p:pic>
      <p:pic>
        <p:nvPicPr>
          <p:cNvPr id="16" name="Picture 15"/>
          <p:cNvPicPr>
            <a:picLocks noChangeAspect="1"/>
          </p:cNvPicPr>
          <p:nvPr/>
        </p:nvPicPr>
        <p:blipFill>
          <a:blip r:embed="rId6"/>
          <a:stretch>
            <a:fillRect/>
          </a:stretch>
        </p:blipFill>
        <p:spPr>
          <a:xfrm>
            <a:off x="5937644" y="1968500"/>
            <a:ext cx="495300" cy="457200"/>
          </a:xfrm>
          <a:prstGeom prst="rect">
            <a:avLst/>
          </a:prstGeom>
        </p:spPr>
      </p:pic>
      <p:pic>
        <p:nvPicPr>
          <p:cNvPr id="22" name="Picture 21"/>
          <p:cNvPicPr>
            <a:picLocks noChangeAspect="1"/>
          </p:cNvPicPr>
          <p:nvPr/>
        </p:nvPicPr>
        <p:blipFill>
          <a:blip r:embed="rId2"/>
          <a:stretch>
            <a:fillRect/>
          </a:stretch>
        </p:blipFill>
        <p:spPr>
          <a:xfrm>
            <a:off x="5934784" y="1600200"/>
            <a:ext cx="495300" cy="368300"/>
          </a:xfrm>
          <a:prstGeom prst="rect">
            <a:avLst/>
          </a:prstGeom>
        </p:spPr>
      </p:pic>
      <p:pic>
        <p:nvPicPr>
          <p:cNvPr id="23" name="Picture 22"/>
          <p:cNvPicPr>
            <a:picLocks noChangeAspect="1"/>
          </p:cNvPicPr>
          <p:nvPr/>
        </p:nvPicPr>
        <p:blipFill>
          <a:blip r:embed="rId3"/>
          <a:stretch>
            <a:fillRect/>
          </a:stretch>
        </p:blipFill>
        <p:spPr>
          <a:xfrm>
            <a:off x="5951154" y="4876673"/>
            <a:ext cx="495300" cy="368300"/>
          </a:xfrm>
          <a:prstGeom prst="rect">
            <a:avLst/>
          </a:prstGeom>
        </p:spPr>
      </p:pic>
      <p:pic>
        <p:nvPicPr>
          <p:cNvPr id="24" name="Picture 23"/>
          <p:cNvPicPr>
            <a:picLocks noChangeAspect="1"/>
          </p:cNvPicPr>
          <p:nvPr/>
        </p:nvPicPr>
        <p:blipFill>
          <a:blip r:embed="rId4"/>
          <a:stretch>
            <a:fillRect/>
          </a:stretch>
        </p:blipFill>
        <p:spPr>
          <a:xfrm>
            <a:off x="5937644" y="2692400"/>
            <a:ext cx="495300" cy="368300"/>
          </a:xfrm>
          <a:prstGeom prst="rect">
            <a:avLst/>
          </a:prstGeom>
        </p:spPr>
      </p:pic>
      <p:pic>
        <p:nvPicPr>
          <p:cNvPr id="25" name="Picture 24"/>
          <p:cNvPicPr>
            <a:picLocks noChangeAspect="1"/>
          </p:cNvPicPr>
          <p:nvPr/>
        </p:nvPicPr>
        <p:blipFill>
          <a:blip r:embed="rId5"/>
          <a:stretch>
            <a:fillRect/>
          </a:stretch>
        </p:blipFill>
        <p:spPr>
          <a:xfrm>
            <a:off x="5951154" y="3801293"/>
            <a:ext cx="495300" cy="368300"/>
          </a:xfrm>
          <a:prstGeom prst="rect">
            <a:avLst/>
          </a:prstGeom>
        </p:spPr>
      </p:pic>
      <p:pic>
        <p:nvPicPr>
          <p:cNvPr id="26" name="Picture 25"/>
          <p:cNvPicPr>
            <a:picLocks noChangeAspect="1"/>
          </p:cNvPicPr>
          <p:nvPr/>
        </p:nvPicPr>
        <p:blipFill>
          <a:blip r:embed="rId7"/>
          <a:stretch>
            <a:fillRect/>
          </a:stretch>
        </p:blipFill>
        <p:spPr>
          <a:xfrm>
            <a:off x="5934784" y="1968500"/>
            <a:ext cx="495300" cy="723900"/>
          </a:xfrm>
          <a:prstGeom prst="rect">
            <a:avLst/>
          </a:prstGeom>
        </p:spPr>
      </p:pic>
      <p:pic>
        <p:nvPicPr>
          <p:cNvPr id="27" name="Picture 26"/>
          <p:cNvPicPr>
            <a:picLocks noChangeAspect="1"/>
          </p:cNvPicPr>
          <p:nvPr/>
        </p:nvPicPr>
        <p:blipFill>
          <a:blip r:embed="rId7"/>
          <a:stretch>
            <a:fillRect/>
          </a:stretch>
        </p:blipFill>
        <p:spPr>
          <a:xfrm>
            <a:off x="5934784" y="3060700"/>
            <a:ext cx="495300" cy="723900"/>
          </a:xfrm>
          <a:prstGeom prst="rect">
            <a:avLst/>
          </a:prstGeom>
        </p:spPr>
      </p:pic>
      <p:pic>
        <p:nvPicPr>
          <p:cNvPr id="28" name="Picture 27"/>
          <p:cNvPicPr>
            <a:picLocks noChangeAspect="1"/>
          </p:cNvPicPr>
          <p:nvPr/>
        </p:nvPicPr>
        <p:blipFill>
          <a:blip r:embed="rId7"/>
          <a:stretch>
            <a:fillRect/>
          </a:stretch>
        </p:blipFill>
        <p:spPr>
          <a:xfrm>
            <a:off x="5951154" y="4152773"/>
            <a:ext cx="495300" cy="723900"/>
          </a:xfrm>
          <a:prstGeom prst="rect">
            <a:avLst/>
          </a:prstGeom>
        </p:spPr>
      </p:pic>
      <p:pic>
        <p:nvPicPr>
          <p:cNvPr id="29" name="Picture 28"/>
          <p:cNvPicPr>
            <a:picLocks noChangeAspect="1"/>
          </p:cNvPicPr>
          <p:nvPr/>
        </p:nvPicPr>
        <p:blipFill>
          <a:blip r:embed="rId7"/>
          <a:stretch>
            <a:fillRect/>
          </a:stretch>
        </p:blipFill>
        <p:spPr>
          <a:xfrm>
            <a:off x="5948294" y="5231463"/>
            <a:ext cx="495300" cy="723900"/>
          </a:xfrm>
          <a:prstGeom prst="rect">
            <a:avLst/>
          </a:prstGeom>
        </p:spPr>
      </p:pic>
    </p:spTree>
    <p:extLst>
      <p:ext uri="{BB962C8B-B14F-4D97-AF65-F5344CB8AC3E}">
        <p14:creationId xmlns:p14="http://schemas.microsoft.com/office/powerpoint/2010/main" val="227463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par>
                                <p:cTn id="8" presetID="9"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dissolve">
                                      <p:cBhvr>
                                        <p:cTn id="10" dur="500"/>
                                        <p:tgtEl>
                                          <p:spTgt spid="23"/>
                                        </p:tgtEl>
                                      </p:cBhvr>
                                    </p:animEffect>
                                  </p:childTnLst>
                                </p:cTn>
                              </p:par>
                              <p:par>
                                <p:cTn id="11" presetID="9"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dissolve">
                                      <p:cBhvr>
                                        <p:cTn id="13" dur="500"/>
                                        <p:tgtEl>
                                          <p:spTgt spid="24"/>
                                        </p:tgtEl>
                                      </p:cBhvr>
                                    </p:animEffect>
                                  </p:childTnLst>
                                </p:cTn>
                              </p:par>
                              <p:par>
                                <p:cTn id="14" presetID="9"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dissolve">
                                      <p:cBhvr>
                                        <p:cTn id="16" dur="500"/>
                                        <p:tgtEl>
                                          <p:spTgt spid="25"/>
                                        </p:tgtEl>
                                      </p:cBhvr>
                                    </p:animEffect>
                                  </p:childTnLst>
                                </p:cTn>
                              </p:par>
                              <p:par>
                                <p:cTn id="17" presetID="9"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dissolve">
                                      <p:cBhvr>
                                        <p:cTn id="19" dur="500"/>
                                        <p:tgtEl>
                                          <p:spTgt spid="26"/>
                                        </p:tgtEl>
                                      </p:cBhvr>
                                    </p:animEffect>
                                  </p:childTnLst>
                                </p:cTn>
                              </p:par>
                              <p:par>
                                <p:cTn id="20" presetID="9" presetClass="entr" presetSubtype="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dissolve">
                                      <p:cBhvr>
                                        <p:cTn id="22" dur="500"/>
                                        <p:tgtEl>
                                          <p:spTgt spid="27"/>
                                        </p:tgtEl>
                                      </p:cBhvr>
                                    </p:animEffect>
                                  </p:childTnLst>
                                </p:cTn>
                              </p:par>
                              <p:par>
                                <p:cTn id="23" presetID="9"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dissolve">
                                      <p:cBhvr>
                                        <p:cTn id="25" dur="500"/>
                                        <p:tgtEl>
                                          <p:spTgt spid="28"/>
                                        </p:tgtEl>
                                      </p:cBhvr>
                                    </p:animEffect>
                                  </p:childTnLst>
                                </p:cTn>
                              </p:par>
                              <p:par>
                                <p:cTn id="26" presetID="9" presetClass="entr" presetSubtype="0"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dissolve">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xit" presetSubtype="0" fill="hold" nodeType="clickEffect">
                                  <p:stCondLst>
                                    <p:cond delay="0"/>
                                  </p:stCondLst>
                                  <p:childTnLst>
                                    <p:animEffect transition="out" filter="dissolve">
                                      <p:cBhvr>
                                        <p:cTn id="32" dur="500"/>
                                        <p:tgtEl>
                                          <p:spTgt spid="22"/>
                                        </p:tgtEl>
                                      </p:cBhvr>
                                    </p:animEffect>
                                    <p:set>
                                      <p:cBhvr>
                                        <p:cTn id="33" dur="1" fill="hold">
                                          <p:stCondLst>
                                            <p:cond delay="499"/>
                                          </p:stCondLst>
                                        </p:cTn>
                                        <p:tgtEl>
                                          <p:spTgt spid="22"/>
                                        </p:tgtEl>
                                        <p:attrNameLst>
                                          <p:attrName>style.visibility</p:attrName>
                                        </p:attrNameLst>
                                      </p:cBhvr>
                                      <p:to>
                                        <p:strVal val="hidden"/>
                                      </p:to>
                                    </p:set>
                                  </p:childTnLst>
                                </p:cTn>
                              </p:par>
                              <p:par>
                                <p:cTn id="34" presetID="9" presetClass="exit" presetSubtype="0" fill="hold" nodeType="withEffect">
                                  <p:stCondLst>
                                    <p:cond delay="0"/>
                                  </p:stCondLst>
                                  <p:childTnLst>
                                    <p:animEffect transition="out" filter="dissolve">
                                      <p:cBhvr>
                                        <p:cTn id="35" dur="500"/>
                                        <p:tgtEl>
                                          <p:spTgt spid="26"/>
                                        </p:tgtEl>
                                      </p:cBhvr>
                                    </p:animEffect>
                                    <p:set>
                                      <p:cBhvr>
                                        <p:cTn id="36" dur="1" fill="hold">
                                          <p:stCondLst>
                                            <p:cond delay="499"/>
                                          </p:stCondLst>
                                        </p:cTn>
                                        <p:tgtEl>
                                          <p:spTgt spid="26"/>
                                        </p:tgtEl>
                                        <p:attrNameLst>
                                          <p:attrName>style.visibility</p:attrName>
                                        </p:attrNameLst>
                                      </p:cBhvr>
                                      <p:to>
                                        <p:strVal val="hidden"/>
                                      </p:to>
                                    </p:set>
                                  </p:childTnLst>
                                </p:cTn>
                              </p:par>
                              <p:par>
                                <p:cTn id="37" presetID="9" presetClass="exit" presetSubtype="0" fill="hold" nodeType="withEffect">
                                  <p:stCondLst>
                                    <p:cond delay="0"/>
                                  </p:stCondLst>
                                  <p:childTnLst>
                                    <p:animEffect transition="out" filter="dissolve">
                                      <p:cBhvr>
                                        <p:cTn id="38" dur="500"/>
                                        <p:tgtEl>
                                          <p:spTgt spid="24"/>
                                        </p:tgtEl>
                                      </p:cBhvr>
                                    </p:animEffect>
                                    <p:set>
                                      <p:cBhvr>
                                        <p:cTn id="39" dur="1" fill="hold">
                                          <p:stCondLst>
                                            <p:cond delay="499"/>
                                          </p:stCondLst>
                                        </p:cTn>
                                        <p:tgtEl>
                                          <p:spTgt spid="24"/>
                                        </p:tgtEl>
                                        <p:attrNameLst>
                                          <p:attrName>style.visibility</p:attrName>
                                        </p:attrNameLst>
                                      </p:cBhvr>
                                      <p:to>
                                        <p:strVal val="hidden"/>
                                      </p:to>
                                    </p:set>
                                  </p:childTnLst>
                                </p:cTn>
                              </p:par>
                              <p:par>
                                <p:cTn id="40" presetID="9" presetClass="exit" presetSubtype="0" fill="hold" nodeType="withEffect">
                                  <p:stCondLst>
                                    <p:cond delay="0"/>
                                  </p:stCondLst>
                                  <p:childTnLst>
                                    <p:animEffect transition="out" filter="dissolve">
                                      <p:cBhvr>
                                        <p:cTn id="41" dur="500"/>
                                        <p:tgtEl>
                                          <p:spTgt spid="27"/>
                                        </p:tgtEl>
                                      </p:cBhvr>
                                    </p:animEffect>
                                    <p:set>
                                      <p:cBhvr>
                                        <p:cTn id="42" dur="1" fill="hold">
                                          <p:stCondLst>
                                            <p:cond delay="499"/>
                                          </p:stCondLst>
                                        </p:cTn>
                                        <p:tgtEl>
                                          <p:spTgt spid="27"/>
                                        </p:tgtEl>
                                        <p:attrNameLst>
                                          <p:attrName>style.visibility</p:attrName>
                                        </p:attrNameLst>
                                      </p:cBhvr>
                                      <p:to>
                                        <p:strVal val="hidden"/>
                                      </p:to>
                                    </p:set>
                                  </p:childTnLst>
                                </p:cTn>
                              </p:par>
                              <p:par>
                                <p:cTn id="43" presetID="9" presetClass="exit" presetSubtype="0" fill="hold" nodeType="withEffect">
                                  <p:stCondLst>
                                    <p:cond delay="0"/>
                                  </p:stCondLst>
                                  <p:childTnLst>
                                    <p:animEffect transition="out" filter="dissolve">
                                      <p:cBhvr>
                                        <p:cTn id="44" dur="500"/>
                                        <p:tgtEl>
                                          <p:spTgt spid="25"/>
                                        </p:tgtEl>
                                      </p:cBhvr>
                                    </p:animEffect>
                                    <p:set>
                                      <p:cBhvr>
                                        <p:cTn id="45" dur="1" fill="hold">
                                          <p:stCondLst>
                                            <p:cond delay="499"/>
                                          </p:stCondLst>
                                        </p:cTn>
                                        <p:tgtEl>
                                          <p:spTgt spid="25"/>
                                        </p:tgtEl>
                                        <p:attrNameLst>
                                          <p:attrName>style.visibility</p:attrName>
                                        </p:attrNameLst>
                                      </p:cBhvr>
                                      <p:to>
                                        <p:strVal val="hidden"/>
                                      </p:to>
                                    </p:set>
                                  </p:childTnLst>
                                </p:cTn>
                              </p:par>
                              <p:par>
                                <p:cTn id="46" presetID="9" presetClass="exit" presetSubtype="0" fill="hold" nodeType="withEffect">
                                  <p:stCondLst>
                                    <p:cond delay="0"/>
                                  </p:stCondLst>
                                  <p:childTnLst>
                                    <p:animEffect transition="out" filter="dissolve">
                                      <p:cBhvr>
                                        <p:cTn id="47" dur="500"/>
                                        <p:tgtEl>
                                          <p:spTgt spid="28"/>
                                        </p:tgtEl>
                                      </p:cBhvr>
                                    </p:animEffect>
                                    <p:set>
                                      <p:cBhvr>
                                        <p:cTn id="48" dur="1" fill="hold">
                                          <p:stCondLst>
                                            <p:cond delay="499"/>
                                          </p:stCondLst>
                                        </p:cTn>
                                        <p:tgtEl>
                                          <p:spTgt spid="28"/>
                                        </p:tgtEl>
                                        <p:attrNameLst>
                                          <p:attrName>style.visibility</p:attrName>
                                        </p:attrNameLst>
                                      </p:cBhvr>
                                      <p:to>
                                        <p:strVal val="hidden"/>
                                      </p:to>
                                    </p:set>
                                  </p:childTnLst>
                                </p:cTn>
                              </p:par>
                              <p:par>
                                <p:cTn id="49" presetID="9" presetClass="exit" presetSubtype="0" fill="hold" nodeType="withEffect">
                                  <p:stCondLst>
                                    <p:cond delay="0"/>
                                  </p:stCondLst>
                                  <p:childTnLst>
                                    <p:animEffect transition="out" filter="dissolve">
                                      <p:cBhvr>
                                        <p:cTn id="50" dur="500"/>
                                        <p:tgtEl>
                                          <p:spTgt spid="23"/>
                                        </p:tgtEl>
                                      </p:cBhvr>
                                    </p:animEffect>
                                    <p:set>
                                      <p:cBhvr>
                                        <p:cTn id="51" dur="1" fill="hold">
                                          <p:stCondLst>
                                            <p:cond delay="499"/>
                                          </p:stCondLst>
                                        </p:cTn>
                                        <p:tgtEl>
                                          <p:spTgt spid="23"/>
                                        </p:tgtEl>
                                        <p:attrNameLst>
                                          <p:attrName>style.visibility</p:attrName>
                                        </p:attrNameLst>
                                      </p:cBhvr>
                                      <p:to>
                                        <p:strVal val="hidden"/>
                                      </p:to>
                                    </p:set>
                                  </p:childTnLst>
                                </p:cTn>
                              </p:par>
                              <p:par>
                                <p:cTn id="52" presetID="9" presetClass="exit" presetSubtype="0" fill="hold" nodeType="withEffect">
                                  <p:stCondLst>
                                    <p:cond delay="0"/>
                                  </p:stCondLst>
                                  <p:childTnLst>
                                    <p:animEffect transition="out" filter="dissolve">
                                      <p:cBhvr>
                                        <p:cTn id="53" dur="500"/>
                                        <p:tgtEl>
                                          <p:spTgt spid="29"/>
                                        </p:tgtEl>
                                      </p:cBhvr>
                                    </p:animEffect>
                                    <p:set>
                                      <p:cBhvr>
                                        <p:cTn id="54" dur="1" fill="hold">
                                          <p:stCondLst>
                                            <p:cond delay="499"/>
                                          </p:stCondLst>
                                        </p:cTn>
                                        <p:tgtEl>
                                          <p:spTgt spid="29"/>
                                        </p:tgtEl>
                                        <p:attrNameLst>
                                          <p:attrName>style.visibility</p:attrName>
                                        </p:attrNameLst>
                                      </p:cBhvr>
                                      <p:to>
                                        <p:strVal val="hidden"/>
                                      </p:to>
                                    </p:set>
                                  </p:childTnLst>
                                </p:cTn>
                              </p:par>
                            </p:childTnLst>
                          </p:cTn>
                        </p:par>
                        <p:par>
                          <p:cTn id="55" fill="hold">
                            <p:stCondLst>
                              <p:cond delay="500"/>
                            </p:stCondLst>
                            <p:childTnLst>
                              <p:par>
                                <p:cTn id="56" presetID="9" presetClass="entr" presetSubtype="0"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dissolve">
                                      <p:cBhvr>
                                        <p:cTn id="58" dur="500"/>
                                        <p:tgtEl>
                                          <p:spTgt spid="7"/>
                                        </p:tgtEl>
                                      </p:cBhvr>
                                    </p:animEffect>
                                  </p:childTnLst>
                                </p:cTn>
                              </p:par>
                              <p:par>
                                <p:cTn id="59" presetID="9" presetClass="entr" presetSubtype="0" fill="hold" nodeType="with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dissolve">
                                      <p:cBhvr>
                                        <p:cTn id="61" dur="500"/>
                                        <p:tgtEl>
                                          <p:spTgt spid="8"/>
                                        </p:tgtEl>
                                      </p:cBhvr>
                                    </p:animEffect>
                                  </p:childTnLst>
                                </p:cTn>
                              </p:par>
                              <p:par>
                                <p:cTn id="62" presetID="9" presetClass="entr" presetSubtype="0" fill="hold" nodeType="with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dissolve">
                                      <p:cBhvr>
                                        <p:cTn id="64" dur="500"/>
                                        <p:tgtEl>
                                          <p:spTgt spid="10"/>
                                        </p:tgtEl>
                                      </p:cBhvr>
                                    </p:animEffect>
                                  </p:childTnLst>
                                </p:cTn>
                              </p:par>
                              <p:par>
                                <p:cTn id="65" presetID="9" presetClass="entr" presetSubtype="0" fill="hold" nodeType="with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dissolve">
                                      <p:cBhvr>
                                        <p:cTn id="67" dur="500"/>
                                        <p:tgtEl>
                                          <p:spTgt spid="11"/>
                                        </p:tgtEl>
                                      </p:cBhvr>
                                    </p:animEffect>
                                  </p:childTnLst>
                                </p:cTn>
                              </p:par>
                              <p:par>
                                <p:cTn id="68" presetID="9" presetClass="entr" presetSubtype="0" fill="hold" nodeType="withEffect">
                                  <p:stCondLst>
                                    <p:cond delay="0"/>
                                  </p:stCondLst>
                                  <p:childTnLst>
                                    <p:set>
                                      <p:cBhvr>
                                        <p:cTn id="69" dur="1" fill="hold">
                                          <p:stCondLst>
                                            <p:cond delay="0"/>
                                          </p:stCondLst>
                                        </p:cTn>
                                        <p:tgtEl>
                                          <p:spTgt spid="4"/>
                                        </p:tgtEl>
                                        <p:attrNameLst>
                                          <p:attrName>style.visibility</p:attrName>
                                        </p:attrNameLst>
                                      </p:cBhvr>
                                      <p:to>
                                        <p:strVal val="visible"/>
                                      </p:to>
                                    </p:set>
                                    <p:animEffect transition="in" filter="dissolve">
                                      <p:cBhvr>
                                        <p:cTn id="70" dur="500"/>
                                        <p:tgtEl>
                                          <p:spTgt spid="4"/>
                                        </p:tgtEl>
                                      </p:cBhvr>
                                    </p:animEffect>
                                  </p:childTnLst>
                                </p:cTn>
                              </p:par>
                              <p:par>
                                <p:cTn id="71" presetID="9" presetClass="entr" presetSubtype="0" fill="hold" nodeType="with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dissolve">
                                      <p:cBhvr>
                                        <p:cTn id="73" dur="500"/>
                                        <p:tgtEl>
                                          <p:spTgt spid="5"/>
                                        </p:tgtEl>
                                      </p:cBhvr>
                                    </p:animEffect>
                                  </p:childTnLst>
                                </p:cTn>
                              </p:par>
                              <p:par>
                                <p:cTn id="74" presetID="9" presetClass="entr" presetSubtype="0" fill="hold" nodeType="withEffect">
                                  <p:stCondLst>
                                    <p:cond delay="0"/>
                                  </p:stCondLst>
                                  <p:childTnLst>
                                    <p:set>
                                      <p:cBhvr>
                                        <p:cTn id="75" dur="1" fill="hold">
                                          <p:stCondLst>
                                            <p:cond delay="0"/>
                                          </p:stCondLst>
                                        </p:cTn>
                                        <p:tgtEl>
                                          <p:spTgt spid="6"/>
                                        </p:tgtEl>
                                        <p:attrNameLst>
                                          <p:attrName>style.visibility</p:attrName>
                                        </p:attrNameLst>
                                      </p:cBhvr>
                                      <p:to>
                                        <p:strVal val="visible"/>
                                      </p:to>
                                    </p:set>
                                    <p:animEffect transition="in" filter="dissolve">
                                      <p:cBhvr>
                                        <p:cTn id="76" dur="500"/>
                                        <p:tgtEl>
                                          <p:spTgt spid="6"/>
                                        </p:tgtEl>
                                      </p:cBhvr>
                                    </p:animEffect>
                                  </p:childTnLst>
                                </p:cTn>
                              </p:par>
                              <p:par>
                                <p:cTn id="77" presetID="9" presetClass="entr" presetSubtype="0" fill="hold" nodeType="with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dissolve">
                                      <p:cBhvr>
                                        <p:cTn id="7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DFT Operation</a:t>
            </a:r>
          </a:p>
        </p:txBody>
      </p:sp>
      <p:pic>
        <p:nvPicPr>
          <p:cNvPr id="4" name="Picture 3"/>
          <p:cNvPicPr>
            <a:picLocks noChangeAspect="1"/>
          </p:cNvPicPr>
          <p:nvPr/>
        </p:nvPicPr>
        <p:blipFill>
          <a:blip r:embed="rId3"/>
          <a:stretch>
            <a:fillRect/>
          </a:stretch>
        </p:blipFill>
        <p:spPr>
          <a:xfrm>
            <a:off x="3746500" y="2469420"/>
            <a:ext cx="1651000" cy="2044700"/>
          </a:xfrm>
          <a:prstGeom prst="rect">
            <a:avLst/>
          </a:prstGeom>
        </p:spPr>
      </p:pic>
      <p:sp>
        <p:nvSpPr>
          <p:cNvPr id="3" name="Content Placeholder 2"/>
          <p:cNvSpPr>
            <a:spLocks noGrp="1"/>
          </p:cNvSpPr>
          <p:nvPr>
            <p:ph idx="1"/>
          </p:nvPr>
        </p:nvSpPr>
        <p:spPr>
          <a:xfrm>
            <a:off x="457200" y="5672667"/>
            <a:ext cx="8229600" cy="453496"/>
          </a:xfrm>
        </p:spPr>
        <p:txBody>
          <a:bodyPr>
            <a:noAutofit/>
          </a:bodyPr>
          <a:lstStyle/>
          <a:p>
            <a:r>
              <a:rPr lang="en-US" sz="2800" dirty="0"/>
              <a:t>Real Memory = Address</a:t>
            </a:r>
            <a:r>
              <a:rPr lang="en-US" sz="2800" baseline="0" dirty="0"/>
              <a:t> space + register</a:t>
            </a:r>
            <a:r>
              <a:rPr lang="en-US" sz="2800" dirty="0"/>
              <a:t> context</a:t>
            </a:r>
          </a:p>
        </p:txBody>
      </p:sp>
      <p:sp>
        <p:nvSpPr>
          <p:cNvPr id="5" name="Slide Number Placeholder 4"/>
          <p:cNvSpPr>
            <a:spLocks noGrp="1"/>
          </p:cNvSpPr>
          <p:nvPr>
            <p:ph type="sldNum" sz="quarter" idx="12"/>
          </p:nvPr>
        </p:nvSpPr>
        <p:spPr/>
        <p:txBody>
          <a:bodyPr/>
          <a:lstStyle/>
          <a:p>
            <a:fld id="{8A8C7C77-73FB-BC42-9F0F-B46102A3315A}" type="slidenum">
              <a:rPr lang="en-US" smtClean="0"/>
              <a:t>18</a:t>
            </a:fld>
            <a:endParaRPr lang="en-US"/>
          </a:p>
        </p:txBody>
      </p:sp>
    </p:spTree>
    <p:extLst>
      <p:ext uri="{BB962C8B-B14F-4D97-AF65-F5344CB8AC3E}">
        <p14:creationId xmlns:p14="http://schemas.microsoft.com/office/powerpoint/2010/main" val="1051023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530600" y="2222500"/>
            <a:ext cx="2082800" cy="2413000"/>
          </a:xfrm>
          <a:prstGeom prst="rect">
            <a:avLst/>
          </a:prstGeom>
        </p:spPr>
      </p:pic>
      <p:sp>
        <p:nvSpPr>
          <p:cNvPr id="2" name="Title 1"/>
          <p:cNvSpPr>
            <a:spLocks noGrp="1"/>
          </p:cNvSpPr>
          <p:nvPr>
            <p:ph type="title"/>
          </p:nvPr>
        </p:nvSpPr>
        <p:spPr/>
        <p:txBody>
          <a:bodyPr/>
          <a:lstStyle/>
          <a:p>
            <a:r>
              <a:rPr lang="en-US" dirty="0"/>
              <a:t>DFT Operation</a:t>
            </a:r>
          </a:p>
        </p:txBody>
      </p:sp>
      <p:sp>
        <p:nvSpPr>
          <p:cNvPr id="6" name="Content Placeholder 2"/>
          <p:cNvSpPr>
            <a:spLocks noGrp="1"/>
          </p:cNvSpPr>
          <p:nvPr>
            <p:ph idx="1"/>
          </p:nvPr>
        </p:nvSpPr>
        <p:spPr>
          <a:xfrm>
            <a:off x="457200" y="5672667"/>
            <a:ext cx="8229600" cy="453496"/>
          </a:xfrm>
        </p:spPr>
        <p:txBody>
          <a:bodyPr>
            <a:noAutofit/>
          </a:bodyPr>
          <a:lstStyle/>
          <a:p>
            <a:r>
              <a:rPr lang="en-US" sz="2800" dirty="0"/>
              <a:t>Real Memory = Address space + register context</a:t>
            </a:r>
          </a:p>
          <a:p>
            <a:r>
              <a:rPr lang="en-US" sz="2800" dirty="0"/>
              <a:t>Shadow memory to track metadata update  </a:t>
            </a:r>
          </a:p>
        </p:txBody>
      </p:sp>
      <p:sp>
        <p:nvSpPr>
          <p:cNvPr id="4" name="Slide Number Placeholder 3"/>
          <p:cNvSpPr>
            <a:spLocks noGrp="1"/>
          </p:cNvSpPr>
          <p:nvPr>
            <p:ph type="sldNum" sz="quarter" idx="12"/>
          </p:nvPr>
        </p:nvSpPr>
        <p:spPr/>
        <p:txBody>
          <a:bodyPr/>
          <a:lstStyle/>
          <a:p>
            <a:fld id="{8A8C7C77-73FB-BC42-9F0F-B46102A3315A}" type="slidenum">
              <a:rPr lang="en-US" smtClean="0"/>
              <a:t>19</a:t>
            </a:fld>
            <a:endParaRPr lang="en-US"/>
          </a:p>
        </p:txBody>
      </p:sp>
    </p:spTree>
    <p:extLst>
      <p:ext uri="{BB962C8B-B14F-4D97-AF65-F5344CB8AC3E}">
        <p14:creationId xmlns:p14="http://schemas.microsoft.com/office/powerpoint/2010/main" val="1602894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95564" y="656692"/>
            <a:ext cx="5388603" cy="5293757"/>
          </a:xfrm>
          <a:prstGeom prst="rect">
            <a:avLst/>
          </a:prstGeom>
        </p:spPr>
        <p:txBody>
          <a:bodyPr wrap="square" lIns="0" tIns="0" rIns="0" bIns="0" rtlCol="0">
            <a:spAutoFit/>
          </a:bodyPr>
          <a:lstStyle/>
          <a:p>
            <a:pPr defTabSz="666750">
              <a:spcBef>
                <a:spcPct val="0"/>
              </a:spcBef>
            </a:pPr>
            <a:r>
              <a:rPr lang="en-US" sz="34400" b="1" dirty="0">
                <a:solidFill>
                  <a:srgbClr val="1C1C1C">
                    <a:lumMod val="75000"/>
                    <a:lumOff val="25000"/>
                  </a:srgbClr>
                </a:solidFill>
              </a:rPr>
              <a:t>2</a:t>
            </a:r>
            <a:r>
              <a:rPr lang="en-US" sz="11500" b="1" dirty="0">
                <a:solidFill>
                  <a:srgbClr val="1C1C1C">
                    <a:lumMod val="75000"/>
                    <a:lumOff val="25000"/>
                  </a:srgbClr>
                </a:solidFill>
              </a:rPr>
              <a:t>sec.</a:t>
            </a:r>
          </a:p>
        </p:txBody>
      </p:sp>
      <p:sp>
        <p:nvSpPr>
          <p:cNvPr id="11" name="Content Placeholder 2"/>
          <p:cNvSpPr txBox="1">
            <a:spLocks/>
          </p:cNvSpPr>
          <p:nvPr/>
        </p:nvSpPr>
        <p:spPr>
          <a:xfrm>
            <a:off x="5184068" y="1304764"/>
            <a:ext cx="3311600" cy="1404156"/>
          </a:xfrm>
          <a:prstGeom prst="rect">
            <a:avLst/>
          </a:prstGeom>
        </p:spPr>
        <p:txBody>
          <a:bodyPr>
            <a:normAutofit/>
          </a:bodyPr>
          <a:lstStyle>
            <a:lvl1pPr marL="10857" indent="0" algn="l" defTabSz="914370" rtl="0" eaLnBrk="1" latinLnBrk="0" hangingPunct="1">
              <a:lnSpc>
                <a:spcPts val="2200"/>
              </a:lnSpc>
              <a:spcBef>
                <a:spcPts val="2100"/>
              </a:spcBef>
              <a:spcAft>
                <a:spcPts val="0"/>
              </a:spcAft>
              <a:buSzPct val="80000"/>
              <a:buFontTx/>
              <a:buNone/>
              <a:defRPr lang="en-US" sz="1900" kern="1200" baseline="0" dirty="0" smtClean="0">
                <a:solidFill>
                  <a:schemeClr val="tx1"/>
                </a:solidFill>
                <a:latin typeface="+mj-lt"/>
                <a:ea typeface="+mn-ea"/>
                <a:cs typeface="+mn-cs"/>
              </a:defRPr>
            </a:lvl1pPr>
            <a:lvl2pPr marL="227787" indent="-227787" algn="l" defTabSz="914370" rtl="0" eaLnBrk="1" latinLnBrk="0" hangingPunct="1">
              <a:lnSpc>
                <a:spcPct val="100000"/>
              </a:lnSpc>
              <a:spcBef>
                <a:spcPts val="300"/>
              </a:spcBef>
              <a:spcAft>
                <a:spcPts val="300"/>
              </a:spcAft>
              <a:buSzPct val="100000"/>
              <a:buFontTx/>
              <a:buBlip>
                <a:blip r:embed="rId2"/>
              </a:buBlip>
              <a:defRPr sz="1500" kern="1200" baseline="0">
                <a:solidFill>
                  <a:schemeClr val="tx1">
                    <a:lumMod val="75000"/>
                    <a:lumOff val="25000"/>
                  </a:schemeClr>
                </a:solidFill>
                <a:latin typeface="+mn-lt"/>
                <a:ea typeface="+mn-ea"/>
                <a:cs typeface="+mn-cs"/>
              </a:defRPr>
            </a:lvl2pPr>
            <a:lvl3pPr marL="455572" indent="-227787" algn="l" defTabSz="914370" rtl="0" eaLnBrk="1" latinLnBrk="0" hangingPunct="1">
              <a:lnSpc>
                <a:spcPct val="100000"/>
              </a:lnSpc>
              <a:spcBef>
                <a:spcPts val="300"/>
              </a:spcBef>
              <a:spcAft>
                <a:spcPts val="300"/>
              </a:spcAft>
              <a:buFontTx/>
              <a:buBlip>
                <a:blip r:embed="rId2"/>
              </a:buBlip>
              <a:defRPr sz="1500" kern="1200" baseline="0">
                <a:solidFill>
                  <a:schemeClr val="tx1">
                    <a:lumMod val="50000"/>
                    <a:lumOff val="50000"/>
                  </a:schemeClr>
                </a:solidFill>
                <a:latin typeface="+mn-lt"/>
                <a:ea typeface="+mn-ea"/>
                <a:cs typeface="+mn-cs"/>
              </a:defRPr>
            </a:lvl3pPr>
            <a:lvl4pPr marL="1600149" indent="-228593" algn="l" defTabSz="91437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34" indent="-228593" algn="l" defTabSz="91437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19" indent="-228593" algn="l" defTabSz="91437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04" indent="-228593" algn="l" defTabSz="91437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89" indent="-228593" algn="l" defTabSz="91437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74" indent="-228593" algn="l" defTabSz="91437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Web load time limit.</a:t>
            </a:r>
          </a:p>
          <a:p>
            <a:pPr marL="0" lvl="1" indent="0">
              <a:buNone/>
            </a:pPr>
            <a:r>
              <a:rPr lang="en-US" sz="2000" dirty="0"/>
              <a:t>Nah et al. 2004</a:t>
            </a:r>
          </a:p>
        </p:txBody>
      </p:sp>
    </p:spTree>
    <p:extLst>
      <p:ext uri="{BB962C8B-B14F-4D97-AF65-F5344CB8AC3E}">
        <p14:creationId xmlns:p14="http://schemas.microsoft.com/office/powerpoint/2010/main" val="263773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dissolve">
                                      <p:cBhvr>
                                        <p:cTn id="7" dur="500"/>
                                        <p:tgtEl>
                                          <p:spTgt spid="11">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dissolve">
                                      <p:cBhvr>
                                        <p:cTn id="10"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105056" y="2222500"/>
            <a:ext cx="2082800" cy="2413000"/>
          </a:xfrm>
          <a:prstGeom prst="rect">
            <a:avLst/>
          </a:prstGeom>
        </p:spPr>
      </p:pic>
      <p:sp>
        <p:nvSpPr>
          <p:cNvPr id="2" name="Title 1"/>
          <p:cNvSpPr>
            <a:spLocks noGrp="1"/>
          </p:cNvSpPr>
          <p:nvPr>
            <p:ph type="title"/>
          </p:nvPr>
        </p:nvSpPr>
        <p:spPr/>
        <p:txBody>
          <a:bodyPr/>
          <a:lstStyle/>
          <a:p>
            <a:r>
              <a:rPr lang="en-US" dirty="0"/>
              <a:t>DFT Operation</a:t>
            </a:r>
          </a:p>
        </p:txBody>
      </p:sp>
      <p:pic>
        <p:nvPicPr>
          <p:cNvPr id="5" name="Picture 4"/>
          <p:cNvPicPr>
            <a:picLocks noChangeAspect="1"/>
          </p:cNvPicPr>
          <p:nvPr/>
        </p:nvPicPr>
        <p:blipFill>
          <a:blip r:embed="rId4"/>
          <a:stretch>
            <a:fillRect/>
          </a:stretch>
        </p:blipFill>
        <p:spPr>
          <a:xfrm>
            <a:off x="3736242" y="2222500"/>
            <a:ext cx="3606800" cy="533400"/>
          </a:xfrm>
          <a:prstGeom prst="rect">
            <a:avLst/>
          </a:prstGeom>
        </p:spPr>
      </p:pic>
      <p:sp>
        <p:nvSpPr>
          <p:cNvPr id="7" name="Content Placeholder 2"/>
          <p:cNvSpPr>
            <a:spLocks noGrp="1"/>
          </p:cNvSpPr>
          <p:nvPr>
            <p:ph idx="1"/>
          </p:nvPr>
        </p:nvSpPr>
        <p:spPr>
          <a:xfrm>
            <a:off x="457200" y="5672667"/>
            <a:ext cx="8229600" cy="453496"/>
          </a:xfrm>
        </p:spPr>
        <p:txBody>
          <a:bodyPr>
            <a:noAutofit/>
          </a:bodyPr>
          <a:lstStyle/>
          <a:p>
            <a:r>
              <a:rPr lang="en-US" sz="2800" dirty="0"/>
              <a:t>Memory copy statement from the original execution</a:t>
            </a:r>
          </a:p>
        </p:txBody>
      </p:sp>
      <p:sp>
        <p:nvSpPr>
          <p:cNvPr id="4" name="Slide Number Placeholder 3"/>
          <p:cNvSpPr>
            <a:spLocks noGrp="1"/>
          </p:cNvSpPr>
          <p:nvPr>
            <p:ph type="sldNum" sz="quarter" idx="12"/>
          </p:nvPr>
        </p:nvSpPr>
        <p:spPr/>
        <p:txBody>
          <a:bodyPr/>
          <a:lstStyle/>
          <a:p>
            <a:fld id="{8A8C7C77-73FB-BC42-9F0F-B46102A3315A}" type="slidenum">
              <a:rPr lang="en-US" smtClean="0"/>
              <a:t>20</a:t>
            </a:fld>
            <a:endParaRPr lang="en-US"/>
          </a:p>
        </p:txBody>
      </p:sp>
    </p:spTree>
    <p:extLst>
      <p:ext uri="{BB962C8B-B14F-4D97-AF65-F5344CB8AC3E}">
        <p14:creationId xmlns:p14="http://schemas.microsoft.com/office/powerpoint/2010/main" val="3572713823"/>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105056" y="2222500"/>
            <a:ext cx="2082800" cy="2413000"/>
          </a:xfrm>
          <a:prstGeom prst="rect">
            <a:avLst/>
          </a:prstGeom>
        </p:spPr>
      </p:pic>
      <p:sp>
        <p:nvSpPr>
          <p:cNvPr id="2" name="Title 1"/>
          <p:cNvSpPr>
            <a:spLocks noGrp="1"/>
          </p:cNvSpPr>
          <p:nvPr>
            <p:ph type="title"/>
          </p:nvPr>
        </p:nvSpPr>
        <p:spPr/>
        <p:txBody>
          <a:bodyPr/>
          <a:lstStyle/>
          <a:p>
            <a:r>
              <a:rPr lang="en-US" dirty="0"/>
              <a:t>DFT Operation</a:t>
            </a:r>
          </a:p>
        </p:txBody>
      </p:sp>
      <p:pic>
        <p:nvPicPr>
          <p:cNvPr id="5" name="Picture 4"/>
          <p:cNvPicPr>
            <a:picLocks noChangeAspect="1"/>
          </p:cNvPicPr>
          <p:nvPr/>
        </p:nvPicPr>
        <p:blipFill>
          <a:blip r:embed="rId4"/>
          <a:stretch>
            <a:fillRect/>
          </a:stretch>
        </p:blipFill>
        <p:spPr>
          <a:xfrm>
            <a:off x="3736242" y="2222500"/>
            <a:ext cx="3606800" cy="533400"/>
          </a:xfrm>
          <a:prstGeom prst="rect">
            <a:avLst/>
          </a:prstGeom>
        </p:spPr>
      </p:pic>
      <p:pic>
        <p:nvPicPr>
          <p:cNvPr id="4" name="Picture 3"/>
          <p:cNvPicPr>
            <a:picLocks noChangeAspect="1"/>
          </p:cNvPicPr>
          <p:nvPr/>
        </p:nvPicPr>
        <p:blipFill>
          <a:blip r:embed="rId5"/>
          <a:stretch>
            <a:fillRect/>
          </a:stretch>
        </p:blipFill>
        <p:spPr>
          <a:xfrm>
            <a:off x="4058264" y="3162300"/>
            <a:ext cx="3289300" cy="533400"/>
          </a:xfrm>
          <a:prstGeom prst="rect">
            <a:avLst/>
          </a:prstGeom>
        </p:spPr>
      </p:pic>
      <p:sp>
        <p:nvSpPr>
          <p:cNvPr id="6" name="Content Placeholder 2"/>
          <p:cNvSpPr>
            <a:spLocks noGrp="1"/>
          </p:cNvSpPr>
          <p:nvPr>
            <p:ph idx="1"/>
          </p:nvPr>
        </p:nvSpPr>
        <p:spPr>
          <a:xfrm>
            <a:off x="457200" y="5672666"/>
            <a:ext cx="8229600" cy="931333"/>
          </a:xfrm>
        </p:spPr>
        <p:txBody>
          <a:bodyPr>
            <a:noAutofit/>
          </a:bodyPr>
          <a:lstStyle/>
          <a:p>
            <a:r>
              <a:rPr lang="en-US" sz="2800" dirty="0"/>
              <a:t>Memory copy statement from the original execution</a:t>
            </a:r>
          </a:p>
          <a:p>
            <a:r>
              <a:rPr lang="en-US" sz="2800" dirty="0"/>
              <a:t>Corresponding shadow memory update</a:t>
            </a:r>
          </a:p>
        </p:txBody>
      </p:sp>
      <p:sp>
        <p:nvSpPr>
          <p:cNvPr id="7" name="Slide Number Placeholder 6"/>
          <p:cNvSpPr>
            <a:spLocks noGrp="1"/>
          </p:cNvSpPr>
          <p:nvPr>
            <p:ph type="sldNum" sz="quarter" idx="12"/>
          </p:nvPr>
        </p:nvSpPr>
        <p:spPr/>
        <p:txBody>
          <a:bodyPr/>
          <a:lstStyle/>
          <a:p>
            <a:fld id="{8A8C7C77-73FB-BC42-9F0F-B46102A3315A}" type="slidenum">
              <a:rPr lang="en-US" smtClean="0"/>
              <a:t>21</a:t>
            </a:fld>
            <a:endParaRPr lang="en-US"/>
          </a:p>
        </p:txBody>
      </p:sp>
    </p:spTree>
    <p:extLst>
      <p:ext uri="{BB962C8B-B14F-4D97-AF65-F5344CB8AC3E}">
        <p14:creationId xmlns:p14="http://schemas.microsoft.com/office/powerpoint/2010/main" val="1618194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6400" y="2222500"/>
            <a:ext cx="2082800" cy="2413000"/>
          </a:xfrm>
          <a:prstGeom prst="rect">
            <a:avLst/>
          </a:prstGeom>
        </p:spPr>
      </p:pic>
      <p:sp>
        <p:nvSpPr>
          <p:cNvPr id="2" name="Title 1"/>
          <p:cNvSpPr>
            <a:spLocks noGrp="1"/>
          </p:cNvSpPr>
          <p:nvPr>
            <p:ph type="title"/>
          </p:nvPr>
        </p:nvSpPr>
        <p:spPr/>
        <p:txBody>
          <a:bodyPr/>
          <a:lstStyle/>
          <a:p>
            <a:r>
              <a:rPr lang="en-US" dirty="0"/>
              <a:t>DFT Operation</a:t>
            </a:r>
          </a:p>
        </p:txBody>
      </p:sp>
      <p:pic>
        <p:nvPicPr>
          <p:cNvPr id="5" name="Picture 4"/>
          <p:cNvPicPr>
            <a:picLocks noChangeAspect="1"/>
          </p:cNvPicPr>
          <p:nvPr/>
        </p:nvPicPr>
        <p:blipFill>
          <a:blip r:embed="rId4"/>
          <a:stretch>
            <a:fillRect/>
          </a:stretch>
        </p:blipFill>
        <p:spPr>
          <a:xfrm>
            <a:off x="1717586" y="2222500"/>
            <a:ext cx="3606800" cy="533400"/>
          </a:xfrm>
          <a:prstGeom prst="rect">
            <a:avLst/>
          </a:prstGeom>
        </p:spPr>
      </p:pic>
      <p:pic>
        <p:nvPicPr>
          <p:cNvPr id="4" name="Picture 3"/>
          <p:cNvPicPr>
            <a:picLocks noChangeAspect="1"/>
          </p:cNvPicPr>
          <p:nvPr/>
        </p:nvPicPr>
        <p:blipFill>
          <a:blip r:embed="rId5"/>
          <a:stretch>
            <a:fillRect/>
          </a:stretch>
        </p:blipFill>
        <p:spPr>
          <a:xfrm>
            <a:off x="2039608" y="3162300"/>
            <a:ext cx="3289300" cy="533400"/>
          </a:xfrm>
          <a:prstGeom prst="rect">
            <a:avLst/>
          </a:prstGeom>
        </p:spPr>
      </p:pic>
      <p:pic>
        <p:nvPicPr>
          <p:cNvPr id="6" name="Picture 5"/>
          <p:cNvPicPr>
            <a:picLocks noChangeAspect="1"/>
          </p:cNvPicPr>
          <p:nvPr/>
        </p:nvPicPr>
        <p:blipFill>
          <a:blip r:embed="rId6"/>
          <a:stretch>
            <a:fillRect/>
          </a:stretch>
        </p:blipFill>
        <p:spPr>
          <a:xfrm>
            <a:off x="5324386" y="2222500"/>
            <a:ext cx="3594100" cy="533400"/>
          </a:xfrm>
          <a:prstGeom prst="rect">
            <a:avLst/>
          </a:prstGeom>
        </p:spPr>
      </p:pic>
      <p:pic>
        <p:nvPicPr>
          <p:cNvPr id="7" name="Picture 6"/>
          <p:cNvPicPr>
            <a:picLocks noChangeAspect="1"/>
          </p:cNvPicPr>
          <p:nvPr/>
        </p:nvPicPr>
        <p:blipFill>
          <a:blip r:embed="rId7"/>
          <a:stretch>
            <a:fillRect/>
          </a:stretch>
        </p:blipFill>
        <p:spPr>
          <a:xfrm>
            <a:off x="5328908" y="2540000"/>
            <a:ext cx="3594100" cy="1244600"/>
          </a:xfrm>
          <a:prstGeom prst="rect">
            <a:avLst/>
          </a:prstGeom>
        </p:spPr>
      </p:pic>
      <p:sp>
        <p:nvSpPr>
          <p:cNvPr id="8" name="Content Placeholder 2"/>
          <p:cNvSpPr>
            <a:spLocks noGrp="1"/>
          </p:cNvSpPr>
          <p:nvPr>
            <p:ph idx="1"/>
          </p:nvPr>
        </p:nvSpPr>
        <p:spPr>
          <a:xfrm>
            <a:off x="457200" y="5672666"/>
            <a:ext cx="8229600" cy="895047"/>
          </a:xfrm>
        </p:spPr>
        <p:txBody>
          <a:bodyPr>
            <a:noAutofit/>
          </a:bodyPr>
          <a:lstStyle/>
          <a:p>
            <a:r>
              <a:rPr lang="en-US" sz="2800" dirty="0"/>
              <a:t>Original operation</a:t>
            </a:r>
            <a:r>
              <a:rPr lang="en-US" sz="2800" baseline="0" dirty="0"/>
              <a:t> translated into machine code </a:t>
            </a:r>
          </a:p>
          <a:p>
            <a:r>
              <a:rPr lang="en-US" sz="2800" dirty="0"/>
              <a:t>I</a:t>
            </a:r>
            <a:r>
              <a:rPr lang="en-US" sz="2800" baseline="0" dirty="0"/>
              <a:t>t requires intermediate register repository (reg0)</a:t>
            </a:r>
            <a:endParaRPr lang="en-US" sz="2800" dirty="0"/>
          </a:p>
        </p:txBody>
      </p:sp>
      <p:sp>
        <p:nvSpPr>
          <p:cNvPr id="9" name="Slide Number Placeholder 8"/>
          <p:cNvSpPr>
            <a:spLocks noGrp="1"/>
          </p:cNvSpPr>
          <p:nvPr>
            <p:ph type="sldNum" sz="quarter" idx="12"/>
          </p:nvPr>
        </p:nvSpPr>
        <p:spPr/>
        <p:txBody>
          <a:bodyPr/>
          <a:lstStyle/>
          <a:p>
            <a:fld id="{8A8C7C77-73FB-BC42-9F0F-B46102A3315A}" type="slidenum">
              <a:rPr lang="en-US" smtClean="0"/>
              <a:t>22</a:t>
            </a:fld>
            <a:endParaRPr lang="en-US"/>
          </a:p>
        </p:txBody>
      </p:sp>
    </p:spTree>
    <p:extLst>
      <p:ext uri="{BB962C8B-B14F-4D97-AF65-F5344CB8AC3E}">
        <p14:creationId xmlns:p14="http://schemas.microsoft.com/office/powerpoint/2010/main" val="697718335"/>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6400" y="2222500"/>
            <a:ext cx="2082800" cy="2413000"/>
          </a:xfrm>
          <a:prstGeom prst="rect">
            <a:avLst/>
          </a:prstGeom>
        </p:spPr>
      </p:pic>
      <p:sp>
        <p:nvSpPr>
          <p:cNvPr id="2" name="Title 1"/>
          <p:cNvSpPr>
            <a:spLocks noGrp="1"/>
          </p:cNvSpPr>
          <p:nvPr>
            <p:ph type="title"/>
          </p:nvPr>
        </p:nvSpPr>
        <p:spPr/>
        <p:txBody>
          <a:bodyPr/>
          <a:lstStyle/>
          <a:p>
            <a:r>
              <a:rPr lang="en-US" dirty="0"/>
              <a:t>DFT Operation</a:t>
            </a:r>
          </a:p>
        </p:txBody>
      </p:sp>
      <p:pic>
        <p:nvPicPr>
          <p:cNvPr id="5" name="Picture 4"/>
          <p:cNvPicPr>
            <a:picLocks noChangeAspect="1"/>
          </p:cNvPicPr>
          <p:nvPr/>
        </p:nvPicPr>
        <p:blipFill>
          <a:blip r:embed="rId4"/>
          <a:stretch>
            <a:fillRect/>
          </a:stretch>
        </p:blipFill>
        <p:spPr>
          <a:xfrm>
            <a:off x="1717586" y="2222500"/>
            <a:ext cx="3606800" cy="533400"/>
          </a:xfrm>
          <a:prstGeom prst="rect">
            <a:avLst/>
          </a:prstGeom>
        </p:spPr>
      </p:pic>
      <p:pic>
        <p:nvPicPr>
          <p:cNvPr id="4" name="Picture 3"/>
          <p:cNvPicPr>
            <a:picLocks noChangeAspect="1"/>
          </p:cNvPicPr>
          <p:nvPr/>
        </p:nvPicPr>
        <p:blipFill>
          <a:blip r:embed="rId5"/>
          <a:stretch>
            <a:fillRect/>
          </a:stretch>
        </p:blipFill>
        <p:spPr>
          <a:xfrm>
            <a:off x="2039608" y="3162300"/>
            <a:ext cx="3289300" cy="533400"/>
          </a:xfrm>
          <a:prstGeom prst="rect">
            <a:avLst/>
          </a:prstGeom>
        </p:spPr>
      </p:pic>
      <p:pic>
        <p:nvPicPr>
          <p:cNvPr id="6" name="Picture 5"/>
          <p:cNvPicPr>
            <a:picLocks noChangeAspect="1"/>
          </p:cNvPicPr>
          <p:nvPr/>
        </p:nvPicPr>
        <p:blipFill>
          <a:blip r:embed="rId6"/>
          <a:stretch>
            <a:fillRect/>
          </a:stretch>
        </p:blipFill>
        <p:spPr>
          <a:xfrm>
            <a:off x="5324386" y="2222500"/>
            <a:ext cx="3594100" cy="533400"/>
          </a:xfrm>
          <a:prstGeom prst="rect">
            <a:avLst/>
          </a:prstGeom>
        </p:spPr>
      </p:pic>
      <p:pic>
        <p:nvPicPr>
          <p:cNvPr id="7" name="Picture 6"/>
          <p:cNvPicPr>
            <a:picLocks noChangeAspect="1"/>
          </p:cNvPicPr>
          <p:nvPr/>
        </p:nvPicPr>
        <p:blipFill>
          <a:blip r:embed="rId7"/>
          <a:stretch>
            <a:fillRect/>
          </a:stretch>
        </p:blipFill>
        <p:spPr>
          <a:xfrm>
            <a:off x="5328908" y="2540000"/>
            <a:ext cx="3594100" cy="1244600"/>
          </a:xfrm>
          <a:prstGeom prst="rect">
            <a:avLst/>
          </a:prstGeom>
        </p:spPr>
      </p:pic>
      <p:pic>
        <p:nvPicPr>
          <p:cNvPr id="8" name="Picture 7"/>
          <p:cNvPicPr>
            <a:picLocks noChangeAspect="1"/>
          </p:cNvPicPr>
          <p:nvPr/>
        </p:nvPicPr>
        <p:blipFill>
          <a:blip r:embed="rId8"/>
          <a:stretch>
            <a:fillRect/>
          </a:stretch>
        </p:blipFill>
        <p:spPr>
          <a:xfrm>
            <a:off x="5324386" y="2540000"/>
            <a:ext cx="3594100" cy="787400"/>
          </a:xfrm>
          <a:prstGeom prst="rect">
            <a:avLst/>
          </a:prstGeom>
        </p:spPr>
      </p:pic>
      <p:sp>
        <p:nvSpPr>
          <p:cNvPr id="9" name="Content Placeholder 2"/>
          <p:cNvSpPr>
            <a:spLocks noGrp="1"/>
          </p:cNvSpPr>
          <p:nvPr>
            <p:ph idx="1"/>
          </p:nvPr>
        </p:nvSpPr>
        <p:spPr>
          <a:xfrm>
            <a:off x="457200" y="5672666"/>
            <a:ext cx="8229600" cy="895047"/>
          </a:xfrm>
        </p:spPr>
        <p:txBody>
          <a:bodyPr>
            <a:noAutofit/>
          </a:bodyPr>
          <a:lstStyle/>
          <a:p>
            <a:r>
              <a:rPr lang="en-US" sz="2800" dirty="0"/>
              <a:t>Instruction level instrumentation to implement shadow update</a:t>
            </a:r>
          </a:p>
        </p:txBody>
      </p:sp>
      <p:sp>
        <p:nvSpPr>
          <p:cNvPr id="10" name="Slide Number Placeholder 9"/>
          <p:cNvSpPr>
            <a:spLocks noGrp="1"/>
          </p:cNvSpPr>
          <p:nvPr>
            <p:ph type="sldNum" sz="quarter" idx="12"/>
          </p:nvPr>
        </p:nvSpPr>
        <p:spPr/>
        <p:txBody>
          <a:bodyPr/>
          <a:lstStyle/>
          <a:p>
            <a:fld id="{8A8C7C77-73FB-BC42-9F0F-B46102A3315A}" type="slidenum">
              <a:rPr lang="en-US" smtClean="0"/>
              <a:t>23</a:t>
            </a:fld>
            <a:endParaRPr lang="en-US"/>
          </a:p>
        </p:txBody>
      </p:sp>
    </p:spTree>
    <p:extLst>
      <p:ext uri="{BB962C8B-B14F-4D97-AF65-F5344CB8AC3E}">
        <p14:creationId xmlns:p14="http://schemas.microsoft.com/office/powerpoint/2010/main" val="3382768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6400" y="2222500"/>
            <a:ext cx="2082800" cy="2413000"/>
          </a:xfrm>
          <a:prstGeom prst="rect">
            <a:avLst/>
          </a:prstGeom>
        </p:spPr>
      </p:pic>
      <p:sp>
        <p:nvSpPr>
          <p:cNvPr id="2" name="Title 1"/>
          <p:cNvSpPr>
            <a:spLocks noGrp="1"/>
          </p:cNvSpPr>
          <p:nvPr>
            <p:ph type="title"/>
          </p:nvPr>
        </p:nvSpPr>
        <p:spPr/>
        <p:txBody>
          <a:bodyPr/>
          <a:lstStyle/>
          <a:p>
            <a:r>
              <a:rPr lang="en-US" dirty="0"/>
              <a:t>DFT Operation</a:t>
            </a:r>
          </a:p>
        </p:txBody>
      </p:sp>
      <p:pic>
        <p:nvPicPr>
          <p:cNvPr id="5" name="Picture 4"/>
          <p:cNvPicPr>
            <a:picLocks noChangeAspect="1"/>
          </p:cNvPicPr>
          <p:nvPr/>
        </p:nvPicPr>
        <p:blipFill>
          <a:blip r:embed="rId4"/>
          <a:stretch>
            <a:fillRect/>
          </a:stretch>
        </p:blipFill>
        <p:spPr>
          <a:xfrm>
            <a:off x="1717586" y="2222500"/>
            <a:ext cx="3606800" cy="533400"/>
          </a:xfrm>
          <a:prstGeom prst="rect">
            <a:avLst/>
          </a:prstGeom>
        </p:spPr>
      </p:pic>
      <p:pic>
        <p:nvPicPr>
          <p:cNvPr id="4" name="Picture 3"/>
          <p:cNvPicPr>
            <a:picLocks noChangeAspect="1"/>
          </p:cNvPicPr>
          <p:nvPr/>
        </p:nvPicPr>
        <p:blipFill>
          <a:blip r:embed="rId5"/>
          <a:stretch>
            <a:fillRect/>
          </a:stretch>
        </p:blipFill>
        <p:spPr>
          <a:xfrm>
            <a:off x="2039608" y="3162300"/>
            <a:ext cx="3289300" cy="533400"/>
          </a:xfrm>
          <a:prstGeom prst="rect">
            <a:avLst/>
          </a:prstGeom>
        </p:spPr>
      </p:pic>
      <p:pic>
        <p:nvPicPr>
          <p:cNvPr id="6" name="Picture 5"/>
          <p:cNvPicPr>
            <a:picLocks noChangeAspect="1"/>
          </p:cNvPicPr>
          <p:nvPr/>
        </p:nvPicPr>
        <p:blipFill>
          <a:blip r:embed="rId6"/>
          <a:stretch>
            <a:fillRect/>
          </a:stretch>
        </p:blipFill>
        <p:spPr>
          <a:xfrm>
            <a:off x="5324386" y="2222500"/>
            <a:ext cx="3594100" cy="533400"/>
          </a:xfrm>
          <a:prstGeom prst="rect">
            <a:avLst/>
          </a:prstGeom>
        </p:spPr>
      </p:pic>
      <p:pic>
        <p:nvPicPr>
          <p:cNvPr id="7" name="Picture 6"/>
          <p:cNvPicPr>
            <a:picLocks noChangeAspect="1"/>
          </p:cNvPicPr>
          <p:nvPr/>
        </p:nvPicPr>
        <p:blipFill>
          <a:blip r:embed="rId7"/>
          <a:stretch>
            <a:fillRect/>
          </a:stretch>
        </p:blipFill>
        <p:spPr>
          <a:xfrm>
            <a:off x="5328908" y="2540000"/>
            <a:ext cx="3594100" cy="1244600"/>
          </a:xfrm>
          <a:prstGeom prst="rect">
            <a:avLst/>
          </a:prstGeom>
        </p:spPr>
      </p:pic>
      <p:pic>
        <p:nvPicPr>
          <p:cNvPr id="8" name="Picture 7"/>
          <p:cNvPicPr>
            <a:picLocks noChangeAspect="1"/>
          </p:cNvPicPr>
          <p:nvPr/>
        </p:nvPicPr>
        <p:blipFill>
          <a:blip r:embed="rId8"/>
          <a:stretch>
            <a:fillRect/>
          </a:stretch>
        </p:blipFill>
        <p:spPr>
          <a:xfrm>
            <a:off x="5324386" y="2540000"/>
            <a:ext cx="3594100" cy="787400"/>
          </a:xfrm>
          <a:prstGeom prst="rect">
            <a:avLst/>
          </a:prstGeom>
        </p:spPr>
      </p:pic>
      <p:pic>
        <p:nvPicPr>
          <p:cNvPr id="9" name="Picture 8"/>
          <p:cNvPicPr>
            <a:picLocks noChangeAspect="1"/>
          </p:cNvPicPr>
          <p:nvPr/>
        </p:nvPicPr>
        <p:blipFill>
          <a:blip r:embed="rId9"/>
          <a:stretch>
            <a:fillRect/>
          </a:stretch>
        </p:blipFill>
        <p:spPr>
          <a:xfrm>
            <a:off x="5322624" y="3422650"/>
            <a:ext cx="3594100" cy="901700"/>
          </a:xfrm>
          <a:prstGeom prst="rect">
            <a:avLst/>
          </a:prstGeom>
        </p:spPr>
      </p:pic>
      <p:sp>
        <p:nvSpPr>
          <p:cNvPr id="10" name="Content Placeholder 2"/>
          <p:cNvSpPr>
            <a:spLocks noGrp="1"/>
          </p:cNvSpPr>
          <p:nvPr>
            <p:ph idx="1"/>
          </p:nvPr>
        </p:nvSpPr>
        <p:spPr>
          <a:xfrm>
            <a:off x="457200" y="5672666"/>
            <a:ext cx="8229600" cy="895047"/>
          </a:xfrm>
        </p:spPr>
        <p:txBody>
          <a:bodyPr>
            <a:noAutofit/>
          </a:bodyPr>
          <a:lstStyle/>
          <a:p>
            <a:r>
              <a:rPr lang="en-US" sz="2800" dirty="0"/>
              <a:t>2 original instructions + 4 DFT instructions</a:t>
            </a:r>
          </a:p>
          <a:p>
            <a:r>
              <a:rPr lang="en-US" sz="2800" dirty="0"/>
              <a:t>2 instrumentation units</a:t>
            </a:r>
          </a:p>
        </p:txBody>
      </p:sp>
      <p:sp>
        <p:nvSpPr>
          <p:cNvPr id="11" name="Slide Number Placeholder 10"/>
          <p:cNvSpPr>
            <a:spLocks noGrp="1"/>
          </p:cNvSpPr>
          <p:nvPr>
            <p:ph type="sldNum" sz="quarter" idx="12"/>
          </p:nvPr>
        </p:nvSpPr>
        <p:spPr/>
        <p:txBody>
          <a:bodyPr/>
          <a:lstStyle/>
          <a:p>
            <a:fld id="{8A8C7C77-73FB-BC42-9F0F-B46102A3315A}" type="slidenum">
              <a:rPr lang="en-US" smtClean="0"/>
              <a:t>24</a:t>
            </a:fld>
            <a:endParaRPr lang="en-US"/>
          </a:p>
        </p:txBody>
      </p:sp>
    </p:spTree>
    <p:extLst>
      <p:ext uri="{BB962C8B-B14F-4D97-AF65-F5344CB8AC3E}">
        <p14:creationId xmlns:p14="http://schemas.microsoft.com/office/powerpoint/2010/main" val="1119534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2863460" y="3388575"/>
            <a:ext cx="3073400" cy="1511300"/>
          </a:xfrm>
          <a:prstGeom prst="rect">
            <a:avLst/>
          </a:prstGeom>
        </p:spPr>
      </p:pic>
      <p:sp>
        <p:nvSpPr>
          <p:cNvPr id="4" name="Title 3"/>
          <p:cNvSpPr>
            <a:spLocks noGrp="1"/>
          </p:cNvSpPr>
          <p:nvPr>
            <p:ph type="title"/>
          </p:nvPr>
        </p:nvSpPr>
        <p:spPr/>
        <p:txBody>
          <a:bodyPr/>
          <a:lstStyle/>
          <a:p>
            <a:r>
              <a:rPr lang="en-US" dirty="0"/>
              <a:t>libdft: Design Overview</a:t>
            </a:r>
          </a:p>
        </p:txBody>
      </p:sp>
      <p:sp>
        <p:nvSpPr>
          <p:cNvPr id="5" name="Content Placeholder 4"/>
          <p:cNvSpPr>
            <a:spLocks noGrp="1"/>
          </p:cNvSpPr>
          <p:nvPr>
            <p:ph idx="1"/>
          </p:nvPr>
        </p:nvSpPr>
        <p:spPr>
          <a:xfrm>
            <a:off x="457200" y="1544985"/>
            <a:ext cx="8229600" cy="1643739"/>
          </a:xfrm>
        </p:spPr>
        <p:txBody>
          <a:bodyPr>
            <a:normAutofit fontScale="92500" lnSpcReduction="20000"/>
          </a:bodyPr>
          <a:lstStyle/>
          <a:p>
            <a:r>
              <a:rPr lang="en-US" dirty="0"/>
              <a:t>Process-wide, binary-only DFT</a:t>
            </a:r>
          </a:p>
          <a:p>
            <a:pPr lvl="1"/>
            <a:r>
              <a:rPr lang="en-US" dirty="0"/>
              <a:t>Instruction level monitoring</a:t>
            </a:r>
          </a:p>
          <a:p>
            <a:pPr lvl="1"/>
            <a:r>
              <a:rPr lang="en-US" dirty="0"/>
              <a:t>DFT Logics instrumented using PIN DBI (Dynamic Binary Instrumentation)</a:t>
            </a:r>
          </a:p>
        </p:txBody>
      </p:sp>
      <p:pic>
        <p:nvPicPr>
          <p:cNvPr id="7" name="Picture 6"/>
          <p:cNvPicPr>
            <a:picLocks noChangeAspect="1"/>
          </p:cNvPicPr>
          <p:nvPr/>
        </p:nvPicPr>
        <p:blipFill>
          <a:blip r:embed="rId4"/>
          <a:stretch>
            <a:fillRect/>
          </a:stretch>
        </p:blipFill>
        <p:spPr>
          <a:xfrm>
            <a:off x="2863460" y="3388575"/>
            <a:ext cx="3073400" cy="774700"/>
          </a:xfrm>
          <a:prstGeom prst="rect">
            <a:avLst/>
          </a:prstGeom>
        </p:spPr>
      </p:pic>
      <p:pic>
        <p:nvPicPr>
          <p:cNvPr id="12" name="Picture 11"/>
          <p:cNvPicPr>
            <a:picLocks noChangeAspect="1"/>
          </p:cNvPicPr>
          <p:nvPr/>
        </p:nvPicPr>
        <p:blipFill>
          <a:blip r:embed="rId5"/>
          <a:stretch>
            <a:fillRect/>
          </a:stretch>
        </p:blipFill>
        <p:spPr>
          <a:xfrm>
            <a:off x="5415481" y="3782904"/>
            <a:ext cx="2781300" cy="1651000"/>
          </a:xfrm>
          <a:prstGeom prst="rect">
            <a:avLst/>
          </a:prstGeom>
        </p:spPr>
      </p:pic>
      <p:pic>
        <p:nvPicPr>
          <p:cNvPr id="18" name="Picture 17"/>
          <p:cNvPicPr>
            <a:picLocks noChangeAspect="1"/>
          </p:cNvPicPr>
          <p:nvPr/>
        </p:nvPicPr>
        <p:blipFill>
          <a:blip r:embed="rId6"/>
          <a:stretch>
            <a:fillRect/>
          </a:stretch>
        </p:blipFill>
        <p:spPr>
          <a:xfrm>
            <a:off x="2890719" y="5486400"/>
            <a:ext cx="3022600" cy="406400"/>
          </a:xfrm>
          <a:prstGeom prst="rect">
            <a:avLst/>
          </a:prstGeom>
        </p:spPr>
      </p:pic>
    </p:spTree>
    <p:extLst>
      <p:ext uri="{BB962C8B-B14F-4D97-AF65-F5344CB8AC3E}">
        <p14:creationId xmlns:p14="http://schemas.microsoft.com/office/powerpoint/2010/main" val="152582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dissolv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dissolve">
                                      <p:cBhvr>
                                        <p:cTn id="16" dur="500"/>
                                        <p:tgtEl>
                                          <p:spTgt spid="12"/>
                                        </p:tgtEl>
                                      </p:cBhvr>
                                    </p:animEffect>
                                  </p:childTnLst>
                                </p:cTn>
                              </p:par>
                              <p:par>
                                <p:cTn id="17" presetID="9" presetClass="entr" presetSubtype="0" fill="hold"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dissolve">
                                      <p:cBhvr>
                                        <p:cTn id="19" dur="500"/>
                                        <p:tgtEl>
                                          <p:spTgt spid="5">
                                            <p:txEl>
                                              <p:pRg st="1" end="1"/>
                                            </p:txEl>
                                          </p:spTgt>
                                        </p:tgtEl>
                                      </p:cBhvr>
                                    </p:animEffect>
                                  </p:childTnLst>
                                </p:cTn>
                              </p:par>
                            </p:childTnLst>
                          </p:cTn>
                        </p:par>
                        <p:par>
                          <p:cTn id="20" fill="hold">
                            <p:stCondLst>
                              <p:cond delay="500"/>
                            </p:stCondLst>
                            <p:childTnLst>
                              <p:par>
                                <p:cTn id="21" presetID="0" presetClass="path" presetSubtype="0" accel="50000" decel="50000" fill="hold" nodeType="afterEffect">
                                  <p:stCondLst>
                                    <p:cond delay="0"/>
                                  </p:stCondLst>
                                  <p:childTnLst>
                                    <p:animMotion origin="layout" path="M -1.64208E-6 2.22119E-7 L -0.24475 2.22119E-7 " pathEditMode="relative" rAng="0" ptsTypes="AA">
                                      <p:cBhvr>
                                        <p:cTn id="22" dur="2000" fill="hold"/>
                                        <p:tgtEl>
                                          <p:spTgt spid="12"/>
                                        </p:tgtEl>
                                        <p:attrNameLst>
                                          <p:attrName>ppt_x</p:attrName>
                                          <p:attrName>ppt_y</p:attrName>
                                        </p:attrNameLst>
                                      </p:cBhvr>
                                      <p:rCtr x="-12237" y="0"/>
                                    </p:animMotion>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dissolve">
                                      <p:cBhvr>
                                        <p:cTn id="27" dur="500"/>
                                        <p:tgtEl>
                                          <p:spTgt spid="18"/>
                                        </p:tgtEl>
                                      </p:cBhvr>
                                    </p:animEffect>
                                  </p:childTnLst>
                                </p:cTn>
                              </p:par>
                              <p:par>
                                <p:cTn id="28" presetID="9" presetClass="entr" presetSubtype="0" fill="hold" nodeType="with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dissolve">
                                      <p:cBhvr>
                                        <p:cTn id="3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020762"/>
          </a:xfrm>
        </p:spPr>
        <p:txBody>
          <a:bodyPr/>
          <a:lstStyle/>
          <a:p>
            <a:r>
              <a:rPr lang="en-US" dirty="0"/>
              <a:t>libdft: Design Overview</a:t>
            </a:r>
          </a:p>
        </p:txBody>
      </p:sp>
      <p:pic>
        <p:nvPicPr>
          <p:cNvPr id="8" name="Picture 7"/>
          <p:cNvPicPr>
            <a:picLocks noChangeAspect="1"/>
          </p:cNvPicPr>
          <p:nvPr/>
        </p:nvPicPr>
        <p:blipFill>
          <a:blip r:embed="rId3"/>
          <a:stretch>
            <a:fillRect/>
          </a:stretch>
        </p:blipFill>
        <p:spPr>
          <a:xfrm>
            <a:off x="5050415" y="3465757"/>
            <a:ext cx="3073400" cy="1511300"/>
          </a:xfrm>
          <a:prstGeom prst="rect">
            <a:avLst/>
          </a:prstGeom>
        </p:spPr>
      </p:pic>
      <p:pic>
        <p:nvPicPr>
          <p:cNvPr id="9" name="Picture 8"/>
          <p:cNvPicPr>
            <a:picLocks noChangeAspect="1"/>
          </p:cNvPicPr>
          <p:nvPr/>
        </p:nvPicPr>
        <p:blipFill>
          <a:blip r:embed="rId4"/>
          <a:stretch>
            <a:fillRect/>
          </a:stretch>
        </p:blipFill>
        <p:spPr>
          <a:xfrm>
            <a:off x="5346941" y="3879877"/>
            <a:ext cx="2781300" cy="1651000"/>
          </a:xfrm>
          <a:prstGeom prst="rect">
            <a:avLst/>
          </a:prstGeom>
        </p:spPr>
      </p:pic>
      <p:pic>
        <p:nvPicPr>
          <p:cNvPr id="6" name="Picture 5"/>
          <p:cNvPicPr>
            <a:picLocks noChangeAspect="1"/>
          </p:cNvPicPr>
          <p:nvPr/>
        </p:nvPicPr>
        <p:blipFill>
          <a:blip r:embed="rId5"/>
          <a:stretch>
            <a:fillRect/>
          </a:stretch>
        </p:blipFill>
        <p:spPr>
          <a:xfrm>
            <a:off x="1084834" y="3459407"/>
            <a:ext cx="2082800" cy="3035300"/>
          </a:xfrm>
          <a:prstGeom prst="rect">
            <a:avLst/>
          </a:prstGeom>
        </p:spPr>
      </p:pic>
      <p:cxnSp>
        <p:nvCxnSpPr>
          <p:cNvPr id="30" name="Straight Arrow Connector 29"/>
          <p:cNvCxnSpPr/>
          <p:nvPr/>
        </p:nvCxnSpPr>
        <p:spPr>
          <a:xfrm flipH="1">
            <a:off x="2750393" y="3676780"/>
            <a:ext cx="2392559" cy="582390"/>
          </a:xfrm>
          <a:prstGeom prst="straightConnector1">
            <a:avLst/>
          </a:prstGeom>
          <a:ln w="6350" cmpd="sng">
            <a:solidFill>
              <a:srgbClr val="000000"/>
            </a:solidFill>
            <a:tailEnd type="arrow"/>
          </a:ln>
        </p:spPr>
        <p:style>
          <a:lnRef idx="2">
            <a:schemeClr val="dk1"/>
          </a:lnRef>
          <a:fillRef idx="0">
            <a:schemeClr val="dk1"/>
          </a:fillRef>
          <a:effectRef idx="1">
            <a:schemeClr val="dk1"/>
          </a:effectRef>
          <a:fontRef idx="minor">
            <a:schemeClr val="tx1"/>
          </a:fontRef>
        </p:style>
      </p:cxnSp>
      <p:cxnSp>
        <p:nvCxnSpPr>
          <p:cNvPr id="31" name="Straight Arrow Connector 30"/>
          <p:cNvCxnSpPr/>
          <p:nvPr/>
        </p:nvCxnSpPr>
        <p:spPr>
          <a:xfrm flipH="1">
            <a:off x="2974913" y="4259170"/>
            <a:ext cx="2372029" cy="582390"/>
          </a:xfrm>
          <a:prstGeom prst="straightConnector1">
            <a:avLst/>
          </a:prstGeom>
          <a:ln w="6350" cmpd="sng">
            <a:solidFill>
              <a:srgbClr val="000000"/>
            </a:solidFill>
            <a:tailEnd type="arrow"/>
          </a:ln>
        </p:spPr>
        <p:style>
          <a:lnRef idx="2">
            <a:schemeClr val="dk1"/>
          </a:lnRef>
          <a:fillRef idx="0">
            <a:schemeClr val="dk1"/>
          </a:fillRef>
          <a:effectRef idx="1">
            <a:schemeClr val="dk1"/>
          </a:effectRef>
          <a:fontRef idx="minor">
            <a:schemeClr val="tx1"/>
          </a:fontRef>
        </p:style>
      </p:cxnSp>
      <p:sp>
        <p:nvSpPr>
          <p:cNvPr id="39" name="Content Placeholder 4"/>
          <p:cNvSpPr txBox="1">
            <a:spLocks/>
          </p:cNvSpPr>
          <p:nvPr/>
        </p:nvSpPr>
        <p:spPr>
          <a:xfrm>
            <a:off x="457200" y="1404261"/>
            <a:ext cx="8229600" cy="164373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DFT instructions</a:t>
            </a:r>
          </a:p>
          <a:p>
            <a:pPr lvl="1"/>
            <a:r>
              <a:rPr lang="en-US" dirty="0"/>
              <a:t>DFT-specific operations</a:t>
            </a:r>
          </a:p>
          <a:p>
            <a:pPr lvl="1"/>
            <a:r>
              <a:rPr lang="en-US" dirty="0"/>
              <a:t>Shadow address translation: </a:t>
            </a:r>
            <a:r>
              <a:rPr lang="en-US" i="1" dirty="0">
                <a:latin typeface="American Typewriter"/>
                <a:cs typeface="American Typewriter"/>
              </a:rPr>
              <a:t>t()</a:t>
            </a:r>
          </a:p>
        </p:txBody>
      </p:sp>
    </p:spTree>
    <p:extLst>
      <p:ext uri="{BB962C8B-B14F-4D97-AF65-F5344CB8AC3E}">
        <p14:creationId xmlns:p14="http://schemas.microsoft.com/office/powerpoint/2010/main" val="419209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9">
                                            <p:txEl>
                                              <p:pRg st="1" end="1"/>
                                            </p:txEl>
                                          </p:spTgt>
                                        </p:tgtEl>
                                        <p:attrNameLst>
                                          <p:attrName>style.visibility</p:attrName>
                                        </p:attrNameLst>
                                      </p:cBhvr>
                                      <p:to>
                                        <p:strVal val="visible"/>
                                      </p:to>
                                    </p:set>
                                    <p:animEffect transition="in" filter="dissolve">
                                      <p:cBhvr>
                                        <p:cTn id="7" dur="500"/>
                                        <p:tgtEl>
                                          <p:spTgt spid="3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9">
                                            <p:txEl>
                                              <p:pRg st="2" end="2"/>
                                            </p:txEl>
                                          </p:spTgt>
                                        </p:tgtEl>
                                        <p:attrNameLst>
                                          <p:attrName>style.visibility</p:attrName>
                                        </p:attrNameLst>
                                      </p:cBhvr>
                                      <p:to>
                                        <p:strVal val="visible"/>
                                      </p:to>
                                    </p:set>
                                    <p:animEffect transition="in" filter="dissolve">
                                      <p:cBhvr>
                                        <p:cTn id="12" dur="500"/>
                                        <p:tgtEl>
                                          <p:spTgt spid="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Instrumentation Overhead</a:t>
            </a:r>
          </a:p>
        </p:txBody>
      </p:sp>
      <p:sp>
        <p:nvSpPr>
          <p:cNvPr id="3" name="Content Placeholder 2"/>
          <p:cNvSpPr>
            <a:spLocks noGrp="1"/>
          </p:cNvSpPr>
          <p:nvPr>
            <p:ph idx="1"/>
          </p:nvPr>
        </p:nvSpPr>
        <p:spPr>
          <a:xfrm>
            <a:off x="457200" y="1600201"/>
            <a:ext cx="8229600" cy="4218185"/>
          </a:xfrm>
        </p:spPr>
        <p:txBody>
          <a:bodyPr>
            <a:normAutofit/>
          </a:bodyPr>
          <a:lstStyle/>
          <a:p>
            <a:r>
              <a:rPr lang="en-US" dirty="0"/>
              <a:t>Instrumentation requires the context switch</a:t>
            </a:r>
          </a:p>
          <a:p>
            <a:pPr lvl="1"/>
            <a:r>
              <a:rPr lang="en-US" dirty="0"/>
              <a:t>Execution context vs. DFT context</a:t>
            </a:r>
          </a:p>
          <a:p>
            <a:r>
              <a:rPr lang="en-US" dirty="0" err="1"/>
              <a:t>libdft</a:t>
            </a:r>
            <a:r>
              <a:rPr lang="en-US" dirty="0"/>
              <a:t> solution: </a:t>
            </a:r>
            <a:br>
              <a:rPr lang="en-US" dirty="0"/>
            </a:br>
            <a:r>
              <a:rPr lang="en-US" dirty="0"/>
              <a:t>In-lining friendly DFT analysis routine</a:t>
            </a:r>
          </a:p>
          <a:p>
            <a:pPr lvl="1"/>
            <a:r>
              <a:rPr lang="en-US" dirty="0"/>
              <a:t>No branch statements</a:t>
            </a:r>
          </a:p>
          <a:p>
            <a:pPr lvl="1"/>
            <a:r>
              <a:rPr lang="en-US" dirty="0"/>
              <a:t>Shadow storage design</a:t>
            </a:r>
          </a:p>
        </p:txBody>
      </p:sp>
    </p:spTree>
    <p:extLst>
      <p:ext uri="{BB962C8B-B14F-4D97-AF65-F5344CB8AC3E}">
        <p14:creationId xmlns:p14="http://schemas.microsoft.com/office/powerpoint/2010/main" val="4016794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60820"/>
          </a:xfrm>
        </p:spPr>
        <p:txBody>
          <a:bodyPr>
            <a:normAutofit/>
          </a:bodyPr>
          <a:lstStyle/>
          <a:p>
            <a:r>
              <a:rPr lang="en-US" sz="4000" dirty="0"/>
              <a:t>Shadow Memory Translation - </a:t>
            </a:r>
            <a:r>
              <a:rPr lang="en-US" sz="4000" i="1" dirty="0"/>
              <a:t>t()</a:t>
            </a:r>
          </a:p>
        </p:txBody>
      </p:sp>
      <p:sp>
        <p:nvSpPr>
          <p:cNvPr id="3" name="Content Placeholder 2"/>
          <p:cNvSpPr>
            <a:spLocks noGrp="1"/>
          </p:cNvSpPr>
          <p:nvPr>
            <p:ph idx="1"/>
          </p:nvPr>
        </p:nvSpPr>
        <p:spPr>
          <a:xfrm>
            <a:off x="457200" y="1303415"/>
            <a:ext cx="8229600" cy="1512601"/>
          </a:xfrm>
        </p:spPr>
        <p:txBody>
          <a:bodyPr>
            <a:normAutofit lnSpcReduction="10000"/>
          </a:bodyPr>
          <a:lstStyle/>
          <a:p>
            <a:r>
              <a:rPr lang="en-US" dirty="0"/>
              <a:t>Memory footprint vs. CPU cycle </a:t>
            </a:r>
          </a:p>
          <a:p>
            <a:pPr lvl="1"/>
            <a:r>
              <a:rPr lang="en-US" dirty="0"/>
              <a:t>Limited address space: 4GB (32-bit)</a:t>
            </a:r>
          </a:p>
          <a:p>
            <a:pPr lvl="1"/>
            <a:r>
              <a:rPr lang="en-US" dirty="0"/>
              <a:t># instructions per translation</a:t>
            </a:r>
            <a:endParaRPr lang="en-US" i="1" dirty="0">
              <a:latin typeface="American Typewriter"/>
              <a:cs typeface="American Typewriter"/>
            </a:endParaRPr>
          </a:p>
        </p:txBody>
      </p:sp>
      <p:pic>
        <p:nvPicPr>
          <p:cNvPr id="4" name="Picture 3"/>
          <p:cNvPicPr>
            <a:picLocks noChangeAspect="1"/>
          </p:cNvPicPr>
          <p:nvPr/>
        </p:nvPicPr>
        <p:blipFill>
          <a:blip r:embed="rId3"/>
          <a:stretch>
            <a:fillRect/>
          </a:stretch>
        </p:blipFill>
        <p:spPr>
          <a:xfrm>
            <a:off x="456375" y="3341212"/>
            <a:ext cx="2440327" cy="2926080"/>
          </a:xfrm>
          <a:prstGeom prst="rect">
            <a:avLst/>
          </a:prstGeom>
        </p:spPr>
      </p:pic>
      <p:sp>
        <p:nvSpPr>
          <p:cNvPr id="5" name="TextBox 4"/>
          <p:cNvSpPr txBox="1"/>
          <p:nvPr/>
        </p:nvSpPr>
        <p:spPr>
          <a:xfrm>
            <a:off x="1180317" y="3031666"/>
            <a:ext cx="1441420" cy="369332"/>
          </a:xfrm>
          <a:prstGeom prst="rect">
            <a:avLst/>
          </a:prstGeom>
          <a:noFill/>
        </p:spPr>
        <p:txBody>
          <a:bodyPr wrap="none" rtlCol="0">
            <a:spAutoFit/>
          </a:bodyPr>
          <a:lstStyle/>
          <a:p>
            <a:r>
              <a:rPr lang="en-US" dirty="0"/>
              <a:t>Half-and-Half</a:t>
            </a:r>
          </a:p>
        </p:txBody>
      </p:sp>
      <p:sp>
        <p:nvSpPr>
          <p:cNvPr id="6" name="TextBox 5"/>
          <p:cNvSpPr txBox="1"/>
          <p:nvPr/>
        </p:nvSpPr>
        <p:spPr>
          <a:xfrm>
            <a:off x="1325269" y="6171376"/>
            <a:ext cx="1571433" cy="523220"/>
          </a:xfrm>
          <a:prstGeom prst="rect">
            <a:avLst/>
          </a:prstGeom>
          <a:noFill/>
        </p:spPr>
        <p:txBody>
          <a:bodyPr wrap="square" rtlCol="0">
            <a:spAutoFit/>
          </a:bodyPr>
          <a:lstStyle/>
          <a:p>
            <a:r>
              <a:rPr lang="en-US" sz="1400" dirty="0"/>
              <a:t>1 ADD instruction per translation</a:t>
            </a:r>
          </a:p>
        </p:txBody>
      </p:sp>
      <p:pic>
        <p:nvPicPr>
          <p:cNvPr id="7" name="Picture 6"/>
          <p:cNvPicPr>
            <a:picLocks noChangeAspect="1"/>
          </p:cNvPicPr>
          <p:nvPr/>
        </p:nvPicPr>
        <p:blipFill>
          <a:blip r:embed="rId4"/>
          <a:stretch>
            <a:fillRect/>
          </a:stretch>
        </p:blipFill>
        <p:spPr>
          <a:xfrm>
            <a:off x="4327731" y="3341212"/>
            <a:ext cx="3700971" cy="2926080"/>
          </a:xfrm>
          <a:prstGeom prst="rect">
            <a:avLst/>
          </a:prstGeom>
        </p:spPr>
      </p:pic>
      <p:sp>
        <p:nvSpPr>
          <p:cNvPr id="8" name="TextBox 7"/>
          <p:cNvSpPr txBox="1"/>
          <p:nvPr/>
        </p:nvSpPr>
        <p:spPr>
          <a:xfrm>
            <a:off x="4839165" y="2999400"/>
            <a:ext cx="1877475" cy="369332"/>
          </a:xfrm>
          <a:prstGeom prst="rect">
            <a:avLst/>
          </a:prstGeom>
          <a:noFill/>
        </p:spPr>
        <p:txBody>
          <a:bodyPr wrap="none" rtlCol="0">
            <a:spAutoFit/>
          </a:bodyPr>
          <a:lstStyle/>
          <a:p>
            <a:r>
              <a:rPr lang="en-US" i="1" dirty="0"/>
              <a:t>n</a:t>
            </a:r>
            <a:r>
              <a:rPr lang="en-US" dirty="0"/>
              <a:t>-level indirection</a:t>
            </a:r>
          </a:p>
        </p:txBody>
      </p:sp>
      <p:sp>
        <p:nvSpPr>
          <p:cNvPr id="9" name="TextBox 8"/>
          <p:cNvSpPr txBox="1"/>
          <p:nvPr/>
        </p:nvSpPr>
        <p:spPr>
          <a:xfrm>
            <a:off x="4949052" y="6115448"/>
            <a:ext cx="1698568" cy="523220"/>
          </a:xfrm>
          <a:prstGeom prst="rect">
            <a:avLst/>
          </a:prstGeom>
          <a:noFill/>
        </p:spPr>
        <p:txBody>
          <a:bodyPr wrap="square" rtlCol="0">
            <a:spAutoFit/>
          </a:bodyPr>
          <a:lstStyle/>
          <a:p>
            <a:r>
              <a:rPr lang="en-US" sz="1400" dirty="0"/>
              <a:t>~ 10 instructions</a:t>
            </a:r>
            <a:br>
              <a:rPr lang="en-US" sz="1400" dirty="0"/>
            </a:br>
            <a:r>
              <a:rPr lang="en-US" sz="1400" dirty="0"/>
              <a:t>per translation </a:t>
            </a:r>
          </a:p>
        </p:txBody>
      </p:sp>
      <p:sp>
        <p:nvSpPr>
          <p:cNvPr id="10" name="TextBox 9"/>
          <p:cNvSpPr txBox="1"/>
          <p:nvPr/>
        </p:nvSpPr>
        <p:spPr>
          <a:xfrm>
            <a:off x="7571502" y="4343400"/>
            <a:ext cx="914400" cy="523220"/>
          </a:xfrm>
          <a:prstGeom prst="rect">
            <a:avLst/>
          </a:prstGeom>
          <a:noFill/>
        </p:spPr>
        <p:txBody>
          <a:bodyPr wrap="square" rtlCol="0">
            <a:spAutoFit/>
          </a:bodyPr>
          <a:lstStyle/>
          <a:p>
            <a:r>
              <a:rPr lang="en-US" sz="1400" dirty="0"/>
              <a:t>look-up table</a:t>
            </a:r>
          </a:p>
        </p:txBody>
      </p:sp>
    </p:spTree>
    <p:extLst>
      <p:ext uri="{BB962C8B-B14F-4D97-AF65-F5344CB8AC3E}">
        <p14:creationId xmlns:p14="http://schemas.microsoft.com/office/powerpoint/2010/main" val="322242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dissolve">
                                      <p:cBhvr>
                                        <p:cTn id="21" dur="500"/>
                                        <p:tgtEl>
                                          <p:spTgt spid="8"/>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dissolve">
                                      <p:cBhvr>
                                        <p:cTn id="24" dur="500"/>
                                        <p:tgtEl>
                                          <p:spTgt spid="9"/>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60820"/>
          </a:xfrm>
        </p:spPr>
        <p:txBody>
          <a:bodyPr>
            <a:normAutofit/>
          </a:bodyPr>
          <a:lstStyle/>
          <a:p>
            <a:r>
              <a:rPr lang="en-US" sz="4000" dirty="0"/>
              <a:t>libdft: Shadow Memory Translation</a:t>
            </a:r>
          </a:p>
        </p:txBody>
      </p:sp>
      <p:sp>
        <p:nvSpPr>
          <p:cNvPr id="5" name="TextBox 4"/>
          <p:cNvSpPr txBox="1"/>
          <p:nvPr/>
        </p:nvSpPr>
        <p:spPr>
          <a:xfrm>
            <a:off x="1131205" y="3031666"/>
            <a:ext cx="1336799" cy="369332"/>
          </a:xfrm>
          <a:prstGeom prst="rect">
            <a:avLst/>
          </a:prstGeom>
          <a:noFill/>
        </p:spPr>
        <p:txBody>
          <a:bodyPr wrap="none" rtlCol="0">
            <a:spAutoFit/>
          </a:bodyPr>
          <a:lstStyle/>
          <a:p>
            <a:r>
              <a:rPr lang="en-US" dirty="0"/>
              <a:t>libdft design</a:t>
            </a:r>
          </a:p>
        </p:txBody>
      </p:sp>
      <p:pic>
        <p:nvPicPr>
          <p:cNvPr id="10" name="Picture 9"/>
          <p:cNvPicPr>
            <a:picLocks noChangeAspect="1"/>
          </p:cNvPicPr>
          <p:nvPr/>
        </p:nvPicPr>
        <p:blipFill>
          <a:blip r:embed="rId3"/>
          <a:stretch>
            <a:fillRect/>
          </a:stretch>
        </p:blipFill>
        <p:spPr>
          <a:xfrm>
            <a:off x="244258" y="3327638"/>
            <a:ext cx="2463459" cy="2926080"/>
          </a:xfrm>
          <a:prstGeom prst="rect">
            <a:avLst/>
          </a:prstGeom>
        </p:spPr>
      </p:pic>
      <p:sp>
        <p:nvSpPr>
          <p:cNvPr id="21" name="Line Callout 2 20"/>
          <p:cNvSpPr/>
          <p:nvPr/>
        </p:nvSpPr>
        <p:spPr>
          <a:xfrm>
            <a:off x="4244287" y="3361118"/>
            <a:ext cx="4574631" cy="1135113"/>
          </a:xfrm>
          <a:prstGeom prst="borderCallout2">
            <a:avLst>
              <a:gd name="adj1" fmla="val 39117"/>
              <a:gd name="adj2" fmla="val -2504"/>
              <a:gd name="adj3" fmla="val 40014"/>
              <a:gd name="adj4" fmla="val -16494"/>
              <a:gd name="adj5" fmla="val 125512"/>
              <a:gd name="adj6" fmla="val -42373"/>
            </a:avLst>
          </a:prstGeom>
          <a:ln w="19050" cmpd="sng">
            <a:headEnd type="none"/>
            <a:tailEnd type="arrow"/>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a:buChar char="•"/>
            </a:pPr>
            <a:r>
              <a:rPr lang="en-US" dirty="0"/>
              <a:t>Shadow memory counterpart </a:t>
            </a:r>
            <a:r>
              <a:rPr lang="en-US" i="1" dirty="0"/>
              <a:t>is allocated </a:t>
            </a:r>
            <a:r>
              <a:rPr lang="en-US" dirty="0"/>
              <a:t>/ </a:t>
            </a:r>
            <a:r>
              <a:rPr lang="en-US" i="1" dirty="0"/>
              <a:t>de-allocated </a:t>
            </a:r>
            <a:r>
              <a:rPr lang="en-US" dirty="0"/>
              <a:t>upon </a:t>
            </a:r>
            <a:r>
              <a:rPr lang="en-US" i="1" dirty="0" err="1"/>
              <a:t>malloc</a:t>
            </a:r>
            <a:r>
              <a:rPr lang="en-US" i="1" dirty="0"/>
              <a:t>() </a:t>
            </a:r>
            <a:r>
              <a:rPr lang="en-US" dirty="0"/>
              <a:t>/ </a:t>
            </a:r>
            <a:r>
              <a:rPr lang="en-US" i="1" dirty="0"/>
              <a:t>free().</a:t>
            </a:r>
            <a:r>
              <a:rPr lang="en-US" dirty="0"/>
              <a:t> </a:t>
            </a:r>
          </a:p>
          <a:p>
            <a:pPr marL="285750" indent="-285750">
              <a:buFont typeface="Arial"/>
              <a:buChar char="•"/>
            </a:pPr>
            <a:r>
              <a:rPr lang="en-US" i="1" dirty="0"/>
              <a:t>Offset</a:t>
            </a:r>
            <a:r>
              <a:rPr lang="en-US" dirty="0"/>
              <a:t> value dynamically updated.</a:t>
            </a:r>
          </a:p>
        </p:txBody>
      </p:sp>
      <p:sp>
        <p:nvSpPr>
          <p:cNvPr id="8" name="Content Placeholder 2"/>
          <p:cNvSpPr>
            <a:spLocks noGrp="1"/>
          </p:cNvSpPr>
          <p:nvPr>
            <p:ph idx="1"/>
          </p:nvPr>
        </p:nvSpPr>
        <p:spPr>
          <a:xfrm>
            <a:off x="457200" y="1303415"/>
            <a:ext cx="8229600" cy="1512601"/>
          </a:xfrm>
        </p:spPr>
        <p:txBody>
          <a:bodyPr>
            <a:normAutofit lnSpcReduction="10000"/>
          </a:bodyPr>
          <a:lstStyle/>
          <a:p>
            <a:r>
              <a:rPr lang="en-US" dirty="0"/>
              <a:t>Memory footprint vs. CPU cycle trade-off</a:t>
            </a:r>
          </a:p>
          <a:p>
            <a:pPr lvl="1"/>
            <a:r>
              <a:rPr lang="en-US" dirty="0"/>
              <a:t>Limited address space: 4GB for 32-bit systems.</a:t>
            </a:r>
          </a:p>
          <a:p>
            <a:pPr lvl="1"/>
            <a:r>
              <a:rPr lang="en-US" dirty="0"/>
              <a:t># instructions per translation -- </a:t>
            </a:r>
            <a:r>
              <a:rPr lang="en-US" i="1" dirty="0">
                <a:latin typeface="American Typewriter"/>
                <a:cs typeface="American Typewriter"/>
              </a:rPr>
              <a:t>t()</a:t>
            </a:r>
          </a:p>
        </p:txBody>
      </p:sp>
      <p:sp>
        <p:nvSpPr>
          <p:cNvPr id="7" name="TextBox 6"/>
          <p:cNvSpPr txBox="1"/>
          <p:nvPr/>
        </p:nvSpPr>
        <p:spPr>
          <a:xfrm>
            <a:off x="1066801" y="6171376"/>
            <a:ext cx="1687270" cy="523220"/>
          </a:xfrm>
          <a:prstGeom prst="rect">
            <a:avLst/>
          </a:prstGeom>
          <a:noFill/>
        </p:spPr>
        <p:txBody>
          <a:bodyPr wrap="square" rtlCol="0">
            <a:spAutoFit/>
          </a:bodyPr>
          <a:lstStyle/>
          <a:p>
            <a:r>
              <a:rPr lang="en-US" sz="1400" dirty="0"/>
              <a:t>1 ADD, 1 AND </a:t>
            </a:r>
            <a:br>
              <a:rPr lang="en-US" sz="1400" dirty="0"/>
            </a:br>
            <a:r>
              <a:rPr lang="en-US" sz="1400" dirty="0"/>
              <a:t>per translation</a:t>
            </a:r>
          </a:p>
        </p:txBody>
      </p:sp>
    </p:spTree>
    <p:extLst>
      <p:ext uri="{BB962C8B-B14F-4D97-AF65-F5344CB8AC3E}">
        <p14:creationId xmlns:p14="http://schemas.microsoft.com/office/powerpoint/2010/main" val="219522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95564" y="656692"/>
            <a:ext cx="5316595" cy="5293757"/>
          </a:xfrm>
          <a:prstGeom prst="rect">
            <a:avLst/>
          </a:prstGeom>
        </p:spPr>
        <p:txBody>
          <a:bodyPr wrap="square" lIns="0" tIns="0" rIns="0" bIns="0" rtlCol="0">
            <a:spAutoFit/>
          </a:bodyPr>
          <a:lstStyle/>
          <a:p>
            <a:pPr defTabSz="666750">
              <a:spcBef>
                <a:spcPct val="0"/>
              </a:spcBef>
            </a:pPr>
            <a:r>
              <a:rPr lang="en-US" sz="34400" b="1" dirty="0">
                <a:solidFill>
                  <a:srgbClr val="1C1C1C">
                    <a:lumMod val="75000"/>
                    <a:lumOff val="25000"/>
                  </a:srgbClr>
                </a:solidFill>
              </a:rPr>
              <a:t>5</a:t>
            </a:r>
            <a:r>
              <a:rPr lang="en-US" sz="16600" b="1" dirty="0">
                <a:solidFill>
                  <a:srgbClr val="1C1C1C">
                    <a:lumMod val="75000"/>
                    <a:lumOff val="25000"/>
                  </a:srgbClr>
                </a:solidFill>
              </a:rPr>
              <a:t>%</a:t>
            </a:r>
          </a:p>
        </p:txBody>
      </p:sp>
      <p:sp>
        <p:nvSpPr>
          <p:cNvPr id="3" name="Content Placeholder 2"/>
          <p:cNvSpPr txBox="1">
            <a:spLocks/>
          </p:cNvSpPr>
          <p:nvPr/>
        </p:nvSpPr>
        <p:spPr>
          <a:xfrm>
            <a:off x="5184068" y="1304764"/>
            <a:ext cx="3491620" cy="1404156"/>
          </a:xfrm>
          <a:prstGeom prst="rect">
            <a:avLst/>
          </a:prstGeom>
        </p:spPr>
        <p:txBody>
          <a:bodyPr>
            <a:normAutofit/>
          </a:bodyPr>
          <a:lstStyle>
            <a:lvl1pPr marL="10857" indent="0" algn="l" defTabSz="914370" rtl="0" eaLnBrk="1" latinLnBrk="0" hangingPunct="1">
              <a:lnSpc>
                <a:spcPts val="2200"/>
              </a:lnSpc>
              <a:spcBef>
                <a:spcPts val="2100"/>
              </a:spcBef>
              <a:spcAft>
                <a:spcPts val="0"/>
              </a:spcAft>
              <a:buSzPct val="80000"/>
              <a:buFontTx/>
              <a:buNone/>
              <a:defRPr lang="en-US" sz="1900" kern="1200" baseline="0" dirty="0" smtClean="0">
                <a:solidFill>
                  <a:schemeClr val="tx1"/>
                </a:solidFill>
                <a:latin typeface="+mj-lt"/>
                <a:ea typeface="+mn-ea"/>
                <a:cs typeface="+mn-cs"/>
              </a:defRPr>
            </a:lvl1pPr>
            <a:lvl2pPr marL="227787" indent="-227787" algn="l" defTabSz="914370" rtl="0" eaLnBrk="1" latinLnBrk="0" hangingPunct="1">
              <a:lnSpc>
                <a:spcPct val="100000"/>
              </a:lnSpc>
              <a:spcBef>
                <a:spcPts val="300"/>
              </a:spcBef>
              <a:spcAft>
                <a:spcPts val="300"/>
              </a:spcAft>
              <a:buSzPct val="100000"/>
              <a:buFontTx/>
              <a:buBlip>
                <a:blip r:embed="rId2"/>
              </a:buBlip>
              <a:defRPr sz="1500" kern="1200" baseline="0">
                <a:solidFill>
                  <a:schemeClr val="tx1">
                    <a:lumMod val="75000"/>
                    <a:lumOff val="25000"/>
                  </a:schemeClr>
                </a:solidFill>
                <a:latin typeface="+mn-lt"/>
                <a:ea typeface="+mn-ea"/>
                <a:cs typeface="+mn-cs"/>
              </a:defRPr>
            </a:lvl2pPr>
            <a:lvl3pPr marL="455572" indent="-227787" algn="l" defTabSz="914370" rtl="0" eaLnBrk="1" latinLnBrk="0" hangingPunct="1">
              <a:lnSpc>
                <a:spcPct val="100000"/>
              </a:lnSpc>
              <a:spcBef>
                <a:spcPts val="300"/>
              </a:spcBef>
              <a:spcAft>
                <a:spcPts val="300"/>
              </a:spcAft>
              <a:buFontTx/>
              <a:buBlip>
                <a:blip r:embed="rId2"/>
              </a:buBlip>
              <a:defRPr sz="1500" kern="1200" baseline="0">
                <a:solidFill>
                  <a:schemeClr val="tx1">
                    <a:lumMod val="50000"/>
                    <a:lumOff val="50000"/>
                  </a:schemeClr>
                </a:solidFill>
                <a:latin typeface="+mn-lt"/>
                <a:ea typeface="+mn-ea"/>
                <a:cs typeface="+mn-cs"/>
              </a:defRPr>
            </a:lvl3pPr>
            <a:lvl4pPr marL="1600149" indent="-228593" algn="l" defTabSz="91437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34" indent="-228593" algn="l" defTabSz="91437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19" indent="-228593" algn="l" defTabSz="91437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04" indent="-228593" algn="l" defTabSz="91437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89" indent="-228593" algn="l" defTabSz="91437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74" indent="-228593" algn="l" defTabSz="91437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Security solution adoptability limit</a:t>
            </a:r>
          </a:p>
          <a:p>
            <a:pPr marL="0" lvl="1" indent="0">
              <a:buNone/>
            </a:pPr>
            <a:r>
              <a:rPr lang="en-US" sz="2000" dirty="0"/>
              <a:t>Vincenzo </a:t>
            </a:r>
            <a:r>
              <a:rPr lang="en-US" sz="2000" dirty="0" err="1"/>
              <a:t>Lozzo</a:t>
            </a:r>
            <a:r>
              <a:rPr lang="en-US" sz="2000" dirty="0"/>
              <a:t> invited talk CCS 2013</a:t>
            </a:r>
          </a:p>
        </p:txBody>
      </p:sp>
    </p:spTree>
    <p:extLst>
      <p:ext uri="{BB962C8B-B14F-4D97-AF65-F5344CB8AC3E}">
        <p14:creationId xmlns:p14="http://schemas.microsoft.com/office/powerpoint/2010/main" val="2183899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libdft: Evaluation</a:t>
            </a:r>
          </a:p>
        </p:txBody>
      </p:sp>
      <p:sp>
        <p:nvSpPr>
          <p:cNvPr id="3" name="Content Placeholder 2"/>
          <p:cNvSpPr>
            <a:spLocks noGrp="1"/>
          </p:cNvSpPr>
          <p:nvPr>
            <p:ph idx="1"/>
          </p:nvPr>
        </p:nvSpPr>
        <p:spPr>
          <a:xfrm>
            <a:off x="4495800" y="1600200"/>
            <a:ext cx="4419600" cy="4525963"/>
          </a:xfrm>
        </p:spPr>
        <p:txBody>
          <a:bodyPr>
            <a:normAutofit/>
          </a:bodyPr>
          <a:lstStyle/>
          <a:p>
            <a:r>
              <a:rPr lang="en-US" sz="2800" dirty="0"/>
              <a:t>SPEC 2006 evaluation</a:t>
            </a:r>
          </a:p>
          <a:p>
            <a:pPr lvl="1"/>
            <a:r>
              <a:rPr lang="en-US" sz="2400" dirty="0"/>
              <a:t>~ 11x slowdown </a:t>
            </a:r>
          </a:p>
          <a:p>
            <a:pPr lvl="1"/>
            <a:r>
              <a:rPr lang="en-US" sz="2400" dirty="0"/>
              <a:t>SPEC is </a:t>
            </a:r>
            <a:r>
              <a:rPr lang="en-US" sz="2400" i="1" u="sng" dirty="0"/>
              <a:t>CPU intensive </a:t>
            </a:r>
            <a:r>
              <a:rPr lang="en-US" sz="2400" dirty="0"/>
              <a:t>benchmark suite.</a:t>
            </a:r>
          </a:p>
          <a:p>
            <a:r>
              <a:rPr lang="en-US" sz="2800" dirty="0"/>
              <a:t>For I/O bound applications</a:t>
            </a:r>
          </a:p>
          <a:p>
            <a:pPr lvl="1"/>
            <a:r>
              <a:rPr lang="en-US" sz="2400" dirty="0"/>
              <a:t>1.2x ~ 2x slowdown</a:t>
            </a:r>
          </a:p>
        </p:txBody>
      </p:sp>
      <p:pic>
        <p:nvPicPr>
          <p:cNvPr id="4" name="Picture 3"/>
          <p:cNvPicPr>
            <a:picLocks noChangeAspect="1"/>
          </p:cNvPicPr>
          <p:nvPr/>
        </p:nvPicPr>
        <p:blipFill>
          <a:blip r:embed="rId2"/>
          <a:stretch>
            <a:fillRect/>
          </a:stretch>
        </p:blipFill>
        <p:spPr>
          <a:xfrm>
            <a:off x="325121" y="1981200"/>
            <a:ext cx="3413759" cy="3840479"/>
          </a:xfrm>
          <a:prstGeom prst="rect">
            <a:avLst/>
          </a:prstGeom>
        </p:spPr>
      </p:pic>
      <p:sp>
        <p:nvSpPr>
          <p:cNvPr id="5" name="TextBox 4"/>
          <p:cNvSpPr txBox="1"/>
          <p:nvPr/>
        </p:nvSpPr>
        <p:spPr>
          <a:xfrm>
            <a:off x="1219200" y="1491132"/>
            <a:ext cx="1985339" cy="369332"/>
          </a:xfrm>
          <a:prstGeom prst="rect">
            <a:avLst/>
          </a:prstGeom>
          <a:noFill/>
        </p:spPr>
        <p:txBody>
          <a:bodyPr wrap="none" rtlCol="0">
            <a:spAutoFit/>
          </a:bodyPr>
          <a:lstStyle/>
          <a:p>
            <a:r>
              <a:rPr lang="en-US" dirty="0"/>
              <a:t>SPEC 2006 Average</a:t>
            </a:r>
          </a:p>
        </p:txBody>
      </p:sp>
    </p:spTree>
    <p:extLst>
      <p:ext uri="{BB962C8B-B14F-4D97-AF65-F5344CB8AC3E}">
        <p14:creationId xmlns:p14="http://schemas.microsoft.com/office/powerpoint/2010/main" val="30067815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libdft: Summary</a:t>
            </a:r>
          </a:p>
        </p:txBody>
      </p:sp>
      <p:sp>
        <p:nvSpPr>
          <p:cNvPr id="3" name="Content Placeholder 2"/>
          <p:cNvSpPr>
            <a:spLocks noGrp="1"/>
          </p:cNvSpPr>
          <p:nvPr>
            <p:ph idx="1"/>
          </p:nvPr>
        </p:nvSpPr>
        <p:spPr>
          <a:xfrm>
            <a:off x="462130" y="1607525"/>
            <a:ext cx="8229600" cy="4564675"/>
          </a:xfrm>
        </p:spPr>
        <p:txBody>
          <a:bodyPr>
            <a:normAutofit fontScale="92500" lnSpcReduction="10000"/>
          </a:bodyPr>
          <a:lstStyle/>
          <a:p>
            <a:r>
              <a:rPr lang="en-US" sz="2800" dirty="0"/>
              <a:t>Fast (highly optimized Tracking)</a:t>
            </a:r>
          </a:p>
          <a:p>
            <a:pPr lvl="1"/>
            <a:r>
              <a:rPr lang="en-US" sz="2400" dirty="0"/>
              <a:t>branch-less, optimal propagation</a:t>
            </a:r>
          </a:p>
          <a:p>
            <a:pPr lvl="1"/>
            <a:r>
              <a:rPr lang="en-US" sz="2400" dirty="0"/>
              <a:t>Efficient shadow table design</a:t>
            </a:r>
          </a:p>
          <a:p>
            <a:r>
              <a:rPr lang="en-US" sz="2800" dirty="0" err="1"/>
              <a:t>Resusable</a:t>
            </a:r>
            <a:r>
              <a:rPr lang="en-US" sz="2800" dirty="0"/>
              <a:t> (API)</a:t>
            </a:r>
          </a:p>
          <a:p>
            <a:pPr lvl="1"/>
            <a:r>
              <a:rPr lang="en-US" sz="2400" dirty="0"/>
              <a:t>Customizable propagation policy</a:t>
            </a:r>
          </a:p>
          <a:p>
            <a:pPr lvl="1"/>
            <a:r>
              <a:rPr lang="en-US" sz="2400" dirty="0"/>
              <a:t>Assignment of data sources and sinks at arbitrary points of interests</a:t>
            </a:r>
          </a:p>
          <a:p>
            <a:r>
              <a:rPr lang="en-US" sz="2800" dirty="0"/>
              <a:t>Applicable to commodity hardware and software</a:t>
            </a:r>
          </a:p>
          <a:p>
            <a:pPr lvl="1"/>
            <a:r>
              <a:rPr lang="en-US" sz="2400" dirty="0"/>
              <a:t>no modification to the binaries or the underlying OS</a:t>
            </a:r>
          </a:p>
          <a:p>
            <a:pPr marL="0" indent="0">
              <a:buNone/>
            </a:pPr>
            <a:endParaRPr lang="en-US" sz="3000" dirty="0"/>
          </a:p>
          <a:p>
            <a:pPr marL="0" indent="0">
              <a:buNone/>
            </a:pPr>
            <a:r>
              <a:rPr lang="en-US" sz="2600" dirty="0"/>
              <a:t>http://</a:t>
            </a:r>
            <a:r>
              <a:rPr lang="en-US" sz="2600" dirty="0" err="1"/>
              <a:t>www.cs.columbia.edu</a:t>
            </a:r>
            <a:r>
              <a:rPr lang="en-US" sz="2600" dirty="0"/>
              <a:t>/~</a:t>
            </a:r>
            <a:r>
              <a:rPr lang="en-US" sz="2600" dirty="0" err="1"/>
              <a:t>vpk</a:t>
            </a:r>
            <a:r>
              <a:rPr lang="en-US" sz="2600" dirty="0"/>
              <a:t>/research/libdft/</a:t>
            </a:r>
          </a:p>
        </p:txBody>
      </p:sp>
    </p:spTree>
    <p:extLst>
      <p:ext uri="{BB962C8B-B14F-4D97-AF65-F5344CB8AC3E}">
        <p14:creationId xmlns:p14="http://schemas.microsoft.com/office/powerpoint/2010/main" val="318769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dissolv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dissolve">
                                      <p:cBhvr>
                                        <p:cTn id="29" dur="500"/>
                                        <p:tgtEl>
                                          <p:spTgt spid="3">
                                            <p:txEl>
                                              <p:pRg st="6" end="6"/>
                                            </p:txEl>
                                          </p:spTgt>
                                        </p:tgtEl>
                                      </p:cBhvr>
                                    </p:animEffect>
                                  </p:childTnLst>
                                </p:cTn>
                              </p:par>
                              <p:par>
                                <p:cTn id="30" presetID="9"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dissolv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355875" y="1600200"/>
            <a:ext cx="4987487" cy="2088023"/>
          </a:xfrm>
        </p:spPr>
        <p:txBody>
          <a:bodyPr>
            <a:normAutofit/>
          </a:bodyPr>
          <a:lstStyle/>
          <a:p>
            <a:r>
              <a:rPr lang="en-US" sz="2400" dirty="0">
                <a:solidFill>
                  <a:schemeClr val="bg1">
                    <a:lumMod val="85000"/>
                  </a:schemeClr>
                </a:solidFill>
              </a:rPr>
              <a:t>libdft [VEE 12]</a:t>
            </a:r>
          </a:p>
          <a:p>
            <a:r>
              <a:rPr lang="en-US" sz="2400" dirty="0"/>
              <a:t>Taint Flow Algebra [NDSS 12]</a:t>
            </a:r>
          </a:p>
          <a:p>
            <a:pPr marL="0" indent="0">
              <a:buNone/>
            </a:pPr>
            <a:endParaRPr lang="en-US" sz="2400" dirty="0"/>
          </a:p>
        </p:txBody>
      </p:sp>
      <p:sp>
        <p:nvSpPr>
          <p:cNvPr id="9" name="TextBox 8"/>
          <p:cNvSpPr txBox="1"/>
          <p:nvPr/>
        </p:nvSpPr>
        <p:spPr>
          <a:xfrm>
            <a:off x="4870495" y="4323191"/>
            <a:ext cx="184666" cy="369332"/>
          </a:xfrm>
          <a:prstGeom prst="rect">
            <a:avLst/>
          </a:prstGeom>
          <a:noFill/>
        </p:spPr>
        <p:txBody>
          <a:bodyPr wrap="none" rtlCol="0">
            <a:spAutoFit/>
          </a:bodyPr>
          <a:lstStyle/>
          <a:p>
            <a:endParaRPr lang="en-US" dirty="0"/>
          </a:p>
        </p:txBody>
      </p:sp>
      <p:grpSp>
        <p:nvGrpSpPr>
          <p:cNvPr id="4" name="Group 3"/>
          <p:cNvGrpSpPr/>
          <p:nvPr/>
        </p:nvGrpSpPr>
        <p:grpSpPr>
          <a:xfrm>
            <a:off x="5930889" y="1600200"/>
            <a:ext cx="511585" cy="2390467"/>
            <a:chOff x="5930889" y="1600200"/>
            <a:chExt cx="511585" cy="2390467"/>
          </a:xfrm>
        </p:grpSpPr>
        <p:pic>
          <p:nvPicPr>
            <p:cNvPr id="7" name="Picture 6"/>
            <p:cNvPicPr>
              <a:picLocks noChangeAspect="1"/>
            </p:cNvPicPr>
            <p:nvPr/>
          </p:nvPicPr>
          <p:blipFill>
            <a:blip r:embed="rId3"/>
            <a:stretch>
              <a:fillRect/>
            </a:stretch>
          </p:blipFill>
          <p:spPr>
            <a:xfrm>
              <a:off x="5934784" y="1600200"/>
              <a:ext cx="495300" cy="368300"/>
            </a:xfrm>
            <a:prstGeom prst="rect">
              <a:avLst/>
            </a:prstGeom>
          </p:spPr>
        </p:pic>
        <p:pic>
          <p:nvPicPr>
            <p:cNvPr id="8" name="Picture 7"/>
            <p:cNvPicPr>
              <a:picLocks noChangeAspect="1"/>
            </p:cNvPicPr>
            <p:nvPr/>
          </p:nvPicPr>
          <p:blipFill>
            <a:blip r:embed="rId4"/>
            <a:stretch>
              <a:fillRect/>
            </a:stretch>
          </p:blipFill>
          <p:spPr>
            <a:xfrm>
              <a:off x="5930889" y="3177557"/>
              <a:ext cx="495300" cy="368300"/>
            </a:xfrm>
            <a:prstGeom prst="rect">
              <a:avLst/>
            </a:prstGeom>
          </p:spPr>
        </p:pic>
        <p:pic>
          <p:nvPicPr>
            <p:cNvPr id="10" name="Picture 9"/>
            <p:cNvPicPr>
              <a:picLocks noChangeAspect="1"/>
            </p:cNvPicPr>
            <p:nvPr/>
          </p:nvPicPr>
          <p:blipFill>
            <a:blip r:embed="rId5"/>
            <a:stretch>
              <a:fillRect/>
            </a:stretch>
          </p:blipFill>
          <p:spPr>
            <a:xfrm>
              <a:off x="5937644" y="1968500"/>
              <a:ext cx="495300" cy="368300"/>
            </a:xfrm>
            <a:prstGeom prst="rect">
              <a:avLst/>
            </a:prstGeom>
          </p:spPr>
        </p:pic>
        <p:pic>
          <p:nvPicPr>
            <p:cNvPr id="11" name="Picture 10"/>
            <p:cNvPicPr>
              <a:picLocks noChangeAspect="1"/>
            </p:cNvPicPr>
            <p:nvPr/>
          </p:nvPicPr>
          <p:blipFill>
            <a:blip r:embed="rId6"/>
            <a:stretch>
              <a:fillRect/>
            </a:stretch>
          </p:blipFill>
          <p:spPr>
            <a:xfrm>
              <a:off x="5939944" y="2803062"/>
              <a:ext cx="495300" cy="368300"/>
            </a:xfrm>
            <a:prstGeom prst="rect">
              <a:avLst/>
            </a:prstGeom>
          </p:spPr>
        </p:pic>
        <p:pic>
          <p:nvPicPr>
            <p:cNvPr id="13" name="Picture 12"/>
            <p:cNvPicPr>
              <a:picLocks noChangeAspect="1"/>
            </p:cNvPicPr>
            <p:nvPr/>
          </p:nvPicPr>
          <p:blipFill>
            <a:blip r:embed="rId7"/>
            <a:stretch>
              <a:fillRect/>
            </a:stretch>
          </p:blipFill>
          <p:spPr>
            <a:xfrm>
              <a:off x="5933749" y="3533467"/>
              <a:ext cx="495300" cy="457200"/>
            </a:xfrm>
            <a:prstGeom prst="rect">
              <a:avLst/>
            </a:prstGeom>
          </p:spPr>
        </p:pic>
        <p:pic>
          <p:nvPicPr>
            <p:cNvPr id="14" name="Picture 13"/>
            <p:cNvPicPr>
              <a:picLocks noChangeAspect="1"/>
            </p:cNvPicPr>
            <p:nvPr/>
          </p:nvPicPr>
          <p:blipFill>
            <a:blip r:embed="rId7"/>
            <a:stretch>
              <a:fillRect/>
            </a:stretch>
          </p:blipFill>
          <p:spPr>
            <a:xfrm>
              <a:off x="5947174" y="2343615"/>
              <a:ext cx="495300" cy="457200"/>
            </a:xfrm>
            <a:prstGeom prst="rect">
              <a:avLst/>
            </a:prstGeom>
          </p:spPr>
        </p:pic>
      </p:grpSp>
      <p:grpSp>
        <p:nvGrpSpPr>
          <p:cNvPr id="23" name="Group 22"/>
          <p:cNvGrpSpPr/>
          <p:nvPr/>
        </p:nvGrpSpPr>
        <p:grpSpPr>
          <a:xfrm>
            <a:off x="5924134" y="1600200"/>
            <a:ext cx="1949270" cy="3644773"/>
            <a:chOff x="5924134" y="1600200"/>
            <a:chExt cx="1949270" cy="3644773"/>
          </a:xfrm>
        </p:grpSpPr>
        <p:pic>
          <p:nvPicPr>
            <p:cNvPr id="24" name="Picture 23"/>
            <p:cNvPicPr>
              <a:picLocks noChangeAspect="1"/>
            </p:cNvPicPr>
            <p:nvPr/>
          </p:nvPicPr>
          <p:blipFill>
            <a:blip r:embed="rId3"/>
            <a:stretch>
              <a:fillRect/>
            </a:stretch>
          </p:blipFill>
          <p:spPr>
            <a:xfrm>
              <a:off x="5934784" y="1600200"/>
              <a:ext cx="495300" cy="368300"/>
            </a:xfrm>
            <a:prstGeom prst="rect">
              <a:avLst/>
            </a:prstGeom>
          </p:spPr>
        </p:pic>
        <p:pic>
          <p:nvPicPr>
            <p:cNvPr id="25" name="Picture 24"/>
            <p:cNvPicPr>
              <a:picLocks noChangeAspect="1"/>
            </p:cNvPicPr>
            <p:nvPr/>
          </p:nvPicPr>
          <p:blipFill>
            <a:blip r:embed="rId4"/>
            <a:stretch>
              <a:fillRect/>
            </a:stretch>
          </p:blipFill>
          <p:spPr>
            <a:xfrm>
              <a:off x="5937644" y="4876673"/>
              <a:ext cx="495300" cy="368300"/>
            </a:xfrm>
            <a:prstGeom prst="rect">
              <a:avLst/>
            </a:prstGeom>
          </p:spPr>
        </p:pic>
        <p:pic>
          <p:nvPicPr>
            <p:cNvPr id="26" name="Picture 25"/>
            <p:cNvPicPr>
              <a:picLocks noChangeAspect="1"/>
            </p:cNvPicPr>
            <p:nvPr/>
          </p:nvPicPr>
          <p:blipFill>
            <a:blip r:embed="rId5"/>
            <a:stretch>
              <a:fillRect/>
            </a:stretch>
          </p:blipFill>
          <p:spPr>
            <a:xfrm>
              <a:off x="5924134" y="2692400"/>
              <a:ext cx="495300" cy="368300"/>
            </a:xfrm>
            <a:prstGeom prst="rect">
              <a:avLst/>
            </a:prstGeom>
          </p:spPr>
        </p:pic>
        <p:pic>
          <p:nvPicPr>
            <p:cNvPr id="27" name="Picture 26"/>
            <p:cNvPicPr>
              <a:picLocks noChangeAspect="1"/>
            </p:cNvPicPr>
            <p:nvPr/>
          </p:nvPicPr>
          <p:blipFill>
            <a:blip r:embed="rId6"/>
            <a:stretch>
              <a:fillRect/>
            </a:stretch>
          </p:blipFill>
          <p:spPr>
            <a:xfrm>
              <a:off x="5937644" y="3801293"/>
              <a:ext cx="495300" cy="368300"/>
            </a:xfrm>
            <a:prstGeom prst="rect">
              <a:avLst/>
            </a:prstGeom>
          </p:spPr>
        </p:pic>
        <p:pic>
          <p:nvPicPr>
            <p:cNvPr id="28" name="Picture 27"/>
            <p:cNvPicPr>
              <a:picLocks noChangeAspect="1"/>
            </p:cNvPicPr>
            <p:nvPr/>
          </p:nvPicPr>
          <p:blipFill>
            <a:blip r:embed="rId7"/>
            <a:stretch>
              <a:fillRect/>
            </a:stretch>
          </p:blipFill>
          <p:spPr>
            <a:xfrm>
              <a:off x="7378104" y="1600200"/>
              <a:ext cx="495300" cy="457200"/>
            </a:xfrm>
            <a:prstGeom prst="rect">
              <a:avLst/>
            </a:prstGeom>
          </p:spPr>
        </p:pic>
        <p:pic>
          <p:nvPicPr>
            <p:cNvPr id="29" name="Picture 28"/>
            <p:cNvPicPr>
              <a:picLocks noChangeAspect="1"/>
            </p:cNvPicPr>
            <p:nvPr/>
          </p:nvPicPr>
          <p:blipFill>
            <a:blip r:embed="rId7"/>
            <a:stretch>
              <a:fillRect/>
            </a:stretch>
          </p:blipFill>
          <p:spPr>
            <a:xfrm>
              <a:off x="7283531" y="1739900"/>
              <a:ext cx="495300" cy="457200"/>
            </a:xfrm>
            <a:prstGeom prst="rect">
              <a:avLst/>
            </a:prstGeom>
          </p:spPr>
        </p:pic>
        <p:pic>
          <p:nvPicPr>
            <p:cNvPr id="30" name="Picture 29"/>
            <p:cNvPicPr>
              <a:picLocks noChangeAspect="1"/>
            </p:cNvPicPr>
            <p:nvPr/>
          </p:nvPicPr>
          <p:blipFill>
            <a:blip r:embed="rId7"/>
            <a:stretch>
              <a:fillRect/>
            </a:stretch>
          </p:blipFill>
          <p:spPr>
            <a:xfrm>
              <a:off x="7164229" y="1862913"/>
              <a:ext cx="495300" cy="457200"/>
            </a:xfrm>
            <a:prstGeom prst="rect">
              <a:avLst/>
            </a:prstGeom>
          </p:spPr>
        </p:pic>
        <p:pic>
          <p:nvPicPr>
            <p:cNvPr id="31" name="Picture 30"/>
            <p:cNvPicPr>
              <a:picLocks noChangeAspect="1"/>
            </p:cNvPicPr>
            <p:nvPr/>
          </p:nvPicPr>
          <p:blipFill>
            <a:blip r:embed="rId7"/>
            <a:stretch>
              <a:fillRect/>
            </a:stretch>
          </p:blipFill>
          <p:spPr>
            <a:xfrm>
              <a:off x="7056146" y="1995520"/>
              <a:ext cx="495300" cy="457200"/>
            </a:xfrm>
            <a:prstGeom prst="rect">
              <a:avLst/>
            </a:prstGeom>
          </p:spPr>
        </p:pic>
        <p:pic>
          <p:nvPicPr>
            <p:cNvPr id="32" name="Picture 31"/>
            <p:cNvPicPr>
              <a:picLocks noChangeAspect="1"/>
            </p:cNvPicPr>
            <p:nvPr/>
          </p:nvPicPr>
          <p:blipFill>
            <a:blip r:embed="rId3"/>
            <a:stretch>
              <a:fillRect/>
            </a:stretch>
          </p:blipFill>
          <p:spPr>
            <a:xfrm>
              <a:off x="5937593" y="1600200"/>
              <a:ext cx="495300" cy="368300"/>
            </a:xfrm>
            <a:prstGeom prst="rect">
              <a:avLst/>
            </a:prstGeom>
          </p:spPr>
        </p:pic>
      </p:grpSp>
      <p:grpSp>
        <p:nvGrpSpPr>
          <p:cNvPr id="5" name="Group 4"/>
          <p:cNvGrpSpPr/>
          <p:nvPr/>
        </p:nvGrpSpPr>
        <p:grpSpPr>
          <a:xfrm>
            <a:off x="5933598" y="1587372"/>
            <a:ext cx="504915" cy="3314168"/>
            <a:chOff x="5934784" y="1600200"/>
            <a:chExt cx="504915" cy="3314168"/>
          </a:xfrm>
        </p:grpSpPr>
        <p:pic>
          <p:nvPicPr>
            <p:cNvPr id="33" name="Picture 32"/>
            <p:cNvPicPr>
              <a:picLocks noChangeAspect="1"/>
            </p:cNvPicPr>
            <p:nvPr/>
          </p:nvPicPr>
          <p:blipFill>
            <a:blip r:embed="rId3"/>
            <a:stretch>
              <a:fillRect/>
            </a:stretch>
          </p:blipFill>
          <p:spPr>
            <a:xfrm>
              <a:off x="5934784" y="1600200"/>
              <a:ext cx="495300" cy="368300"/>
            </a:xfrm>
            <a:prstGeom prst="rect">
              <a:avLst/>
            </a:prstGeom>
          </p:spPr>
        </p:pic>
        <p:pic>
          <p:nvPicPr>
            <p:cNvPr id="34" name="Picture 33"/>
            <p:cNvPicPr>
              <a:picLocks noChangeAspect="1"/>
            </p:cNvPicPr>
            <p:nvPr/>
          </p:nvPicPr>
          <p:blipFill>
            <a:blip r:embed="rId4"/>
            <a:stretch>
              <a:fillRect/>
            </a:stretch>
          </p:blipFill>
          <p:spPr>
            <a:xfrm>
              <a:off x="5944399" y="4088868"/>
              <a:ext cx="495300" cy="368300"/>
            </a:xfrm>
            <a:prstGeom prst="rect">
              <a:avLst/>
            </a:prstGeom>
          </p:spPr>
        </p:pic>
        <p:pic>
          <p:nvPicPr>
            <p:cNvPr id="35" name="Picture 34"/>
            <p:cNvPicPr>
              <a:picLocks noChangeAspect="1"/>
            </p:cNvPicPr>
            <p:nvPr/>
          </p:nvPicPr>
          <p:blipFill>
            <a:blip r:embed="rId5"/>
            <a:stretch>
              <a:fillRect/>
            </a:stretch>
          </p:blipFill>
          <p:spPr>
            <a:xfrm>
              <a:off x="5937644" y="2422200"/>
              <a:ext cx="495300" cy="368300"/>
            </a:xfrm>
            <a:prstGeom prst="rect">
              <a:avLst/>
            </a:prstGeom>
          </p:spPr>
        </p:pic>
        <p:pic>
          <p:nvPicPr>
            <p:cNvPr id="36" name="Picture 35"/>
            <p:cNvPicPr>
              <a:picLocks noChangeAspect="1"/>
            </p:cNvPicPr>
            <p:nvPr/>
          </p:nvPicPr>
          <p:blipFill>
            <a:blip r:embed="rId6"/>
            <a:stretch>
              <a:fillRect/>
            </a:stretch>
          </p:blipFill>
          <p:spPr>
            <a:xfrm>
              <a:off x="5937644" y="3254455"/>
              <a:ext cx="495300" cy="368300"/>
            </a:xfrm>
            <a:prstGeom prst="rect">
              <a:avLst/>
            </a:prstGeom>
          </p:spPr>
        </p:pic>
        <p:pic>
          <p:nvPicPr>
            <p:cNvPr id="37" name="Picture 36"/>
            <p:cNvPicPr>
              <a:picLocks noChangeAspect="1"/>
            </p:cNvPicPr>
            <p:nvPr/>
          </p:nvPicPr>
          <p:blipFill>
            <a:blip r:embed="rId7"/>
            <a:stretch>
              <a:fillRect/>
            </a:stretch>
          </p:blipFill>
          <p:spPr>
            <a:xfrm>
              <a:off x="5944399" y="4457168"/>
              <a:ext cx="495300" cy="457200"/>
            </a:xfrm>
            <a:prstGeom prst="rect">
              <a:avLst/>
            </a:prstGeom>
          </p:spPr>
        </p:pic>
        <p:pic>
          <p:nvPicPr>
            <p:cNvPr id="38" name="Picture 37"/>
            <p:cNvPicPr>
              <a:picLocks noChangeAspect="1"/>
            </p:cNvPicPr>
            <p:nvPr/>
          </p:nvPicPr>
          <p:blipFill>
            <a:blip r:embed="rId7"/>
            <a:stretch>
              <a:fillRect/>
            </a:stretch>
          </p:blipFill>
          <p:spPr>
            <a:xfrm>
              <a:off x="5937644" y="3622755"/>
              <a:ext cx="495300" cy="457200"/>
            </a:xfrm>
            <a:prstGeom prst="rect">
              <a:avLst/>
            </a:prstGeom>
          </p:spPr>
        </p:pic>
        <p:pic>
          <p:nvPicPr>
            <p:cNvPr id="39" name="Picture 38"/>
            <p:cNvPicPr>
              <a:picLocks noChangeAspect="1"/>
            </p:cNvPicPr>
            <p:nvPr/>
          </p:nvPicPr>
          <p:blipFill>
            <a:blip r:embed="rId7"/>
            <a:stretch>
              <a:fillRect/>
            </a:stretch>
          </p:blipFill>
          <p:spPr>
            <a:xfrm>
              <a:off x="5944399" y="2790500"/>
              <a:ext cx="495300" cy="457200"/>
            </a:xfrm>
            <a:prstGeom prst="rect">
              <a:avLst/>
            </a:prstGeom>
          </p:spPr>
        </p:pic>
        <p:pic>
          <p:nvPicPr>
            <p:cNvPr id="40" name="Picture 39"/>
            <p:cNvPicPr>
              <a:picLocks noChangeAspect="1"/>
            </p:cNvPicPr>
            <p:nvPr/>
          </p:nvPicPr>
          <p:blipFill>
            <a:blip r:embed="rId7"/>
            <a:stretch>
              <a:fillRect/>
            </a:stretch>
          </p:blipFill>
          <p:spPr>
            <a:xfrm>
              <a:off x="5937644" y="1968500"/>
              <a:ext cx="495300" cy="457200"/>
            </a:xfrm>
            <a:prstGeom prst="rect">
              <a:avLst/>
            </a:prstGeom>
          </p:spPr>
        </p:pic>
      </p:grpSp>
    </p:spTree>
    <p:extLst>
      <p:ext uri="{BB962C8B-B14F-4D97-AF65-F5344CB8AC3E}">
        <p14:creationId xmlns:p14="http://schemas.microsoft.com/office/powerpoint/2010/main" val="197377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dissolve">
                                      <p:cBhvr>
                                        <p:cTn id="11" dur="5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xit" presetSubtype="0" fill="hold" nodeType="clickEffect">
                                  <p:stCondLst>
                                    <p:cond delay="0"/>
                                  </p:stCondLst>
                                  <p:childTnLst>
                                    <p:animEffect transition="out" filter="dissolve">
                                      <p:cBhvr>
                                        <p:cTn id="15" dur="500"/>
                                        <p:tgtEl>
                                          <p:spTgt spid="23"/>
                                        </p:tgtEl>
                                      </p:cBhvr>
                                    </p:animEffect>
                                    <p:set>
                                      <p:cBhvr>
                                        <p:cTn id="16" dur="1" fill="hold">
                                          <p:stCondLst>
                                            <p:cond delay="499"/>
                                          </p:stCondLst>
                                        </p:cTn>
                                        <p:tgtEl>
                                          <p:spTgt spid="23"/>
                                        </p:tgtEl>
                                        <p:attrNameLst>
                                          <p:attrName>style.visibility</p:attrName>
                                        </p:attrNameLst>
                                      </p:cBhvr>
                                      <p:to>
                                        <p:strVal val="hidden"/>
                                      </p:to>
                                    </p:se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dissolv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Overhead Sources: High-level Insights</a:t>
            </a:r>
          </a:p>
        </p:txBody>
      </p:sp>
      <p:sp>
        <p:nvSpPr>
          <p:cNvPr id="3" name="Content Placeholder 2"/>
          <p:cNvSpPr>
            <a:spLocks noGrp="1"/>
          </p:cNvSpPr>
          <p:nvPr>
            <p:ph idx="1"/>
          </p:nvPr>
        </p:nvSpPr>
        <p:spPr>
          <a:xfrm>
            <a:off x="457199" y="1600200"/>
            <a:ext cx="7558523" cy="4525963"/>
          </a:xfrm>
        </p:spPr>
        <p:txBody>
          <a:bodyPr>
            <a:normAutofit/>
          </a:bodyPr>
          <a:lstStyle/>
          <a:p>
            <a:r>
              <a:rPr lang="en-US" dirty="0"/>
              <a:t>Instrumentation cost</a:t>
            </a:r>
          </a:p>
          <a:p>
            <a:pPr lvl="1"/>
            <a:r>
              <a:rPr lang="en-US" dirty="0"/>
              <a:t>VM(DBI)-based instrumentation</a:t>
            </a:r>
          </a:p>
          <a:p>
            <a:r>
              <a:rPr lang="en-US" dirty="0"/>
              <a:t>DFT analysis cost</a:t>
            </a:r>
          </a:p>
          <a:p>
            <a:pPr lvl="1"/>
            <a:r>
              <a:rPr lang="en-US" dirty="0"/>
              <a:t>DFT Operations</a:t>
            </a:r>
          </a:p>
          <a:p>
            <a:pPr lvl="1"/>
            <a:r>
              <a:rPr lang="en-US" dirty="0"/>
              <a:t>Shadow memory translation</a:t>
            </a:r>
          </a:p>
          <a:p>
            <a:r>
              <a:rPr lang="en-US" dirty="0"/>
              <a:t>Na</a:t>
            </a:r>
            <a:r>
              <a:rPr lang="fr-FR" dirty="0" err="1"/>
              <a:t>ï</a:t>
            </a:r>
            <a:r>
              <a:rPr lang="en-US" dirty="0" err="1"/>
              <a:t>ve</a:t>
            </a:r>
            <a:r>
              <a:rPr lang="en-US" dirty="0"/>
              <a:t> Implementation</a:t>
            </a:r>
          </a:p>
          <a:p>
            <a:pPr lvl="1"/>
            <a:r>
              <a:rPr lang="en-US" dirty="0"/>
              <a:t>No understanding of </a:t>
            </a:r>
            <a:r>
              <a:rPr lang="en-US" i="1" u="sng" dirty="0"/>
              <a:t>global context</a:t>
            </a:r>
          </a:p>
          <a:p>
            <a:pPr lvl="1"/>
            <a:r>
              <a:rPr lang="en-US" dirty="0"/>
              <a:t>No understanding of </a:t>
            </a:r>
            <a:r>
              <a:rPr lang="en-US" i="1" u="sng" dirty="0"/>
              <a:t>DFT semantics</a:t>
            </a:r>
          </a:p>
        </p:txBody>
      </p:sp>
      <p:sp>
        <p:nvSpPr>
          <p:cNvPr id="4" name="Slide Number Placeholder 3"/>
          <p:cNvSpPr>
            <a:spLocks noGrp="1"/>
          </p:cNvSpPr>
          <p:nvPr>
            <p:ph type="sldNum" sz="quarter" idx="12"/>
          </p:nvPr>
        </p:nvSpPr>
        <p:spPr/>
        <p:txBody>
          <a:bodyPr/>
          <a:lstStyle/>
          <a:p>
            <a:fld id="{8A8C7C77-73FB-BC42-9F0F-B46102A3315A}" type="slidenum">
              <a:rPr lang="en-US" smtClean="0"/>
              <a:t>33</a:t>
            </a:fld>
            <a:endParaRPr lang="en-US" dirty="0"/>
          </a:p>
        </p:txBody>
      </p:sp>
    </p:spTree>
    <p:extLst>
      <p:ext uri="{BB962C8B-B14F-4D97-AF65-F5344CB8AC3E}">
        <p14:creationId xmlns:p14="http://schemas.microsoft.com/office/powerpoint/2010/main" val="275949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TFA Approach</a:t>
            </a:r>
          </a:p>
        </p:txBody>
      </p:sp>
      <p:sp>
        <p:nvSpPr>
          <p:cNvPr id="3" name="Content Placeholder 2"/>
          <p:cNvSpPr>
            <a:spLocks noGrp="1"/>
          </p:cNvSpPr>
          <p:nvPr>
            <p:ph idx="1"/>
          </p:nvPr>
        </p:nvSpPr>
        <p:spPr>
          <a:xfrm>
            <a:off x="457200" y="1600200"/>
            <a:ext cx="8229600" cy="4525963"/>
          </a:xfrm>
        </p:spPr>
        <p:txBody>
          <a:bodyPr>
            <a:normAutofit/>
          </a:bodyPr>
          <a:lstStyle/>
          <a:p>
            <a:r>
              <a:rPr lang="en-US" dirty="0"/>
              <a:t>Application specific analysis</a:t>
            </a:r>
          </a:p>
          <a:p>
            <a:r>
              <a:rPr lang="en-US" dirty="0"/>
              <a:t>DFT specific analysis</a:t>
            </a:r>
          </a:p>
          <a:p>
            <a:r>
              <a:rPr lang="en-US" dirty="0"/>
              <a:t>Integrated with </a:t>
            </a:r>
            <a:r>
              <a:rPr lang="en-US" i="1" dirty="0"/>
              <a:t>libdft</a:t>
            </a:r>
          </a:p>
          <a:p>
            <a:pPr lvl="1"/>
            <a:r>
              <a:rPr lang="en-US" dirty="0"/>
              <a:t>Shadow memory structure</a:t>
            </a:r>
          </a:p>
          <a:p>
            <a:pPr lvl="1"/>
            <a:r>
              <a:rPr lang="en-US" dirty="0"/>
              <a:t>Plan-B (slow-path)</a:t>
            </a:r>
          </a:p>
        </p:txBody>
      </p:sp>
      <p:sp>
        <p:nvSpPr>
          <p:cNvPr id="4" name="Slide Number Placeholder 3"/>
          <p:cNvSpPr>
            <a:spLocks noGrp="1"/>
          </p:cNvSpPr>
          <p:nvPr>
            <p:ph type="sldNum" sz="quarter" idx="12"/>
          </p:nvPr>
        </p:nvSpPr>
        <p:spPr/>
        <p:txBody>
          <a:bodyPr/>
          <a:lstStyle/>
          <a:p>
            <a:fld id="{8A8C7C77-73FB-BC42-9F0F-B46102A3315A}" type="slidenum">
              <a:rPr lang="en-US" smtClean="0"/>
              <a:t>34</a:t>
            </a:fld>
            <a:endParaRPr lang="en-US"/>
          </a:p>
        </p:txBody>
      </p:sp>
    </p:spTree>
    <p:extLst>
      <p:ext uri="{BB962C8B-B14F-4D97-AF65-F5344CB8AC3E}">
        <p14:creationId xmlns:p14="http://schemas.microsoft.com/office/powerpoint/2010/main" val="3062938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Optimizing DFT</a:t>
            </a:r>
          </a:p>
        </p:txBody>
      </p:sp>
      <p:pic>
        <p:nvPicPr>
          <p:cNvPr id="10" name="Picture 9"/>
          <p:cNvPicPr>
            <a:picLocks noChangeAspect="1"/>
          </p:cNvPicPr>
          <p:nvPr/>
        </p:nvPicPr>
        <p:blipFill>
          <a:blip r:embed="rId3"/>
          <a:stretch>
            <a:fillRect/>
          </a:stretch>
        </p:blipFill>
        <p:spPr>
          <a:xfrm>
            <a:off x="3035300" y="2387600"/>
            <a:ext cx="3073400" cy="2070100"/>
          </a:xfrm>
          <a:prstGeom prst="rect">
            <a:avLst/>
          </a:prstGeom>
        </p:spPr>
      </p:pic>
      <p:sp>
        <p:nvSpPr>
          <p:cNvPr id="5" name="Content Placeholder 2"/>
          <p:cNvSpPr>
            <a:spLocks noGrp="1"/>
          </p:cNvSpPr>
          <p:nvPr>
            <p:ph idx="1"/>
          </p:nvPr>
        </p:nvSpPr>
        <p:spPr>
          <a:xfrm>
            <a:off x="200526" y="5498882"/>
            <a:ext cx="8809790" cy="1171956"/>
          </a:xfrm>
        </p:spPr>
        <p:txBody>
          <a:bodyPr>
            <a:noAutofit/>
          </a:bodyPr>
          <a:lstStyle/>
          <a:p>
            <a:r>
              <a:rPr lang="en-US" sz="2800" dirty="0"/>
              <a:t>2 instrumentation units, 4 shadow instructions</a:t>
            </a:r>
          </a:p>
          <a:p>
            <a:r>
              <a:rPr lang="en-US" sz="2800" i="1" dirty="0"/>
              <a:t>t( ) </a:t>
            </a:r>
            <a:r>
              <a:rPr lang="en-US" sz="2800" dirty="0"/>
              <a:t>: shadow memory access cost</a:t>
            </a:r>
          </a:p>
        </p:txBody>
      </p:sp>
      <p:sp>
        <p:nvSpPr>
          <p:cNvPr id="3" name="Slide Number Placeholder 2"/>
          <p:cNvSpPr>
            <a:spLocks noGrp="1"/>
          </p:cNvSpPr>
          <p:nvPr>
            <p:ph type="sldNum" sz="quarter" idx="12"/>
          </p:nvPr>
        </p:nvSpPr>
        <p:spPr/>
        <p:txBody>
          <a:bodyPr/>
          <a:lstStyle/>
          <a:p>
            <a:fld id="{8A8C7C77-73FB-BC42-9F0F-B46102A3315A}" type="slidenum">
              <a:rPr lang="en-US" smtClean="0"/>
              <a:t>35</a:t>
            </a:fld>
            <a:endParaRPr lang="en-US"/>
          </a:p>
        </p:txBody>
      </p:sp>
    </p:spTree>
    <p:extLst>
      <p:ext uri="{BB962C8B-B14F-4D97-AF65-F5344CB8AC3E}">
        <p14:creationId xmlns:p14="http://schemas.microsoft.com/office/powerpoint/2010/main" val="218098068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451100" y="2387600"/>
            <a:ext cx="4241800" cy="2070100"/>
          </a:xfrm>
          <a:prstGeom prst="rect">
            <a:avLst/>
          </a:prstGeom>
        </p:spPr>
      </p:pic>
      <p:sp>
        <p:nvSpPr>
          <p:cNvPr id="2" name="Title 1"/>
          <p:cNvSpPr>
            <a:spLocks noGrp="1"/>
          </p:cNvSpPr>
          <p:nvPr>
            <p:ph type="title"/>
          </p:nvPr>
        </p:nvSpPr>
        <p:spPr/>
        <p:txBody>
          <a:bodyPr/>
          <a:lstStyle/>
          <a:p>
            <a:r>
              <a:rPr lang="en-US" dirty="0"/>
              <a:t>Optimizing DFT</a:t>
            </a:r>
          </a:p>
        </p:txBody>
      </p:sp>
      <p:sp>
        <p:nvSpPr>
          <p:cNvPr id="5" name="Content Placeholder 2"/>
          <p:cNvSpPr>
            <a:spLocks noGrp="1"/>
          </p:cNvSpPr>
          <p:nvPr>
            <p:ph idx="1"/>
          </p:nvPr>
        </p:nvSpPr>
        <p:spPr>
          <a:xfrm>
            <a:off x="457200" y="5690307"/>
            <a:ext cx="8229600" cy="895047"/>
          </a:xfrm>
        </p:spPr>
        <p:txBody>
          <a:bodyPr>
            <a:noAutofit/>
          </a:bodyPr>
          <a:lstStyle/>
          <a:p>
            <a:r>
              <a:rPr lang="en-US" sz="2800" dirty="0"/>
              <a:t>Re-locatable</a:t>
            </a:r>
          </a:p>
        </p:txBody>
      </p:sp>
      <p:sp>
        <p:nvSpPr>
          <p:cNvPr id="4" name="Slide Number Placeholder 3"/>
          <p:cNvSpPr>
            <a:spLocks noGrp="1"/>
          </p:cNvSpPr>
          <p:nvPr>
            <p:ph type="sldNum" sz="quarter" idx="12"/>
          </p:nvPr>
        </p:nvSpPr>
        <p:spPr/>
        <p:txBody>
          <a:bodyPr/>
          <a:lstStyle/>
          <a:p>
            <a:fld id="{8A8C7C77-73FB-BC42-9F0F-B46102A3315A}" type="slidenum">
              <a:rPr lang="en-US" smtClean="0"/>
              <a:t>36</a:t>
            </a:fld>
            <a:endParaRPr lang="en-US"/>
          </a:p>
        </p:txBody>
      </p:sp>
    </p:spTree>
    <p:extLst>
      <p:ext uri="{BB962C8B-B14F-4D97-AF65-F5344CB8AC3E}">
        <p14:creationId xmlns:p14="http://schemas.microsoft.com/office/powerpoint/2010/main" val="28036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Optimizing DFT</a:t>
            </a:r>
          </a:p>
        </p:txBody>
      </p:sp>
      <p:pic>
        <p:nvPicPr>
          <p:cNvPr id="3" name="Picture 2"/>
          <p:cNvPicPr>
            <a:picLocks noChangeAspect="1"/>
          </p:cNvPicPr>
          <p:nvPr/>
        </p:nvPicPr>
        <p:blipFill>
          <a:blip r:embed="rId3"/>
          <a:stretch>
            <a:fillRect/>
          </a:stretch>
        </p:blipFill>
        <p:spPr>
          <a:xfrm>
            <a:off x="3035300" y="2527300"/>
            <a:ext cx="3073400" cy="1803400"/>
          </a:xfrm>
          <a:prstGeom prst="rect">
            <a:avLst/>
          </a:prstGeom>
        </p:spPr>
      </p:pic>
      <p:sp>
        <p:nvSpPr>
          <p:cNvPr id="4" name="Content Placeholder 2"/>
          <p:cNvSpPr>
            <a:spLocks noGrp="1"/>
          </p:cNvSpPr>
          <p:nvPr>
            <p:ph idx="1"/>
          </p:nvPr>
        </p:nvSpPr>
        <p:spPr>
          <a:xfrm>
            <a:off x="457200" y="5672666"/>
            <a:ext cx="8229600" cy="895047"/>
          </a:xfrm>
        </p:spPr>
        <p:txBody>
          <a:bodyPr>
            <a:noAutofit/>
          </a:bodyPr>
          <a:lstStyle/>
          <a:p>
            <a:r>
              <a:rPr lang="en-US" sz="2800" dirty="0"/>
              <a:t>Less instrumentation units (2</a:t>
            </a:r>
            <a:r>
              <a:rPr lang="en-US" sz="2800" dirty="0">
                <a:sym typeface="Wingdings"/>
              </a:rPr>
              <a:t>1</a:t>
            </a:r>
            <a:r>
              <a:rPr lang="en-US" sz="2800" dirty="0"/>
              <a:t>)</a:t>
            </a:r>
          </a:p>
        </p:txBody>
      </p:sp>
      <p:sp>
        <p:nvSpPr>
          <p:cNvPr id="5" name="Slide Number Placeholder 4"/>
          <p:cNvSpPr>
            <a:spLocks noGrp="1"/>
          </p:cNvSpPr>
          <p:nvPr>
            <p:ph type="sldNum" sz="quarter" idx="12"/>
          </p:nvPr>
        </p:nvSpPr>
        <p:spPr/>
        <p:txBody>
          <a:bodyPr/>
          <a:lstStyle/>
          <a:p>
            <a:fld id="{8A8C7C77-73FB-BC42-9F0F-B46102A3315A}" type="slidenum">
              <a:rPr lang="en-US" smtClean="0"/>
              <a:t>37</a:t>
            </a:fld>
            <a:endParaRPr lang="en-US"/>
          </a:p>
        </p:txBody>
      </p:sp>
    </p:spTree>
    <p:extLst>
      <p:ext uri="{BB962C8B-B14F-4D97-AF65-F5344CB8AC3E}">
        <p14:creationId xmlns:p14="http://schemas.microsoft.com/office/powerpoint/2010/main" val="3298167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3035300" y="2527300"/>
            <a:ext cx="3073400" cy="1803400"/>
          </a:xfrm>
          <a:prstGeom prst="rect">
            <a:avLst/>
          </a:prstGeom>
        </p:spPr>
      </p:pic>
      <p:sp>
        <p:nvSpPr>
          <p:cNvPr id="2" name="Title 1"/>
          <p:cNvSpPr>
            <a:spLocks noGrp="1"/>
          </p:cNvSpPr>
          <p:nvPr>
            <p:ph type="title"/>
          </p:nvPr>
        </p:nvSpPr>
        <p:spPr/>
        <p:txBody>
          <a:bodyPr/>
          <a:lstStyle/>
          <a:p>
            <a:r>
              <a:rPr lang="en-US" dirty="0"/>
              <a:t>Optimizing DFT</a:t>
            </a:r>
          </a:p>
        </p:txBody>
      </p:sp>
      <p:sp>
        <p:nvSpPr>
          <p:cNvPr id="4" name="Content Placeholder 2"/>
          <p:cNvSpPr>
            <a:spLocks noGrp="1"/>
          </p:cNvSpPr>
          <p:nvPr>
            <p:ph idx="1"/>
          </p:nvPr>
        </p:nvSpPr>
        <p:spPr>
          <a:xfrm>
            <a:off x="457200" y="5672666"/>
            <a:ext cx="8229600" cy="895047"/>
          </a:xfrm>
        </p:spPr>
        <p:txBody>
          <a:bodyPr>
            <a:noAutofit/>
          </a:bodyPr>
          <a:lstStyle/>
          <a:p>
            <a:r>
              <a:rPr lang="en-US" sz="2800" dirty="0"/>
              <a:t>Less instrumentation units (2</a:t>
            </a:r>
            <a:r>
              <a:rPr lang="en-US" sz="2800" dirty="0">
                <a:sym typeface="Wingdings"/>
              </a:rPr>
              <a:t>1)</a:t>
            </a:r>
            <a:endParaRPr lang="en-US" sz="2800" dirty="0"/>
          </a:p>
          <a:p>
            <a:r>
              <a:rPr lang="en-US" sz="2800" dirty="0"/>
              <a:t>Less tracking instructions (4</a:t>
            </a:r>
            <a:r>
              <a:rPr lang="en-US" sz="2800" dirty="0">
                <a:sym typeface="Wingdings"/>
              </a:rPr>
              <a:t>2)</a:t>
            </a:r>
            <a:endParaRPr lang="en-US" sz="2800" dirty="0"/>
          </a:p>
        </p:txBody>
      </p:sp>
      <p:sp>
        <p:nvSpPr>
          <p:cNvPr id="3" name="Slide Number Placeholder 2"/>
          <p:cNvSpPr>
            <a:spLocks noGrp="1"/>
          </p:cNvSpPr>
          <p:nvPr>
            <p:ph type="sldNum" sz="quarter" idx="12"/>
          </p:nvPr>
        </p:nvSpPr>
        <p:spPr/>
        <p:txBody>
          <a:bodyPr/>
          <a:lstStyle/>
          <a:p>
            <a:fld id="{8A8C7C77-73FB-BC42-9F0F-B46102A3315A}" type="slidenum">
              <a:rPr lang="en-US" smtClean="0"/>
              <a:t>38</a:t>
            </a:fld>
            <a:endParaRPr lang="en-US"/>
          </a:p>
        </p:txBody>
      </p:sp>
    </p:spTree>
    <p:extLst>
      <p:ext uri="{BB962C8B-B14F-4D97-AF65-F5344CB8AC3E}">
        <p14:creationId xmlns:p14="http://schemas.microsoft.com/office/powerpoint/2010/main" val="1786496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45720"/>
          </a:xfrm>
        </p:spPr>
        <p:txBody>
          <a:bodyPr/>
          <a:lstStyle/>
          <a:p>
            <a:r>
              <a:rPr lang="en-US" dirty="0"/>
              <a:t>Execution Model</a:t>
            </a:r>
          </a:p>
        </p:txBody>
      </p:sp>
      <p:sp>
        <p:nvSpPr>
          <p:cNvPr id="3" name="Content Placeholder 2"/>
          <p:cNvSpPr>
            <a:spLocks noGrp="1"/>
          </p:cNvSpPr>
          <p:nvPr>
            <p:ph idx="1"/>
          </p:nvPr>
        </p:nvSpPr>
        <p:spPr>
          <a:xfrm>
            <a:off x="457200" y="1672780"/>
            <a:ext cx="8229600" cy="1985133"/>
          </a:xfrm>
        </p:spPr>
        <p:txBody>
          <a:bodyPr>
            <a:normAutofit/>
          </a:bodyPr>
          <a:lstStyle/>
          <a:p>
            <a:r>
              <a:rPr lang="en-US" sz="2800" dirty="0"/>
              <a:t>3 Components</a:t>
            </a:r>
          </a:p>
          <a:p>
            <a:pPr lvl="1"/>
            <a:r>
              <a:rPr lang="en-US" sz="2400" dirty="0"/>
              <a:t> Profiler, Analyzer, DFT Runtime</a:t>
            </a:r>
          </a:p>
          <a:p>
            <a:r>
              <a:rPr lang="en-US" sz="2800" dirty="0"/>
              <a:t>Static/offline analysis + Dynamic runtime</a:t>
            </a:r>
          </a:p>
          <a:p>
            <a:pPr lvl="1"/>
            <a:r>
              <a:rPr lang="en-US" sz="2400" dirty="0"/>
              <a:t>Feedback loop</a:t>
            </a:r>
          </a:p>
        </p:txBody>
      </p:sp>
      <p:pic>
        <p:nvPicPr>
          <p:cNvPr id="5" name="Picture 4"/>
          <p:cNvPicPr>
            <a:picLocks noChangeAspect="1"/>
          </p:cNvPicPr>
          <p:nvPr/>
        </p:nvPicPr>
        <p:blipFill>
          <a:blip r:embed="rId3"/>
          <a:stretch>
            <a:fillRect/>
          </a:stretch>
        </p:blipFill>
        <p:spPr>
          <a:xfrm>
            <a:off x="793525" y="4432239"/>
            <a:ext cx="1282700" cy="914400"/>
          </a:xfrm>
          <a:prstGeom prst="rect">
            <a:avLst/>
          </a:prstGeom>
        </p:spPr>
      </p:pic>
      <p:pic>
        <p:nvPicPr>
          <p:cNvPr id="10" name="Picture 9"/>
          <p:cNvPicPr>
            <a:picLocks noChangeAspect="1"/>
          </p:cNvPicPr>
          <p:nvPr/>
        </p:nvPicPr>
        <p:blipFill>
          <a:blip r:embed="rId4"/>
          <a:stretch>
            <a:fillRect/>
          </a:stretch>
        </p:blipFill>
        <p:spPr>
          <a:xfrm>
            <a:off x="1969219" y="3936939"/>
            <a:ext cx="2540000" cy="1409700"/>
          </a:xfrm>
          <a:prstGeom prst="rect">
            <a:avLst/>
          </a:prstGeom>
        </p:spPr>
      </p:pic>
      <p:pic>
        <p:nvPicPr>
          <p:cNvPr id="11" name="Picture 10"/>
          <p:cNvPicPr>
            <a:picLocks noChangeAspect="1"/>
          </p:cNvPicPr>
          <p:nvPr/>
        </p:nvPicPr>
        <p:blipFill>
          <a:blip r:embed="rId5"/>
          <a:stretch>
            <a:fillRect/>
          </a:stretch>
        </p:blipFill>
        <p:spPr>
          <a:xfrm>
            <a:off x="4404786" y="3657914"/>
            <a:ext cx="3276600" cy="2387600"/>
          </a:xfrm>
          <a:prstGeom prst="rect">
            <a:avLst/>
          </a:prstGeom>
        </p:spPr>
      </p:pic>
      <p:pic>
        <p:nvPicPr>
          <p:cNvPr id="4" name="Picture 3"/>
          <p:cNvPicPr>
            <a:picLocks noChangeAspect="1"/>
          </p:cNvPicPr>
          <p:nvPr/>
        </p:nvPicPr>
        <p:blipFill>
          <a:blip r:embed="rId6"/>
          <a:stretch>
            <a:fillRect/>
          </a:stretch>
        </p:blipFill>
        <p:spPr>
          <a:xfrm>
            <a:off x="1435100" y="5257739"/>
            <a:ext cx="2679700" cy="1816100"/>
          </a:xfrm>
          <a:prstGeom prst="rect">
            <a:avLst/>
          </a:prstGeom>
        </p:spPr>
      </p:pic>
      <p:sp>
        <p:nvSpPr>
          <p:cNvPr id="6" name="Slide Number Placeholder 5"/>
          <p:cNvSpPr>
            <a:spLocks noGrp="1"/>
          </p:cNvSpPr>
          <p:nvPr>
            <p:ph type="sldNum" sz="quarter" idx="12"/>
          </p:nvPr>
        </p:nvSpPr>
        <p:spPr/>
        <p:txBody>
          <a:bodyPr/>
          <a:lstStyle/>
          <a:p>
            <a:fld id="{8A8C7C77-73FB-BC42-9F0F-B46102A3315A}" type="slidenum">
              <a:rPr lang="en-US" smtClean="0"/>
              <a:t>39</a:t>
            </a:fld>
            <a:endParaRPr lang="en-US"/>
          </a:p>
        </p:txBody>
      </p:sp>
    </p:spTree>
    <p:extLst>
      <p:ext uri="{BB962C8B-B14F-4D97-AF65-F5344CB8AC3E}">
        <p14:creationId xmlns:p14="http://schemas.microsoft.com/office/powerpoint/2010/main" val="107647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500"/>
                                        <p:tgtEl>
                                          <p:spTgt spid="3">
                                            <p:txEl>
                                              <p:pRg st="2" end="2"/>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5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500" fill="hold"/>
                                        <p:tgtEl>
                                          <p:spTgt spid="4"/>
                                        </p:tgtEl>
                                        <p:attrNameLst>
                                          <p:attrName>ppt_x</p:attrName>
                                        </p:attrNameLst>
                                      </p:cBhvr>
                                      <p:tavLst>
                                        <p:tav tm="0">
                                          <p:val>
                                            <p:strVal val="#ppt_x"/>
                                          </p:val>
                                        </p:tav>
                                        <p:tav tm="100000">
                                          <p:val>
                                            <p:strVal val="#ppt_x"/>
                                          </p:val>
                                        </p:tav>
                                      </p:tavLst>
                                    </p:anim>
                                    <p:anim calcmode="lin" valueType="num">
                                      <p:cBhvr additive="base">
                                        <p:cTn id="3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457200" y="1472046"/>
            <a:ext cx="8229600" cy="1999288"/>
          </a:xfrm>
        </p:spPr>
        <p:txBody>
          <a:bodyPr>
            <a:normAutofit fontScale="92500" lnSpcReduction="10000"/>
          </a:bodyPr>
          <a:lstStyle/>
          <a:p>
            <a:r>
              <a:rPr lang="en-US" dirty="0"/>
              <a:t>DFT</a:t>
            </a:r>
            <a:r>
              <a:rPr lang="en-US" baseline="0" dirty="0"/>
              <a:t> </a:t>
            </a:r>
            <a:r>
              <a:rPr lang="en-US" dirty="0"/>
              <a:t>tracks the flow of selected data throughout the execution of a program or system</a:t>
            </a:r>
          </a:p>
          <a:p>
            <a:r>
              <a:rPr lang="en-US" dirty="0"/>
              <a:t>Shadow Context for </a:t>
            </a:r>
          </a:p>
          <a:p>
            <a:pPr lvl="1"/>
            <a:r>
              <a:rPr lang="en-US" i="1" dirty="0"/>
              <a:t>Tagging</a:t>
            </a:r>
            <a:r>
              <a:rPr lang="en-US" dirty="0"/>
              <a:t>, </a:t>
            </a:r>
            <a:r>
              <a:rPr lang="en-US" i="1" dirty="0"/>
              <a:t>propagation</a:t>
            </a:r>
            <a:r>
              <a:rPr lang="en-US" dirty="0"/>
              <a:t>, and </a:t>
            </a:r>
            <a:r>
              <a:rPr lang="en-US" i="1" dirty="0"/>
              <a:t>checking</a:t>
            </a:r>
          </a:p>
        </p:txBody>
      </p:sp>
      <p:sp>
        <p:nvSpPr>
          <p:cNvPr id="2" name="Title 1"/>
          <p:cNvSpPr>
            <a:spLocks noGrp="1"/>
          </p:cNvSpPr>
          <p:nvPr>
            <p:ph type="title"/>
          </p:nvPr>
        </p:nvSpPr>
        <p:spPr>
          <a:xfrm>
            <a:off x="457200" y="274638"/>
            <a:ext cx="8229600" cy="956877"/>
          </a:xfrm>
        </p:spPr>
        <p:txBody>
          <a:bodyPr/>
          <a:lstStyle/>
          <a:p>
            <a:r>
              <a:rPr lang="en-US" dirty="0"/>
              <a:t>Data Flow Tracking (DFT)</a:t>
            </a:r>
          </a:p>
        </p:txBody>
      </p:sp>
      <p:sp>
        <p:nvSpPr>
          <p:cNvPr id="4" name="Slide Number Placeholder 3"/>
          <p:cNvSpPr>
            <a:spLocks noGrp="1"/>
          </p:cNvSpPr>
          <p:nvPr>
            <p:ph type="sldNum" sz="quarter" idx="12"/>
          </p:nvPr>
        </p:nvSpPr>
        <p:spPr>
          <a:xfrm>
            <a:off x="6425045" y="6356350"/>
            <a:ext cx="2133600" cy="365125"/>
          </a:xfrm>
        </p:spPr>
        <p:txBody>
          <a:bodyPr/>
          <a:lstStyle/>
          <a:p>
            <a:fld id="{0621C422-EC7E-0F41-86E9-965EAB4ED0E8}" type="slidenum">
              <a:rPr lang="en-US" smtClean="0"/>
              <a:t>4</a:t>
            </a:fld>
            <a:endParaRPr lang="en-US"/>
          </a:p>
        </p:txBody>
      </p:sp>
      <p:grpSp>
        <p:nvGrpSpPr>
          <p:cNvPr id="5" name="Group 4"/>
          <p:cNvGrpSpPr/>
          <p:nvPr/>
        </p:nvGrpSpPr>
        <p:grpSpPr>
          <a:xfrm>
            <a:off x="1385839" y="3994728"/>
            <a:ext cx="6883016" cy="1941560"/>
            <a:chOff x="1385839" y="3994728"/>
            <a:chExt cx="6883016" cy="1941560"/>
          </a:xfrm>
        </p:grpSpPr>
        <p:pic>
          <p:nvPicPr>
            <p:cNvPr id="24" name="Picture 23"/>
            <p:cNvPicPr>
              <a:picLocks noChangeAspect="1"/>
            </p:cNvPicPr>
            <p:nvPr/>
          </p:nvPicPr>
          <p:blipFill>
            <a:blip r:embed="rId3"/>
            <a:stretch>
              <a:fillRect/>
            </a:stretch>
          </p:blipFill>
          <p:spPr>
            <a:xfrm>
              <a:off x="6681355" y="4980709"/>
              <a:ext cx="1587500" cy="901700"/>
            </a:xfrm>
            <a:prstGeom prst="rect">
              <a:avLst/>
            </a:prstGeom>
          </p:spPr>
        </p:pic>
        <p:pic>
          <p:nvPicPr>
            <p:cNvPr id="21" name="Picture 20"/>
            <p:cNvPicPr>
              <a:picLocks noChangeAspect="1"/>
            </p:cNvPicPr>
            <p:nvPr/>
          </p:nvPicPr>
          <p:blipFill>
            <a:blip r:embed="rId4"/>
            <a:stretch>
              <a:fillRect/>
            </a:stretch>
          </p:blipFill>
          <p:spPr>
            <a:xfrm>
              <a:off x="3632585" y="3994728"/>
              <a:ext cx="2463800" cy="1765300"/>
            </a:xfrm>
            <a:prstGeom prst="rect">
              <a:avLst/>
            </a:prstGeom>
          </p:spPr>
        </p:pic>
        <p:pic>
          <p:nvPicPr>
            <p:cNvPr id="25" name="Picture 24"/>
            <p:cNvPicPr>
              <a:picLocks noChangeAspect="1"/>
            </p:cNvPicPr>
            <p:nvPr/>
          </p:nvPicPr>
          <p:blipFill>
            <a:blip r:embed="rId5"/>
            <a:stretch>
              <a:fillRect/>
            </a:stretch>
          </p:blipFill>
          <p:spPr>
            <a:xfrm>
              <a:off x="1385839" y="5034588"/>
              <a:ext cx="1587500" cy="901700"/>
            </a:xfrm>
            <a:prstGeom prst="rect">
              <a:avLst/>
            </a:prstGeom>
          </p:spPr>
        </p:pic>
      </p:grpSp>
      <p:pic>
        <p:nvPicPr>
          <p:cNvPr id="23" name="Picture 22"/>
          <p:cNvPicPr>
            <a:picLocks noChangeAspect="1"/>
          </p:cNvPicPr>
          <p:nvPr/>
        </p:nvPicPr>
        <p:blipFill>
          <a:blip r:embed="rId6"/>
          <a:stretch>
            <a:fillRect/>
          </a:stretch>
        </p:blipFill>
        <p:spPr>
          <a:xfrm>
            <a:off x="1175712" y="5317453"/>
            <a:ext cx="1638300" cy="1054100"/>
          </a:xfrm>
          <a:prstGeom prst="rect">
            <a:avLst/>
          </a:prstGeom>
        </p:spPr>
      </p:pic>
      <p:pic>
        <p:nvPicPr>
          <p:cNvPr id="3" name="Picture 2"/>
          <p:cNvPicPr>
            <a:picLocks noChangeAspect="1"/>
          </p:cNvPicPr>
          <p:nvPr/>
        </p:nvPicPr>
        <p:blipFill>
          <a:blip r:embed="rId7"/>
          <a:stretch>
            <a:fillRect/>
          </a:stretch>
        </p:blipFill>
        <p:spPr>
          <a:xfrm>
            <a:off x="3425403" y="4675622"/>
            <a:ext cx="2463800" cy="1689100"/>
          </a:xfrm>
          <a:prstGeom prst="rect">
            <a:avLst/>
          </a:prstGeom>
        </p:spPr>
      </p:pic>
      <p:pic>
        <p:nvPicPr>
          <p:cNvPr id="22" name="Picture 21"/>
          <p:cNvPicPr>
            <a:picLocks noChangeAspect="1"/>
          </p:cNvPicPr>
          <p:nvPr/>
        </p:nvPicPr>
        <p:blipFill>
          <a:blip r:embed="rId8"/>
          <a:stretch>
            <a:fillRect/>
          </a:stretch>
        </p:blipFill>
        <p:spPr>
          <a:xfrm>
            <a:off x="6425045" y="5232978"/>
            <a:ext cx="1638300" cy="1054100"/>
          </a:xfrm>
          <a:prstGeom prst="rect">
            <a:avLst/>
          </a:prstGeom>
        </p:spPr>
      </p:pic>
    </p:spTree>
    <p:extLst>
      <p:ext uri="{BB962C8B-B14F-4D97-AF65-F5344CB8AC3E}">
        <p14:creationId xmlns:p14="http://schemas.microsoft.com/office/powerpoint/2010/main" val="63992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dissolve">
                                      <p:cBhvr>
                                        <p:cTn id="7" dur="500"/>
                                        <p:tgtEl>
                                          <p:spTgt spid="16">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6">
                                            <p:txEl>
                                              <p:pRg st="2" end="2"/>
                                            </p:txEl>
                                          </p:spTgt>
                                        </p:tgtEl>
                                        <p:attrNameLst>
                                          <p:attrName>style.visibility</p:attrName>
                                        </p:attrNameLst>
                                      </p:cBhvr>
                                      <p:to>
                                        <p:strVal val="visible"/>
                                      </p:to>
                                    </p:set>
                                    <p:animEffect transition="in" filter="dissolve">
                                      <p:cBhvr>
                                        <p:cTn id="10" dur="500"/>
                                        <p:tgtEl>
                                          <p:spTgt spid="16">
                                            <p:txEl>
                                              <p:pRg st="2" end="2"/>
                                            </p:txEl>
                                          </p:spTgt>
                                        </p:tgtEl>
                                      </p:cBhvr>
                                    </p:animEffect>
                                  </p:childTnLst>
                                </p:cTn>
                              </p:par>
                              <p:par>
                                <p:cTn id="11" presetID="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Analyzer</a:t>
            </a:r>
          </a:p>
        </p:txBody>
      </p:sp>
      <p:sp>
        <p:nvSpPr>
          <p:cNvPr id="3" name="Content Placeholder 2"/>
          <p:cNvSpPr>
            <a:spLocks noGrp="1"/>
          </p:cNvSpPr>
          <p:nvPr>
            <p:ph idx="1"/>
          </p:nvPr>
        </p:nvSpPr>
        <p:spPr>
          <a:xfrm>
            <a:off x="213894" y="1600201"/>
            <a:ext cx="7860631" cy="4756150"/>
          </a:xfrm>
        </p:spPr>
        <p:txBody>
          <a:bodyPr>
            <a:normAutofit fontScale="92500" lnSpcReduction="20000"/>
          </a:bodyPr>
          <a:lstStyle/>
          <a:p>
            <a:r>
              <a:rPr lang="en-US" dirty="0"/>
              <a:t>Taint Flow Algebra</a:t>
            </a:r>
          </a:p>
          <a:p>
            <a:pPr lvl="1"/>
            <a:r>
              <a:rPr lang="en-US" dirty="0"/>
              <a:t>Represent binary analysis result</a:t>
            </a:r>
          </a:p>
          <a:p>
            <a:pPr lvl="1"/>
            <a:r>
              <a:rPr lang="en-US" dirty="0"/>
              <a:t>IR tailored to capture DFT semantics</a:t>
            </a:r>
          </a:p>
          <a:p>
            <a:r>
              <a:rPr lang="en-US" dirty="0"/>
              <a:t>Compiler optimization to TFA</a:t>
            </a:r>
          </a:p>
          <a:p>
            <a:pPr lvl="1"/>
            <a:r>
              <a:rPr lang="en-US" dirty="0"/>
              <a:t>Inner (intra) basic block:</a:t>
            </a:r>
          </a:p>
          <a:p>
            <a:pPr marL="457200" lvl="1" indent="0">
              <a:buNone/>
            </a:pPr>
            <a:r>
              <a:rPr lang="en-US" dirty="0"/>
              <a:t>	Dead code elimination, Algebraic simplification, …</a:t>
            </a:r>
          </a:p>
          <a:p>
            <a:pPr lvl="1"/>
            <a:r>
              <a:rPr lang="en-US" dirty="0"/>
              <a:t>Outer (inter) basic block: </a:t>
            </a:r>
          </a:p>
          <a:p>
            <a:pPr marL="457200" lvl="1" indent="0">
              <a:buNone/>
            </a:pPr>
            <a:r>
              <a:rPr lang="en-US" dirty="0"/>
              <a:t>	Data flow analysis</a:t>
            </a:r>
          </a:p>
          <a:p>
            <a:r>
              <a:rPr lang="en-US" dirty="0"/>
              <a:t>DFT specific considerations</a:t>
            </a:r>
          </a:p>
          <a:p>
            <a:pPr lvl="1"/>
            <a:r>
              <a:rPr lang="en-US" dirty="0"/>
              <a:t>Valid location for each instrumentation unit</a:t>
            </a:r>
          </a:p>
          <a:p>
            <a:pPr lvl="1"/>
            <a:r>
              <a:rPr lang="en-US" dirty="0"/>
              <a:t>Number of instrumentation units</a:t>
            </a:r>
          </a:p>
        </p:txBody>
      </p:sp>
      <p:sp>
        <p:nvSpPr>
          <p:cNvPr id="4" name="Slide Number Placeholder 3"/>
          <p:cNvSpPr>
            <a:spLocks noGrp="1"/>
          </p:cNvSpPr>
          <p:nvPr>
            <p:ph type="sldNum" sz="quarter" idx="12"/>
          </p:nvPr>
        </p:nvSpPr>
        <p:spPr/>
        <p:txBody>
          <a:bodyPr/>
          <a:lstStyle/>
          <a:p>
            <a:fld id="{8A8C7C77-73FB-BC42-9F0F-B46102A3315A}" type="slidenum">
              <a:rPr lang="en-US" smtClean="0"/>
              <a:t>40</a:t>
            </a:fld>
            <a:endParaRPr lang="en-US"/>
          </a:p>
        </p:txBody>
      </p:sp>
    </p:spTree>
    <p:extLst>
      <p:ext uri="{BB962C8B-B14F-4D97-AF65-F5344CB8AC3E}">
        <p14:creationId xmlns:p14="http://schemas.microsoft.com/office/powerpoint/2010/main" val="173916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TFA Optimization</a:t>
            </a:r>
          </a:p>
        </p:txBody>
      </p:sp>
      <p:sp>
        <p:nvSpPr>
          <p:cNvPr id="3" name="Content Placeholder 2"/>
          <p:cNvSpPr>
            <a:spLocks noGrp="1"/>
          </p:cNvSpPr>
          <p:nvPr>
            <p:ph idx="1"/>
          </p:nvPr>
        </p:nvSpPr>
        <p:spPr>
          <a:xfrm>
            <a:off x="457200" y="4170948"/>
            <a:ext cx="8229600" cy="1955216"/>
          </a:xfrm>
        </p:spPr>
        <p:txBody>
          <a:bodyPr>
            <a:normAutofit/>
          </a:bodyPr>
          <a:lstStyle/>
          <a:p>
            <a:r>
              <a:rPr lang="en-US" sz="2800" dirty="0"/>
              <a:t>Per basic block analysis</a:t>
            </a:r>
          </a:p>
          <a:p>
            <a:r>
              <a:rPr lang="en-US" sz="2800" dirty="0"/>
              <a:t>Gray instructions: non-tracking instructions</a:t>
            </a:r>
          </a:p>
        </p:txBody>
      </p:sp>
      <p:sp>
        <p:nvSpPr>
          <p:cNvPr id="4" name="Slide Number Placeholder 3"/>
          <p:cNvSpPr>
            <a:spLocks noGrp="1"/>
          </p:cNvSpPr>
          <p:nvPr>
            <p:ph type="sldNum" sz="quarter" idx="12"/>
          </p:nvPr>
        </p:nvSpPr>
        <p:spPr/>
        <p:txBody>
          <a:bodyPr/>
          <a:lstStyle/>
          <a:p>
            <a:fld id="{8A8C7C77-73FB-BC42-9F0F-B46102A3315A}" type="slidenum">
              <a:rPr lang="en-US" smtClean="0"/>
              <a:t>41</a:t>
            </a:fld>
            <a:endParaRPr lang="en-US" dirty="0"/>
          </a:p>
        </p:txBody>
      </p:sp>
      <p:pic>
        <p:nvPicPr>
          <p:cNvPr id="7" name="Picture 6"/>
          <p:cNvPicPr>
            <a:picLocks noChangeAspect="1"/>
          </p:cNvPicPr>
          <p:nvPr/>
        </p:nvPicPr>
        <p:blipFill>
          <a:blip r:embed="rId3"/>
          <a:stretch>
            <a:fillRect/>
          </a:stretch>
        </p:blipFill>
        <p:spPr>
          <a:xfrm>
            <a:off x="538082" y="1568783"/>
            <a:ext cx="2525058" cy="2286000"/>
          </a:xfrm>
          <a:prstGeom prst="rect">
            <a:avLst/>
          </a:prstGeom>
        </p:spPr>
      </p:pic>
    </p:spTree>
    <p:extLst>
      <p:ext uri="{BB962C8B-B14F-4D97-AF65-F5344CB8AC3E}">
        <p14:creationId xmlns:p14="http://schemas.microsoft.com/office/powerpoint/2010/main" val="15422936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TFA Optimization</a:t>
            </a:r>
          </a:p>
        </p:txBody>
      </p:sp>
      <p:sp>
        <p:nvSpPr>
          <p:cNvPr id="3" name="Content Placeholder 2"/>
          <p:cNvSpPr>
            <a:spLocks noGrp="1"/>
          </p:cNvSpPr>
          <p:nvPr>
            <p:ph idx="1"/>
          </p:nvPr>
        </p:nvSpPr>
        <p:spPr>
          <a:xfrm>
            <a:off x="457200" y="4170948"/>
            <a:ext cx="8229600" cy="1955216"/>
          </a:xfrm>
        </p:spPr>
        <p:txBody>
          <a:bodyPr>
            <a:normAutofit/>
          </a:bodyPr>
          <a:lstStyle/>
          <a:p>
            <a:r>
              <a:rPr lang="en-US" sz="2800" dirty="0"/>
              <a:t>Translated into TFA</a:t>
            </a:r>
          </a:p>
          <a:p>
            <a:r>
              <a:rPr lang="en-US" sz="2800" dirty="0"/>
              <a:t>Input operands, output operands</a:t>
            </a:r>
          </a:p>
        </p:txBody>
      </p:sp>
      <p:sp>
        <p:nvSpPr>
          <p:cNvPr id="4" name="Slide Number Placeholder 3"/>
          <p:cNvSpPr>
            <a:spLocks noGrp="1"/>
          </p:cNvSpPr>
          <p:nvPr>
            <p:ph type="sldNum" sz="quarter" idx="12"/>
          </p:nvPr>
        </p:nvSpPr>
        <p:spPr/>
        <p:txBody>
          <a:bodyPr/>
          <a:lstStyle/>
          <a:p>
            <a:fld id="{8A8C7C77-73FB-BC42-9F0F-B46102A3315A}" type="slidenum">
              <a:rPr lang="en-US" smtClean="0"/>
              <a:t>42</a:t>
            </a:fld>
            <a:endParaRPr lang="en-US" dirty="0"/>
          </a:p>
        </p:txBody>
      </p:sp>
      <p:pic>
        <p:nvPicPr>
          <p:cNvPr id="7" name="Picture 6"/>
          <p:cNvPicPr>
            <a:picLocks noChangeAspect="1"/>
          </p:cNvPicPr>
          <p:nvPr/>
        </p:nvPicPr>
        <p:blipFill>
          <a:blip r:embed="rId3"/>
          <a:stretch>
            <a:fillRect/>
          </a:stretch>
        </p:blipFill>
        <p:spPr>
          <a:xfrm>
            <a:off x="538082" y="1568783"/>
            <a:ext cx="2525058" cy="2286000"/>
          </a:xfrm>
          <a:prstGeom prst="rect">
            <a:avLst/>
          </a:prstGeom>
        </p:spPr>
      </p:pic>
      <p:pic>
        <p:nvPicPr>
          <p:cNvPr id="13" name="Picture 12"/>
          <p:cNvPicPr>
            <a:picLocks noChangeAspect="1"/>
          </p:cNvPicPr>
          <p:nvPr/>
        </p:nvPicPr>
        <p:blipFill>
          <a:blip r:embed="rId4"/>
          <a:stretch>
            <a:fillRect/>
          </a:stretch>
        </p:blipFill>
        <p:spPr>
          <a:xfrm>
            <a:off x="3144921" y="1568783"/>
            <a:ext cx="2492477" cy="2286000"/>
          </a:xfrm>
          <a:prstGeom prst="rect">
            <a:avLst/>
          </a:prstGeom>
        </p:spPr>
      </p:pic>
    </p:spTree>
    <p:extLst>
      <p:ext uri="{BB962C8B-B14F-4D97-AF65-F5344CB8AC3E}">
        <p14:creationId xmlns:p14="http://schemas.microsoft.com/office/powerpoint/2010/main" val="1403401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TFA Optimization</a:t>
            </a:r>
          </a:p>
        </p:txBody>
      </p:sp>
      <p:sp>
        <p:nvSpPr>
          <p:cNvPr id="3" name="Content Placeholder 2"/>
          <p:cNvSpPr>
            <a:spLocks noGrp="1"/>
          </p:cNvSpPr>
          <p:nvPr>
            <p:ph idx="1"/>
          </p:nvPr>
        </p:nvSpPr>
        <p:spPr>
          <a:xfrm>
            <a:off x="457200" y="4170948"/>
            <a:ext cx="8229600" cy="1955216"/>
          </a:xfrm>
        </p:spPr>
        <p:txBody>
          <a:bodyPr>
            <a:normAutofit/>
          </a:bodyPr>
          <a:lstStyle/>
          <a:p>
            <a:r>
              <a:rPr lang="en-US" sz="2800" dirty="0"/>
              <a:t>Output operands are expressed in terms of input operands</a:t>
            </a:r>
          </a:p>
          <a:p>
            <a:r>
              <a:rPr lang="en-US" sz="2800" dirty="0"/>
              <a:t>Data flow analysis to remove irrelevant outputs</a:t>
            </a:r>
          </a:p>
        </p:txBody>
      </p:sp>
      <p:sp>
        <p:nvSpPr>
          <p:cNvPr id="4" name="Slide Number Placeholder 3"/>
          <p:cNvSpPr>
            <a:spLocks noGrp="1"/>
          </p:cNvSpPr>
          <p:nvPr>
            <p:ph type="sldNum" sz="quarter" idx="12"/>
          </p:nvPr>
        </p:nvSpPr>
        <p:spPr/>
        <p:txBody>
          <a:bodyPr/>
          <a:lstStyle/>
          <a:p>
            <a:fld id="{8A8C7C77-73FB-BC42-9F0F-B46102A3315A}" type="slidenum">
              <a:rPr lang="en-US" smtClean="0"/>
              <a:t>43</a:t>
            </a:fld>
            <a:endParaRPr lang="en-US" dirty="0"/>
          </a:p>
        </p:txBody>
      </p:sp>
      <p:pic>
        <p:nvPicPr>
          <p:cNvPr id="7" name="Picture 6"/>
          <p:cNvPicPr>
            <a:picLocks noChangeAspect="1"/>
          </p:cNvPicPr>
          <p:nvPr/>
        </p:nvPicPr>
        <p:blipFill>
          <a:blip r:embed="rId3"/>
          <a:stretch>
            <a:fillRect/>
          </a:stretch>
        </p:blipFill>
        <p:spPr>
          <a:xfrm>
            <a:off x="538082" y="1568783"/>
            <a:ext cx="2525058" cy="2286000"/>
          </a:xfrm>
          <a:prstGeom prst="rect">
            <a:avLst/>
          </a:prstGeom>
        </p:spPr>
      </p:pic>
      <p:pic>
        <p:nvPicPr>
          <p:cNvPr id="13" name="Picture 12"/>
          <p:cNvPicPr>
            <a:picLocks noChangeAspect="1"/>
          </p:cNvPicPr>
          <p:nvPr/>
        </p:nvPicPr>
        <p:blipFill>
          <a:blip r:embed="rId4"/>
          <a:stretch>
            <a:fillRect/>
          </a:stretch>
        </p:blipFill>
        <p:spPr>
          <a:xfrm>
            <a:off x="3144921" y="1568783"/>
            <a:ext cx="2492477" cy="2286000"/>
          </a:xfrm>
          <a:prstGeom prst="rect">
            <a:avLst/>
          </a:prstGeom>
        </p:spPr>
      </p:pic>
      <p:pic>
        <p:nvPicPr>
          <p:cNvPr id="14" name="Picture 13"/>
          <p:cNvPicPr>
            <a:picLocks noChangeAspect="1"/>
          </p:cNvPicPr>
          <p:nvPr/>
        </p:nvPicPr>
        <p:blipFill>
          <a:blip r:embed="rId5"/>
          <a:stretch>
            <a:fillRect/>
          </a:stretch>
        </p:blipFill>
        <p:spPr>
          <a:xfrm>
            <a:off x="6019129" y="1568783"/>
            <a:ext cx="2525058" cy="2286000"/>
          </a:xfrm>
          <a:prstGeom prst="rect">
            <a:avLst/>
          </a:prstGeom>
        </p:spPr>
      </p:pic>
    </p:spTree>
    <p:extLst>
      <p:ext uri="{BB962C8B-B14F-4D97-AF65-F5344CB8AC3E}">
        <p14:creationId xmlns:p14="http://schemas.microsoft.com/office/powerpoint/2010/main" val="784825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TFA Optimization</a:t>
            </a:r>
          </a:p>
        </p:txBody>
      </p:sp>
      <p:sp>
        <p:nvSpPr>
          <p:cNvPr id="3" name="Content Placeholder 2"/>
          <p:cNvSpPr>
            <a:spLocks noGrp="1"/>
          </p:cNvSpPr>
          <p:nvPr>
            <p:ph idx="1"/>
          </p:nvPr>
        </p:nvSpPr>
        <p:spPr>
          <a:xfrm>
            <a:off x="457200" y="4170948"/>
            <a:ext cx="8229600" cy="1955216"/>
          </a:xfrm>
        </p:spPr>
        <p:txBody>
          <a:bodyPr>
            <a:normAutofit/>
          </a:bodyPr>
          <a:lstStyle/>
          <a:p>
            <a:r>
              <a:rPr lang="en-US" sz="2800" dirty="0"/>
              <a:t>DAG Representation</a:t>
            </a:r>
          </a:p>
          <a:p>
            <a:r>
              <a:rPr lang="en-US" sz="2800" dirty="0"/>
              <a:t>Express root nodes in terms of leaf nodes</a:t>
            </a:r>
          </a:p>
        </p:txBody>
      </p:sp>
      <p:sp>
        <p:nvSpPr>
          <p:cNvPr id="4" name="Slide Number Placeholder 3"/>
          <p:cNvSpPr>
            <a:spLocks noGrp="1"/>
          </p:cNvSpPr>
          <p:nvPr>
            <p:ph type="sldNum" sz="quarter" idx="12"/>
          </p:nvPr>
        </p:nvSpPr>
        <p:spPr/>
        <p:txBody>
          <a:bodyPr/>
          <a:lstStyle/>
          <a:p>
            <a:fld id="{8A8C7C77-73FB-BC42-9F0F-B46102A3315A}" type="slidenum">
              <a:rPr lang="en-US" smtClean="0"/>
              <a:t>44</a:t>
            </a:fld>
            <a:endParaRPr lang="en-US" dirty="0"/>
          </a:p>
        </p:txBody>
      </p:sp>
      <p:pic>
        <p:nvPicPr>
          <p:cNvPr id="7" name="Picture 6"/>
          <p:cNvPicPr>
            <a:picLocks noChangeAspect="1"/>
          </p:cNvPicPr>
          <p:nvPr/>
        </p:nvPicPr>
        <p:blipFill>
          <a:blip r:embed="rId3"/>
          <a:stretch>
            <a:fillRect/>
          </a:stretch>
        </p:blipFill>
        <p:spPr>
          <a:xfrm>
            <a:off x="538082" y="1568783"/>
            <a:ext cx="2525058" cy="2286000"/>
          </a:xfrm>
          <a:prstGeom prst="rect">
            <a:avLst/>
          </a:prstGeom>
        </p:spPr>
      </p:pic>
      <p:pic>
        <p:nvPicPr>
          <p:cNvPr id="6" name="Picture 5"/>
          <p:cNvPicPr>
            <a:picLocks noChangeAspect="1"/>
          </p:cNvPicPr>
          <p:nvPr/>
        </p:nvPicPr>
        <p:blipFill>
          <a:blip r:embed="rId4"/>
          <a:stretch>
            <a:fillRect/>
          </a:stretch>
        </p:blipFill>
        <p:spPr>
          <a:xfrm>
            <a:off x="3484489" y="1102890"/>
            <a:ext cx="4394200" cy="3048000"/>
          </a:xfrm>
          <a:prstGeom prst="rect">
            <a:avLst/>
          </a:prstGeom>
        </p:spPr>
      </p:pic>
    </p:spTree>
    <p:extLst>
      <p:ext uri="{BB962C8B-B14F-4D97-AF65-F5344CB8AC3E}">
        <p14:creationId xmlns:p14="http://schemas.microsoft.com/office/powerpoint/2010/main" val="2495654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DFT Runtime</a:t>
            </a:r>
          </a:p>
        </p:txBody>
      </p:sp>
      <p:sp>
        <p:nvSpPr>
          <p:cNvPr id="3" name="Content Placeholder 2"/>
          <p:cNvSpPr>
            <a:spLocks noGrp="1"/>
          </p:cNvSpPr>
          <p:nvPr>
            <p:ph idx="1"/>
          </p:nvPr>
        </p:nvSpPr>
        <p:spPr/>
        <p:txBody>
          <a:bodyPr>
            <a:normAutofit/>
          </a:bodyPr>
          <a:lstStyle/>
          <a:p>
            <a:r>
              <a:rPr lang="en-US" dirty="0"/>
              <a:t>Generate/Inject optimized tracking code to the baseline DFT platform</a:t>
            </a:r>
          </a:p>
          <a:p>
            <a:pPr lvl="1"/>
            <a:r>
              <a:rPr lang="en-US" dirty="0"/>
              <a:t>Translate optimized TFA </a:t>
            </a:r>
          </a:p>
          <a:p>
            <a:r>
              <a:rPr lang="en-US" dirty="0"/>
              <a:t>Our prototype extends </a:t>
            </a:r>
            <a:r>
              <a:rPr lang="en-US" dirty="0" err="1"/>
              <a:t>libdft</a:t>
            </a:r>
            <a:r>
              <a:rPr lang="en-US" dirty="0"/>
              <a:t> </a:t>
            </a:r>
          </a:p>
          <a:p>
            <a:r>
              <a:rPr lang="en-US" dirty="0"/>
              <a:t>Code generation of </a:t>
            </a:r>
            <a:r>
              <a:rPr lang="en-US" dirty="0" err="1"/>
              <a:t>libdft</a:t>
            </a:r>
            <a:r>
              <a:rPr lang="en-US" dirty="0"/>
              <a:t>/PIN-aware C code</a:t>
            </a:r>
          </a:p>
          <a:p>
            <a:pPr lvl="1"/>
            <a:r>
              <a:rPr lang="en-US" dirty="0"/>
              <a:t>A function per each instrumentation unit</a:t>
            </a:r>
          </a:p>
          <a:p>
            <a:pPr lvl="1"/>
            <a:r>
              <a:rPr lang="en-US" dirty="0"/>
              <a:t>e.g., Firefox: 50K customized functions </a:t>
            </a:r>
          </a:p>
        </p:txBody>
      </p:sp>
      <p:sp>
        <p:nvSpPr>
          <p:cNvPr id="4" name="Slide Number Placeholder 3"/>
          <p:cNvSpPr>
            <a:spLocks noGrp="1"/>
          </p:cNvSpPr>
          <p:nvPr>
            <p:ph type="sldNum" sz="quarter" idx="12"/>
          </p:nvPr>
        </p:nvSpPr>
        <p:spPr/>
        <p:txBody>
          <a:bodyPr/>
          <a:lstStyle/>
          <a:p>
            <a:fld id="{8A8C7C77-73FB-BC42-9F0F-B46102A3315A}" type="slidenum">
              <a:rPr lang="en-US" smtClean="0"/>
              <a:t>45</a:t>
            </a:fld>
            <a:endParaRPr lang="en-US"/>
          </a:p>
        </p:txBody>
      </p:sp>
    </p:spTree>
    <p:extLst>
      <p:ext uri="{BB962C8B-B14F-4D97-AF65-F5344CB8AC3E}">
        <p14:creationId xmlns:p14="http://schemas.microsoft.com/office/powerpoint/2010/main" val="357177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TFA: Evaluation</a:t>
            </a:r>
          </a:p>
        </p:txBody>
      </p:sp>
      <p:sp>
        <p:nvSpPr>
          <p:cNvPr id="3" name="Content Placeholder 2"/>
          <p:cNvSpPr>
            <a:spLocks noGrp="1"/>
          </p:cNvSpPr>
          <p:nvPr>
            <p:ph idx="1"/>
          </p:nvPr>
        </p:nvSpPr>
        <p:spPr>
          <a:xfrm>
            <a:off x="5105400" y="1600200"/>
            <a:ext cx="3581400" cy="4525963"/>
          </a:xfrm>
        </p:spPr>
        <p:txBody>
          <a:bodyPr/>
          <a:lstStyle/>
          <a:p>
            <a:r>
              <a:rPr lang="en-US" sz="2800" dirty="0"/>
              <a:t>SPEC 2006 </a:t>
            </a:r>
          </a:p>
          <a:p>
            <a:r>
              <a:rPr lang="en-US" sz="2800" dirty="0"/>
              <a:t>~x2 Speed up over libdft</a:t>
            </a:r>
          </a:p>
          <a:p>
            <a:r>
              <a:rPr lang="en-US" sz="2800" dirty="0"/>
              <a:t>Similar speed-ups for </a:t>
            </a:r>
          </a:p>
          <a:p>
            <a:pPr lvl="1"/>
            <a:r>
              <a:rPr lang="en-US" sz="2400" dirty="0"/>
              <a:t>MySQL, Apache</a:t>
            </a:r>
          </a:p>
          <a:p>
            <a:pPr lvl="1"/>
            <a:r>
              <a:rPr lang="en-US" sz="2400" dirty="0"/>
              <a:t>Chrome, Firefox</a:t>
            </a:r>
          </a:p>
          <a:p>
            <a:pPr marL="0" indent="0">
              <a:buNone/>
            </a:pPr>
            <a:endParaRPr lang="en-US" dirty="0"/>
          </a:p>
        </p:txBody>
      </p:sp>
      <p:pic>
        <p:nvPicPr>
          <p:cNvPr id="7" name="Picture 6"/>
          <p:cNvPicPr>
            <a:picLocks noChangeAspect="1"/>
          </p:cNvPicPr>
          <p:nvPr/>
        </p:nvPicPr>
        <p:blipFill>
          <a:blip r:embed="rId2"/>
          <a:stretch>
            <a:fillRect/>
          </a:stretch>
        </p:blipFill>
        <p:spPr>
          <a:xfrm>
            <a:off x="457200" y="2133600"/>
            <a:ext cx="3413759" cy="3840479"/>
          </a:xfrm>
          <a:prstGeom prst="rect">
            <a:avLst/>
          </a:prstGeom>
        </p:spPr>
      </p:pic>
      <p:sp>
        <p:nvSpPr>
          <p:cNvPr id="8" name="TextBox 7"/>
          <p:cNvSpPr txBox="1"/>
          <p:nvPr/>
        </p:nvSpPr>
        <p:spPr>
          <a:xfrm>
            <a:off x="1219200" y="1675798"/>
            <a:ext cx="1985339" cy="369332"/>
          </a:xfrm>
          <a:prstGeom prst="rect">
            <a:avLst/>
          </a:prstGeom>
          <a:noFill/>
        </p:spPr>
        <p:txBody>
          <a:bodyPr wrap="none" rtlCol="0">
            <a:spAutoFit/>
          </a:bodyPr>
          <a:lstStyle/>
          <a:p>
            <a:r>
              <a:rPr lang="en-US" dirty="0"/>
              <a:t>SPEC 2006 Average</a:t>
            </a:r>
          </a:p>
        </p:txBody>
      </p:sp>
    </p:spTree>
    <p:extLst>
      <p:ext uri="{BB962C8B-B14F-4D97-AF65-F5344CB8AC3E}">
        <p14:creationId xmlns:p14="http://schemas.microsoft.com/office/powerpoint/2010/main" val="17510875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TFA Summary</a:t>
            </a:r>
          </a:p>
        </p:txBody>
      </p:sp>
      <p:sp>
        <p:nvSpPr>
          <p:cNvPr id="3" name="Content Placeholder 2"/>
          <p:cNvSpPr>
            <a:spLocks noGrp="1"/>
          </p:cNvSpPr>
          <p:nvPr>
            <p:ph idx="1"/>
          </p:nvPr>
        </p:nvSpPr>
        <p:spPr/>
        <p:txBody>
          <a:bodyPr>
            <a:normAutofit/>
          </a:bodyPr>
          <a:lstStyle/>
          <a:p>
            <a:r>
              <a:rPr lang="en-US" dirty="0"/>
              <a:t>Up-to-date DFT implementations are sub-optimal</a:t>
            </a:r>
          </a:p>
          <a:p>
            <a:pPr lvl="1"/>
            <a:r>
              <a:rPr lang="en-US" dirty="0"/>
              <a:t>No consideration for DFT semantics</a:t>
            </a:r>
          </a:p>
          <a:p>
            <a:pPr lvl="1"/>
            <a:r>
              <a:rPr lang="en-US" dirty="0"/>
              <a:t>No consideration for global context</a:t>
            </a:r>
          </a:p>
          <a:p>
            <a:r>
              <a:rPr lang="en-US" dirty="0"/>
              <a:t>Proposed a novel optimization scheme that</a:t>
            </a:r>
          </a:p>
          <a:p>
            <a:pPr lvl="1"/>
            <a:r>
              <a:rPr lang="en-US" dirty="0"/>
              <a:t>Combines static and dynamic analysis</a:t>
            </a:r>
          </a:p>
          <a:p>
            <a:pPr lvl="1"/>
            <a:r>
              <a:rPr lang="en-US" dirty="0"/>
              <a:t>Decouples execution and DFT analysis contexts</a:t>
            </a:r>
          </a:p>
          <a:p>
            <a:r>
              <a:rPr lang="en-US" dirty="0"/>
              <a:t>~2x Speedup for real-world applications</a:t>
            </a:r>
          </a:p>
          <a:p>
            <a:pPr lvl="1"/>
            <a:endParaRPr lang="en-US" dirty="0"/>
          </a:p>
        </p:txBody>
      </p:sp>
      <p:sp>
        <p:nvSpPr>
          <p:cNvPr id="4" name="Slide Number Placeholder 3"/>
          <p:cNvSpPr>
            <a:spLocks noGrp="1"/>
          </p:cNvSpPr>
          <p:nvPr>
            <p:ph type="sldNum" sz="quarter" idx="12"/>
          </p:nvPr>
        </p:nvSpPr>
        <p:spPr/>
        <p:txBody>
          <a:bodyPr/>
          <a:lstStyle/>
          <a:p>
            <a:fld id="{8A8C7C77-73FB-BC42-9F0F-B46102A3315A}" type="slidenum">
              <a:rPr lang="en-US" smtClean="0"/>
              <a:t>47</a:t>
            </a:fld>
            <a:endParaRPr lang="en-US"/>
          </a:p>
        </p:txBody>
      </p:sp>
    </p:spTree>
    <p:extLst>
      <p:ext uri="{BB962C8B-B14F-4D97-AF65-F5344CB8AC3E}">
        <p14:creationId xmlns:p14="http://schemas.microsoft.com/office/powerpoint/2010/main" val="13482483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355875" y="1600200"/>
            <a:ext cx="4987487" cy="2088023"/>
          </a:xfrm>
          <a:ln>
            <a:noFill/>
          </a:ln>
        </p:spPr>
        <p:txBody>
          <a:bodyPr>
            <a:normAutofit/>
          </a:bodyPr>
          <a:lstStyle/>
          <a:p>
            <a:r>
              <a:rPr lang="en-US" sz="2400" dirty="0">
                <a:solidFill>
                  <a:schemeClr val="bg1">
                    <a:lumMod val="85000"/>
                  </a:schemeClr>
                </a:solidFill>
              </a:rPr>
              <a:t>libdft [VEE 12]</a:t>
            </a:r>
          </a:p>
          <a:p>
            <a:r>
              <a:rPr lang="en-US" sz="2400" dirty="0">
                <a:solidFill>
                  <a:schemeClr val="bg1">
                    <a:lumMod val="85000"/>
                  </a:schemeClr>
                </a:solidFill>
              </a:rPr>
              <a:t>Taint Flow Algebra [NDSS 12]</a:t>
            </a:r>
          </a:p>
          <a:p>
            <a:r>
              <a:rPr lang="en-US" sz="2400" dirty="0"/>
              <a:t>ShadowReplica [CCS 12]</a:t>
            </a:r>
          </a:p>
          <a:p>
            <a:pPr marL="0" indent="0">
              <a:buNone/>
            </a:pPr>
            <a:endParaRPr lang="en-US" sz="2400" dirty="0"/>
          </a:p>
        </p:txBody>
      </p:sp>
      <p:sp>
        <p:nvSpPr>
          <p:cNvPr id="9" name="TextBox 8"/>
          <p:cNvSpPr txBox="1"/>
          <p:nvPr/>
        </p:nvSpPr>
        <p:spPr>
          <a:xfrm>
            <a:off x="4870495" y="4323191"/>
            <a:ext cx="184666" cy="369332"/>
          </a:xfrm>
          <a:prstGeom prst="rect">
            <a:avLst/>
          </a:prstGeom>
          <a:noFill/>
        </p:spPr>
        <p:txBody>
          <a:bodyPr wrap="none" rtlCol="0">
            <a:spAutoFit/>
          </a:bodyPr>
          <a:lstStyle/>
          <a:p>
            <a:endParaRPr lang="en-US" dirty="0"/>
          </a:p>
        </p:txBody>
      </p:sp>
      <p:grpSp>
        <p:nvGrpSpPr>
          <p:cNvPr id="36" name="Group 35"/>
          <p:cNvGrpSpPr/>
          <p:nvPr/>
        </p:nvGrpSpPr>
        <p:grpSpPr>
          <a:xfrm>
            <a:off x="5872634" y="1341597"/>
            <a:ext cx="2599537" cy="2239803"/>
            <a:chOff x="5872614" y="833597"/>
            <a:chExt cx="2599537" cy="2239803"/>
          </a:xfrm>
        </p:grpSpPr>
        <p:pic>
          <p:nvPicPr>
            <p:cNvPr id="37" name="Picture 36"/>
            <p:cNvPicPr>
              <a:picLocks noChangeAspect="1"/>
            </p:cNvPicPr>
            <p:nvPr/>
          </p:nvPicPr>
          <p:blipFill>
            <a:blip r:embed="rId2"/>
            <a:stretch>
              <a:fillRect/>
            </a:stretch>
          </p:blipFill>
          <p:spPr>
            <a:xfrm>
              <a:off x="5934784" y="1600200"/>
              <a:ext cx="495300" cy="368300"/>
            </a:xfrm>
            <a:prstGeom prst="rect">
              <a:avLst/>
            </a:prstGeom>
          </p:spPr>
        </p:pic>
        <p:pic>
          <p:nvPicPr>
            <p:cNvPr id="38" name="Picture 37"/>
            <p:cNvPicPr>
              <a:picLocks noChangeAspect="1"/>
            </p:cNvPicPr>
            <p:nvPr/>
          </p:nvPicPr>
          <p:blipFill>
            <a:blip r:embed="rId3"/>
            <a:stretch>
              <a:fillRect/>
            </a:stretch>
          </p:blipFill>
          <p:spPr>
            <a:xfrm>
              <a:off x="5937644" y="1968500"/>
              <a:ext cx="495300" cy="368300"/>
            </a:xfrm>
            <a:prstGeom prst="rect">
              <a:avLst/>
            </a:prstGeom>
          </p:spPr>
        </p:pic>
        <p:pic>
          <p:nvPicPr>
            <p:cNvPr id="39" name="Picture 38"/>
            <p:cNvPicPr>
              <a:picLocks noChangeAspect="1"/>
            </p:cNvPicPr>
            <p:nvPr/>
          </p:nvPicPr>
          <p:blipFill>
            <a:blip r:embed="rId4"/>
            <a:stretch>
              <a:fillRect/>
            </a:stretch>
          </p:blipFill>
          <p:spPr>
            <a:xfrm>
              <a:off x="7974853" y="2057400"/>
              <a:ext cx="495300" cy="457200"/>
            </a:xfrm>
            <a:prstGeom prst="rect">
              <a:avLst/>
            </a:prstGeom>
          </p:spPr>
        </p:pic>
        <p:pic>
          <p:nvPicPr>
            <p:cNvPr id="40" name="Picture 39"/>
            <p:cNvPicPr>
              <a:picLocks noChangeAspect="1"/>
            </p:cNvPicPr>
            <p:nvPr/>
          </p:nvPicPr>
          <p:blipFill>
            <a:blip r:embed="rId4"/>
            <a:stretch>
              <a:fillRect/>
            </a:stretch>
          </p:blipFill>
          <p:spPr>
            <a:xfrm>
              <a:off x="7974853" y="1600200"/>
              <a:ext cx="495300" cy="457200"/>
            </a:xfrm>
            <a:prstGeom prst="rect">
              <a:avLst/>
            </a:prstGeom>
          </p:spPr>
        </p:pic>
        <p:grpSp>
          <p:nvGrpSpPr>
            <p:cNvPr id="41" name="Group 40"/>
            <p:cNvGrpSpPr/>
            <p:nvPr/>
          </p:nvGrpSpPr>
          <p:grpSpPr>
            <a:xfrm>
              <a:off x="5872614" y="833597"/>
              <a:ext cx="583450" cy="765694"/>
              <a:chOff x="6556590" y="4494917"/>
              <a:chExt cx="777213" cy="899305"/>
            </a:xfrm>
          </p:grpSpPr>
          <p:pic>
            <p:nvPicPr>
              <p:cNvPr id="48" name="Picture 47"/>
              <p:cNvPicPr>
                <a:picLocks noChangeAspect="1"/>
              </p:cNvPicPr>
              <p:nvPr/>
            </p:nvPicPr>
            <p:blipFill>
              <a:blip r:embed="rId5"/>
              <a:stretch>
                <a:fillRect/>
              </a:stretch>
            </p:blipFill>
            <p:spPr>
              <a:xfrm>
                <a:off x="6675176" y="4848968"/>
                <a:ext cx="587875" cy="545254"/>
              </a:xfrm>
              <a:prstGeom prst="rect">
                <a:avLst/>
              </a:prstGeom>
            </p:spPr>
          </p:pic>
          <p:sp>
            <p:nvSpPr>
              <p:cNvPr id="49" name="TextBox 48"/>
              <p:cNvSpPr txBox="1"/>
              <p:nvPr/>
            </p:nvSpPr>
            <p:spPr>
              <a:xfrm>
                <a:off x="6556590" y="4494917"/>
                <a:ext cx="777213" cy="361483"/>
              </a:xfrm>
              <a:prstGeom prst="rect">
                <a:avLst/>
              </a:prstGeom>
              <a:noFill/>
            </p:spPr>
            <p:txBody>
              <a:bodyPr wrap="none" rtlCol="0">
                <a:spAutoFit/>
              </a:bodyPr>
              <a:lstStyle/>
              <a:p>
                <a:pPr algn="ctr"/>
                <a:r>
                  <a:rPr lang="en-US" sz="1400" b="1" dirty="0"/>
                  <a:t>CPU0</a:t>
                </a:r>
                <a:endParaRPr lang="en-US" sz="2000" b="1" dirty="0"/>
              </a:p>
            </p:txBody>
          </p:sp>
        </p:grpSp>
        <p:grpSp>
          <p:nvGrpSpPr>
            <p:cNvPr id="42" name="Group 41"/>
            <p:cNvGrpSpPr/>
            <p:nvPr/>
          </p:nvGrpSpPr>
          <p:grpSpPr>
            <a:xfrm>
              <a:off x="7888701" y="834506"/>
              <a:ext cx="583450" cy="765694"/>
              <a:chOff x="6556589" y="4494917"/>
              <a:chExt cx="777213" cy="899305"/>
            </a:xfrm>
          </p:grpSpPr>
          <p:pic>
            <p:nvPicPr>
              <p:cNvPr id="46" name="Picture 45"/>
              <p:cNvPicPr>
                <a:picLocks noChangeAspect="1"/>
              </p:cNvPicPr>
              <p:nvPr/>
            </p:nvPicPr>
            <p:blipFill>
              <a:blip r:embed="rId5"/>
              <a:stretch>
                <a:fillRect/>
              </a:stretch>
            </p:blipFill>
            <p:spPr>
              <a:xfrm>
                <a:off x="6675176" y="4848968"/>
                <a:ext cx="587875" cy="545254"/>
              </a:xfrm>
              <a:prstGeom prst="rect">
                <a:avLst/>
              </a:prstGeom>
            </p:spPr>
          </p:pic>
          <p:sp>
            <p:nvSpPr>
              <p:cNvPr id="47" name="TextBox 46"/>
              <p:cNvSpPr txBox="1"/>
              <p:nvPr/>
            </p:nvSpPr>
            <p:spPr>
              <a:xfrm>
                <a:off x="6556589" y="4494917"/>
                <a:ext cx="777213" cy="361483"/>
              </a:xfrm>
              <a:prstGeom prst="rect">
                <a:avLst/>
              </a:prstGeom>
              <a:noFill/>
            </p:spPr>
            <p:txBody>
              <a:bodyPr wrap="none" rtlCol="0">
                <a:spAutoFit/>
              </a:bodyPr>
              <a:lstStyle/>
              <a:p>
                <a:pPr algn="ctr"/>
                <a:r>
                  <a:rPr lang="en-US" sz="1400" b="1" dirty="0"/>
                  <a:t>CPU1</a:t>
                </a:r>
                <a:endParaRPr lang="en-US" sz="2000" b="1" dirty="0"/>
              </a:p>
            </p:txBody>
          </p:sp>
        </p:grpSp>
        <p:pic>
          <p:nvPicPr>
            <p:cNvPr id="43" name="Picture 42"/>
            <p:cNvPicPr>
              <a:picLocks noChangeAspect="1"/>
            </p:cNvPicPr>
            <p:nvPr/>
          </p:nvPicPr>
          <p:blipFill>
            <a:blip r:embed="rId6"/>
            <a:stretch>
              <a:fillRect/>
            </a:stretch>
          </p:blipFill>
          <p:spPr>
            <a:xfrm>
              <a:off x="6843012" y="1135046"/>
              <a:ext cx="668763" cy="404369"/>
            </a:xfrm>
            <a:prstGeom prst="rect">
              <a:avLst/>
            </a:prstGeom>
          </p:spPr>
        </p:pic>
        <p:pic>
          <p:nvPicPr>
            <p:cNvPr id="44" name="Picture 43"/>
            <p:cNvPicPr>
              <a:picLocks noChangeAspect="1"/>
            </p:cNvPicPr>
            <p:nvPr/>
          </p:nvPicPr>
          <p:blipFill>
            <a:blip r:embed="rId7"/>
            <a:stretch>
              <a:fillRect/>
            </a:stretch>
          </p:blipFill>
          <p:spPr>
            <a:xfrm>
              <a:off x="5937644" y="2705100"/>
              <a:ext cx="495300" cy="368300"/>
            </a:xfrm>
            <a:prstGeom prst="rect">
              <a:avLst/>
            </a:prstGeom>
          </p:spPr>
        </p:pic>
        <p:pic>
          <p:nvPicPr>
            <p:cNvPr id="45" name="Picture 44"/>
            <p:cNvPicPr>
              <a:picLocks noChangeAspect="1"/>
            </p:cNvPicPr>
            <p:nvPr/>
          </p:nvPicPr>
          <p:blipFill>
            <a:blip r:embed="rId8"/>
            <a:stretch>
              <a:fillRect/>
            </a:stretch>
          </p:blipFill>
          <p:spPr>
            <a:xfrm>
              <a:off x="5940504" y="2336800"/>
              <a:ext cx="495300" cy="368300"/>
            </a:xfrm>
            <a:prstGeom prst="rect">
              <a:avLst/>
            </a:prstGeom>
          </p:spPr>
        </p:pic>
      </p:grpSp>
      <p:grpSp>
        <p:nvGrpSpPr>
          <p:cNvPr id="4" name="Group 3"/>
          <p:cNvGrpSpPr/>
          <p:nvPr/>
        </p:nvGrpSpPr>
        <p:grpSpPr>
          <a:xfrm>
            <a:off x="5930994" y="1600200"/>
            <a:ext cx="511585" cy="2390467"/>
            <a:chOff x="5930889" y="1600200"/>
            <a:chExt cx="511585" cy="2390467"/>
          </a:xfrm>
        </p:grpSpPr>
        <p:pic>
          <p:nvPicPr>
            <p:cNvPr id="50" name="Picture 49"/>
            <p:cNvPicPr>
              <a:picLocks noChangeAspect="1"/>
            </p:cNvPicPr>
            <p:nvPr/>
          </p:nvPicPr>
          <p:blipFill>
            <a:blip r:embed="rId2"/>
            <a:stretch>
              <a:fillRect/>
            </a:stretch>
          </p:blipFill>
          <p:spPr>
            <a:xfrm>
              <a:off x="5934784" y="1600200"/>
              <a:ext cx="495300" cy="368300"/>
            </a:xfrm>
            <a:prstGeom prst="rect">
              <a:avLst/>
            </a:prstGeom>
          </p:spPr>
        </p:pic>
        <p:pic>
          <p:nvPicPr>
            <p:cNvPr id="51" name="Picture 50"/>
            <p:cNvPicPr>
              <a:picLocks noChangeAspect="1"/>
            </p:cNvPicPr>
            <p:nvPr/>
          </p:nvPicPr>
          <p:blipFill>
            <a:blip r:embed="rId7"/>
            <a:stretch>
              <a:fillRect/>
            </a:stretch>
          </p:blipFill>
          <p:spPr>
            <a:xfrm>
              <a:off x="5930889" y="3177557"/>
              <a:ext cx="495300" cy="368300"/>
            </a:xfrm>
            <a:prstGeom prst="rect">
              <a:avLst/>
            </a:prstGeom>
          </p:spPr>
        </p:pic>
        <p:pic>
          <p:nvPicPr>
            <p:cNvPr id="52" name="Picture 51"/>
            <p:cNvPicPr>
              <a:picLocks noChangeAspect="1"/>
            </p:cNvPicPr>
            <p:nvPr/>
          </p:nvPicPr>
          <p:blipFill>
            <a:blip r:embed="rId3"/>
            <a:stretch>
              <a:fillRect/>
            </a:stretch>
          </p:blipFill>
          <p:spPr>
            <a:xfrm>
              <a:off x="5937644" y="1968500"/>
              <a:ext cx="495300" cy="368300"/>
            </a:xfrm>
            <a:prstGeom prst="rect">
              <a:avLst/>
            </a:prstGeom>
          </p:spPr>
        </p:pic>
        <p:pic>
          <p:nvPicPr>
            <p:cNvPr id="53" name="Picture 52"/>
            <p:cNvPicPr>
              <a:picLocks noChangeAspect="1"/>
            </p:cNvPicPr>
            <p:nvPr/>
          </p:nvPicPr>
          <p:blipFill>
            <a:blip r:embed="rId8"/>
            <a:stretch>
              <a:fillRect/>
            </a:stretch>
          </p:blipFill>
          <p:spPr>
            <a:xfrm>
              <a:off x="5939944" y="2803062"/>
              <a:ext cx="495300" cy="368300"/>
            </a:xfrm>
            <a:prstGeom prst="rect">
              <a:avLst/>
            </a:prstGeom>
          </p:spPr>
        </p:pic>
        <p:pic>
          <p:nvPicPr>
            <p:cNvPr id="54" name="Picture 53"/>
            <p:cNvPicPr>
              <a:picLocks noChangeAspect="1"/>
            </p:cNvPicPr>
            <p:nvPr/>
          </p:nvPicPr>
          <p:blipFill>
            <a:blip r:embed="rId4"/>
            <a:stretch>
              <a:fillRect/>
            </a:stretch>
          </p:blipFill>
          <p:spPr>
            <a:xfrm>
              <a:off x="5933749" y="3533467"/>
              <a:ext cx="495300" cy="457200"/>
            </a:xfrm>
            <a:prstGeom prst="rect">
              <a:avLst/>
            </a:prstGeom>
          </p:spPr>
        </p:pic>
        <p:pic>
          <p:nvPicPr>
            <p:cNvPr id="55" name="Picture 54"/>
            <p:cNvPicPr>
              <a:picLocks noChangeAspect="1"/>
            </p:cNvPicPr>
            <p:nvPr/>
          </p:nvPicPr>
          <p:blipFill>
            <a:blip r:embed="rId4"/>
            <a:stretch>
              <a:fillRect/>
            </a:stretch>
          </p:blipFill>
          <p:spPr>
            <a:xfrm>
              <a:off x="5947174" y="2343615"/>
              <a:ext cx="495300" cy="457200"/>
            </a:xfrm>
            <a:prstGeom prst="rect">
              <a:avLst/>
            </a:prstGeom>
          </p:spPr>
        </p:pic>
      </p:grpSp>
    </p:spTree>
    <p:extLst>
      <p:ext uri="{BB962C8B-B14F-4D97-AF65-F5344CB8AC3E}">
        <p14:creationId xmlns:p14="http://schemas.microsoft.com/office/powerpoint/2010/main" val="413593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dissolve">
                                      <p:cBhvr>
                                        <p:cTn id="1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In-lined DFT: Overhead Factors</a:t>
            </a:r>
          </a:p>
        </p:txBody>
      </p:sp>
      <p:pic>
        <p:nvPicPr>
          <p:cNvPr id="9" name="Picture 8"/>
          <p:cNvPicPr>
            <a:picLocks noChangeAspect="1"/>
          </p:cNvPicPr>
          <p:nvPr/>
        </p:nvPicPr>
        <p:blipFill>
          <a:blip r:embed="rId3"/>
          <a:stretch>
            <a:fillRect/>
          </a:stretch>
        </p:blipFill>
        <p:spPr>
          <a:xfrm>
            <a:off x="6622279" y="2026518"/>
            <a:ext cx="929370" cy="644869"/>
          </a:xfrm>
          <a:prstGeom prst="rect">
            <a:avLst/>
          </a:prstGeom>
        </p:spPr>
      </p:pic>
      <p:pic>
        <p:nvPicPr>
          <p:cNvPr id="10" name="Picture 9"/>
          <p:cNvPicPr>
            <a:picLocks noChangeAspect="1"/>
          </p:cNvPicPr>
          <p:nvPr/>
        </p:nvPicPr>
        <p:blipFill>
          <a:blip r:embed="rId4"/>
          <a:stretch>
            <a:fillRect/>
          </a:stretch>
        </p:blipFill>
        <p:spPr>
          <a:xfrm>
            <a:off x="6622279" y="3344625"/>
            <a:ext cx="929370" cy="1100070"/>
          </a:xfrm>
          <a:prstGeom prst="rect">
            <a:avLst/>
          </a:prstGeom>
        </p:spPr>
      </p:pic>
      <p:pic>
        <p:nvPicPr>
          <p:cNvPr id="11" name="Picture 10"/>
          <p:cNvPicPr>
            <a:picLocks noChangeAspect="1"/>
          </p:cNvPicPr>
          <p:nvPr/>
        </p:nvPicPr>
        <p:blipFill>
          <a:blip r:embed="rId5"/>
          <a:stretch>
            <a:fillRect/>
          </a:stretch>
        </p:blipFill>
        <p:spPr>
          <a:xfrm>
            <a:off x="6622279" y="2687161"/>
            <a:ext cx="929370" cy="644869"/>
          </a:xfrm>
          <a:prstGeom prst="rect">
            <a:avLst/>
          </a:prstGeom>
        </p:spPr>
      </p:pic>
      <p:grpSp>
        <p:nvGrpSpPr>
          <p:cNvPr id="14" name="Group 13"/>
          <p:cNvGrpSpPr/>
          <p:nvPr/>
        </p:nvGrpSpPr>
        <p:grpSpPr>
          <a:xfrm>
            <a:off x="6682533" y="4616822"/>
            <a:ext cx="765246" cy="1012462"/>
            <a:chOff x="6596382" y="4494917"/>
            <a:chExt cx="697627" cy="899305"/>
          </a:xfrm>
        </p:grpSpPr>
        <p:pic>
          <p:nvPicPr>
            <p:cNvPr id="12" name="Picture 11"/>
            <p:cNvPicPr>
              <a:picLocks noChangeAspect="1"/>
            </p:cNvPicPr>
            <p:nvPr/>
          </p:nvPicPr>
          <p:blipFill>
            <a:blip r:embed="rId6"/>
            <a:stretch>
              <a:fillRect/>
            </a:stretch>
          </p:blipFill>
          <p:spPr>
            <a:xfrm>
              <a:off x="6675176" y="4848968"/>
              <a:ext cx="587875" cy="545254"/>
            </a:xfrm>
            <a:prstGeom prst="rect">
              <a:avLst/>
            </a:prstGeom>
          </p:spPr>
        </p:pic>
        <p:sp>
          <p:nvSpPr>
            <p:cNvPr id="13" name="TextBox 12"/>
            <p:cNvSpPr txBox="1"/>
            <p:nvPr/>
          </p:nvSpPr>
          <p:spPr>
            <a:xfrm>
              <a:off x="6596382" y="4494917"/>
              <a:ext cx="697627" cy="369332"/>
            </a:xfrm>
            <a:prstGeom prst="rect">
              <a:avLst/>
            </a:prstGeom>
            <a:noFill/>
          </p:spPr>
          <p:txBody>
            <a:bodyPr wrap="none" rtlCol="0">
              <a:spAutoFit/>
            </a:bodyPr>
            <a:lstStyle/>
            <a:p>
              <a:pPr algn="ctr"/>
              <a:r>
                <a:rPr lang="en-US" b="1" dirty="0"/>
                <a:t>CPU0</a:t>
              </a:r>
              <a:endParaRPr lang="en-US" sz="2000" b="1" dirty="0"/>
            </a:p>
          </p:txBody>
        </p:sp>
      </p:grpSp>
      <p:sp>
        <p:nvSpPr>
          <p:cNvPr id="16" name="Content Placeholder 2"/>
          <p:cNvSpPr txBox="1">
            <a:spLocks/>
          </p:cNvSpPr>
          <p:nvPr/>
        </p:nvSpPr>
        <p:spPr>
          <a:xfrm>
            <a:off x="259519" y="1532688"/>
            <a:ext cx="4320177" cy="476302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t>DFT instrumentation</a:t>
            </a:r>
          </a:p>
          <a:p>
            <a:pPr lvl="1"/>
            <a:r>
              <a:rPr lang="en-US" sz="2400" dirty="0"/>
              <a:t>Leveraging DBI layer</a:t>
            </a:r>
          </a:p>
          <a:p>
            <a:r>
              <a:rPr lang="en-US" sz="2800" dirty="0"/>
              <a:t>Overhead sources</a:t>
            </a:r>
          </a:p>
          <a:p>
            <a:pPr lvl="1"/>
            <a:r>
              <a:rPr lang="en-US" sz="2400" dirty="0"/>
              <a:t>Application</a:t>
            </a:r>
          </a:p>
          <a:p>
            <a:pPr lvl="1"/>
            <a:r>
              <a:rPr lang="en-US" sz="2400" dirty="0"/>
              <a:t>DFT analysis</a:t>
            </a:r>
          </a:p>
          <a:p>
            <a:pPr lvl="1"/>
            <a:r>
              <a:rPr lang="en-US" sz="2400" dirty="0"/>
              <a:t>VM scheduling</a:t>
            </a:r>
          </a:p>
          <a:p>
            <a:r>
              <a:rPr lang="en-US" sz="2800" dirty="0"/>
              <a:t>Shared resources</a:t>
            </a:r>
          </a:p>
          <a:p>
            <a:pPr lvl="1"/>
            <a:r>
              <a:rPr lang="en-US" sz="2400" dirty="0"/>
              <a:t>Address space, registers, CPUs …</a:t>
            </a:r>
            <a:endParaRPr lang="en-US" dirty="0"/>
          </a:p>
        </p:txBody>
      </p:sp>
      <p:sp>
        <p:nvSpPr>
          <p:cNvPr id="3" name="Slide Number Placeholder 2"/>
          <p:cNvSpPr>
            <a:spLocks noGrp="1"/>
          </p:cNvSpPr>
          <p:nvPr>
            <p:ph type="sldNum" sz="quarter" idx="12"/>
          </p:nvPr>
        </p:nvSpPr>
        <p:spPr/>
        <p:txBody>
          <a:bodyPr/>
          <a:lstStyle/>
          <a:p>
            <a:fld id="{0621C422-EC7E-0F41-86E9-965EAB4ED0E8}" type="slidenum">
              <a:rPr lang="en-US" smtClean="0"/>
              <a:t>49</a:t>
            </a:fld>
            <a:endParaRPr lang="en-US"/>
          </a:p>
        </p:txBody>
      </p:sp>
    </p:spTree>
    <p:extLst>
      <p:ext uri="{BB962C8B-B14F-4D97-AF65-F5344CB8AC3E}">
        <p14:creationId xmlns:p14="http://schemas.microsoft.com/office/powerpoint/2010/main" val="246765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dissolve">
                                      <p:cBhvr>
                                        <p:cTn id="7" dur="500"/>
                                        <p:tgtEl>
                                          <p:spTgt spid="16">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6">
                                            <p:txEl>
                                              <p:pRg st="1" end="1"/>
                                            </p:txEl>
                                          </p:spTgt>
                                        </p:tgtEl>
                                        <p:attrNameLst>
                                          <p:attrName>style.visibility</p:attrName>
                                        </p:attrNameLst>
                                      </p:cBhvr>
                                      <p:to>
                                        <p:strVal val="visible"/>
                                      </p:to>
                                    </p:set>
                                    <p:animEffect transition="in" filter="dissolve">
                                      <p:cBhvr>
                                        <p:cTn id="10" dur="500"/>
                                        <p:tgtEl>
                                          <p:spTgt spid="1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animEffect transition="in" filter="dissolve">
                                      <p:cBhvr>
                                        <p:cTn id="15" dur="500"/>
                                        <p:tgtEl>
                                          <p:spTgt spid="16">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16">
                                            <p:txEl>
                                              <p:pRg st="3" end="3"/>
                                            </p:txEl>
                                          </p:spTgt>
                                        </p:tgtEl>
                                        <p:attrNameLst>
                                          <p:attrName>style.visibility</p:attrName>
                                        </p:attrNameLst>
                                      </p:cBhvr>
                                      <p:to>
                                        <p:strVal val="visible"/>
                                      </p:to>
                                    </p:set>
                                    <p:animEffect transition="in" filter="dissolve">
                                      <p:cBhvr>
                                        <p:cTn id="18" dur="500"/>
                                        <p:tgtEl>
                                          <p:spTgt spid="16">
                                            <p:txEl>
                                              <p:pRg st="3" end="3"/>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16">
                                            <p:txEl>
                                              <p:pRg st="4" end="4"/>
                                            </p:txEl>
                                          </p:spTgt>
                                        </p:tgtEl>
                                        <p:attrNameLst>
                                          <p:attrName>style.visibility</p:attrName>
                                        </p:attrNameLst>
                                      </p:cBhvr>
                                      <p:to>
                                        <p:strVal val="visible"/>
                                      </p:to>
                                    </p:set>
                                    <p:animEffect transition="in" filter="dissolve">
                                      <p:cBhvr>
                                        <p:cTn id="21" dur="500"/>
                                        <p:tgtEl>
                                          <p:spTgt spid="16">
                                            <p:txEl>
                                              <p:pRg st="4" end="4"/>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16">
                                            <p:txEl>
                                              <p:pRg st="5" end="5"/>
                                            </p:txEl>
                                          </p:spTgt>
                                        </p:tgtEl>
                                        <p:attrNameLst>
                                          <p:attrName>style.visibility</p:attrName>
                                        </p:attrNameLst>
                                      </p:cBhvr>
                                      <p:to>
                                        <p:strVal val="visible"/>
                                      </p:to>
                                    </p:set>
                                    <p:animEffect transition="in" filter="dissolve">
                                      <p:cBhvr>
                                        <p:cTn id="24" dur="500"/>
                                        <p:tgtEl>
                                          <p:spTgt spid="16">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16">
                                            <p:txEl>
                                              <p:pRg st="6" end="6"/>
                                            </p:txEl>
                                          </p:spTgt>
                                        </p:tgtEl>
                                        <p:attrNameLst>
                                          <p:attrName>style.visibility</p:attrName>
                                        </p:attrNameLst>
                                      </p:cBhvr>
                                      <p:to>
                                        <p:strVal val="visible"/>
                                      </p:to>
                                    </p:set>
                                    <p:animEffect transition="in" filter="dissolve">
                                      <p:cBhvr>
                                        <p:cTn id="29" dur="500"/>
                                        <p:tgtEl>
                                          <p:spTgt spid="16">
                                            <p:txEl>
                                              <p:pRg st="6" end="6"/>
                                            </p:txEl>
                                          </p:spTgt>
                                        </p:tgtEl>
                                      </p:cBhvr>
                                    </p:animEffect>
                                  </p:childTnLst>
                                </p:cTn>
                              </p:par>
                              <p:par>
                                <p:cTn id="30" presetID="9" presetClass="entr" presetSubtype="0" fill="hold" nodeType="withEffect">
                                  <p:stCondLst>
                                    <p:cond delay="0"/>
                                  </p:stCondLst>
                                  <p:childTnLst>
                                    <p:set>
                                      <p:cBhvr>
                                        <p:cTn id="31" dur="1" fill="hold">
                                          <p:stCondLst>
                                            <p:cond delay="0"/>
                                          </p:stCondLst>
                                        </p:cTn>
                                        <p:tgtEl>
                                          <p:spTgt spid="16">
                                            <p:txEl>
                                              <p:pRg st="7" end="7"/>
                                            </p:txEl>
                                          </p:spTgt>
                                        </p:tgtEl>
                                        <p:attrNameLst>
                                          <p:attrName>style.visibility</p:attrName>
                                        </p:attrNameLst>
                                      </p:cBhvr>
                                      <p:to>
                                        <p:strVal val="visible"/>
                                      </p:to>
                                    </p:set>
                                    <p:animEffect transition="in" filter="dissolve">
                                      <p:cBhvr>
                                        <p:cTn id="32" dur="500"/>
                                        <p:tgtEl>
                                          <p:spTgt spid="1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607"/>
            <a:ext cx="8229600" cy="956877"/>
          </a:xfrm>
        </p:spPr>
        <p:txBody>
          <a:bodyPr>
            <a:normAutofit/>
          </a:bodyPr>
          <a:lstStyle/>
          <a:p>
            <a:r>
              <a:rPr lang="en-US" sz="3600" dirty="0"/>
              <a:t>DFT: Applications and Implementations</a:t>
            </a:r>
          </a:p>
        </p:txBody>
      </p:sp>
      <p:sp>
        <p:nvSpPr>
          <p:cNvPr id="4" name="Slide Number Placeholder 3"/>
          <p:cNvSpPr>
            <a:spLocks noGrp="1"/>
          </p:cNvSpPr>
          <p:nvPr>
            <p:ph type="sldNum" sz="quarter" idx="12"/>
          </p:nvPr>
        </p:nvSpPr>
        <p:spPr>
          <a:xfrm>
            <a:off x="6425045" y="6356350"/>
            <a:ext cx="2133600" cy="365125"/>
          </a:xfrm>
        </p:spPr>
        <p:txBody>
          <a:bodyPr/>
          <a:lstStyle/>
          <a:p>
            <a:fld id="{0621C422-EC7E-0F41-86E9-965EAB4ED0E8}" type="slidenum">
              <a:rPr lang="en-US" smtClean="0"/>
              <a:t>5</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117907609"/>
              </p:ext>
            </p:extLst>
          </p:nvPr>
        </p:nvGraphicFramePr>
        <p:xfrm>
          <a:off x="457200" y="1762606"/>
          <a:ext cx="4626569" cy="1833727"/>
        </p:xfrm>
        <a:graphic>
          <a:graphicData uri="http://schemas.openxmlformats.org/drawingml/2006/table">
            <a:tbl>
              <a:tblPr firstRow="1" bandRow="1">
                <a:tableStyleId>{7E9639D4-E3E2-4D34-9284-5A2195B3D0D7}</a:tableStyleId>
              </a:tblPr>
              <a:tblGrid>
                <a:gridCol w="1959648">
                  <a:extLst>
                    <a:ext uri="{9D8B030D-6E8A-4147-A177-3AD203B41FA5}">
                      <a16:colId xmlns:a16="http://schemas.microsoft.com/office/drawing/2014/main" val="20000"/>
                    </a:ext>
                  </a:extLst>
                </a:gridCol>
                <a:gridCol w="2666921">
                  <a:extLst>
                    <a:ext uri="{9D8B030D-6E8A-4147-A177-3AD203B41FA5}">
                      <a16:colId xmlns:a16="http://schemas.microsoft.com/office/drawing/2014/main" val="20001"/>
                    </a:ext>
                  </a:extLst>
                </a:gridCol>
              </a:tblGrid>
              <a:tr h="370840">
                <a:tc>
                  <a:txBody>
                    <a:bodyPr/>
                    <a:lstStyle/>
                    <a:p>
                      <a:r>
                        <a:rPr lang="en-US" sz="1600" dirty="0"/>
                        <a:t>Applications</a:t>
                      </a:r>
                    </a:p>
                  </a:txBody>
                  <a:tcPr/>
                </a:tc>
                <a:tc>
                  <a:txBody>
                    <a:bodyPr/>
                    <a:lstStyle/>
                    <a:p>
                      <a:r>
                        <a:rPr lang="en-US" sz="1600" dirty="0"/>
                        <a:t>Propagation</a:t>
                      </a:r>
                    </a:p>
                  </a:txBody>
                  <a:tcPr/>
                </a:tc>
                <a:extLst>
                  <a:ext uri="{0D108BD9-81ED-4DB2-BD59-A6C34878D82A}">
                    <a16:rowId xmlns:a16="http://schemas.microsoft.com/office/drawing/2014/main" val="10000"/>
                  </a:ext>
                </a:extLst>
              </a:tr>
              <a:tr h="370840">
                <a:tc>
                  <a:txBody>
                    <a:bodyPr/>
                    <a:lstStyle/>
                    <a:p>
                      <a:r>
                        <a:rPr lang="en-US" sz="1600" dirty="0"/>
                        <a:t>Software Exploit</a:t>
                      </a:r>
                    </a:p>
                  </a:txBody>
                  <a:tcPr/>
                </a:tc>
                <a:tc>
                  <a:txBody>
                    <a:bodyPr/>
                    <a:lstStyle/>
                    <a:p>
                      <a:r>
                        <a:rPr lang="en-US" sz="1600" dirty="0"/>
                        <a:t>Network input </a:t>
                      </a:r>
                      <a:r>
                        <a:rPr lang="en-US" sz="1600" dirty="0">
                          <a:sym typeface="Wingdings"/>
                        </a:rPr>
                        <a:t> RET address</a:t>
                      </a:r>
                      <a:endParaRPr lang="en-US" sz="1600" dirty="0"/>
                    </a:p>
                  </a:txBody>
                  <a:tcPr/>
                </a:tc>
                <a:extLst>
                  <a:ext uri="{0D108BD9-81ED-4DB2-BD59-A6C34878D82A}">
                    <a16:rowId xmlns:a16="http://schemas.microsoft.com/office/drawing/2014/main" val="10001"/>
                  </a:ext>
                </a:extLst>
              </a:tr>
              <a:tr h="370840">
                <a:tc>
                  <a:txBody>
                    <a:bodyPr/>
                    <a:lstStyle/>
                    <a:p>
                      <a:r>
                        <a:rPr lang="en-US" sz="1600" dirty="0"/>
                        <a:t>Privacy Leakage</a:t>
                      </a:r>
                    </a:p>
                  </a:txBody>
                  <a:tcPr/>
                </a:tc>
                <a:tc>
                  <a:txBody>
                    <a:bodyPr/>
                    <a:lstStyle/>
                    <a:p>
                      <a:r>
                        <a:rPr lang="en-US" sz="1600" dirty="0"/>
                        <a:t>GPS </a:t>
                      </a:r>
                      <a:r>
                        <a:rPr lang="en-US" sz="1600" dirty="0">
                          <a:sym typeface="Wingdings"/>
                        </a:rPr>
                        <a:t> Network output</a:t>
                      </a:r>
                      <a:endParaRPr lang="en-US" sz="1600" dirty="0"/>
                    </a:p>
                  </a:txBody>
                  <a:tcPr/>
                </a:tc>
                <a:extLst>
                  <a:ext uri="{0D108BD9-81ED-4DB2-BD59-A6C34878D82A}">
                    <a16:rowId xmlns:a16="http://schemas.microsoft.com/office/drawing/2014/main" val="10002"/>
                  </a:ext>
                </a:extLst>
              </a:tr>
              <a:tr h="370840">
                <a:tc>
                  <a:txBody>
                    <a:bodyPr/>
                    <a:lstStyle/>
                    <a:p>
                      <a:r>
                        <a:rPr lang="en-US" sz="1600" dirty="0"/>
                        <a:t>Malware</a:t>
                      </a:r>
                      <a:r>
                        <a:rPr lang="en-US" sz="1600" baseline="0" dirty="0"/>
                        <a:t> Analysis</a:t>
                      </a:r>
                      <a:endParaRPr lang="en-US" sz="1600" dirty="0"/>
                    </a:p>
                  </a:txBody>
                  <a:tcPr/>
                </a:tc>
                <a:tc>
                  <a:txBody>
                    <a:bodyPr/>
                    <a:lstStyle/>
                    <a:p>
                      <a:r>
                        <a:rPr lang="en-US" sz="1600" dirty="0"/>
                        <a:t>Keystroke</a:t>
                      </a:r>
                      <a:r>
                        <a:rPr lang="en-US" sz="1600" baseline="0" dirty="0"/>
                        <a:t> </a:t>
                      </a:r>
                      <a:r>
                        <a:rPr lang="en-US" sz="1600" baseline="0" dirty="0">
                          <a:sym typeface="Wingdings"/>
                        </a:rPr>
                        <a:t> Network output</a:t>
                      </a:r>
                      <a:endParaRPr lang="en-US" sz="1600" dirty="0"/>
                    </a:p>
                  </a:txBody>
                  <a:tcPr/>
                </a:tc>
                <a:extLst>
                  <a:ext uri="{0D108BD9-81ED-4DB2-BD59-A6C34878D82A}">
                    <a16:rowId xmlns:a16="http://schemas.microsoft.com/office/drawing/2014/main" val="10003"/>
                  </a:ext>
                </a:extLst>
              </a:tr>
              <a:tr h="350367">
                <a:tc>
                  <a:txBody>
                    <a:bodyPr/>
                    <a:lstStyle/>
                    <a:p>
                      <a:r>
                        <a:rPr lang="en-US" sz="1600" dirty="0"/>
                        <a:t>Performance</a:t>
                      </a:r>
                      <a:r>
                        <a:rPr lang="en-US" sz="1600" baseline="0" dirty="0"/>
                        <a:t> Tuning</a:t>
                      </a:r>
                      <a:endParaRPr lang="en-US" sz="1600" dirty="0"/>
                    </a:p>
                  </a:txBody>
                  <a:tcPr/>
                </a:tc>
                <a:tc>
                  <a:txBody>
                    <a:bodyPr/>
                    <a:lstStyle/>
                    <a:p>
                      <a:r>
                        <a:rPr lang="en-US" sz="1600" dirty="0" err="1"/>
                        <a:t>Perf</a:t>
                      </a:r>
                      <a:r>
                        <a:rPr lang="en-US" sz="1600" dirty="0"/>
                        <a:t>. bottleneck </a:t>
                      </a:r>
                      <a:r>
                        <a:rPr lang="en-US" sz="1600" dirty="0">
                          <a:sym typeface="Wingdings"/>
                        </a:rPr>
                        <a:t> Conf. file</a:t>
                      </a:r>
                      <a:endParaRPr lang="en-US" sz="1600" dirty="0"/>
                    </a:p>
                  </a:txBody>
                  <a:tcPr/>
                </a:tc>
                <a:extLst>
                  <a:ext uri="{0D108BD9-81ED-4DB2-BD59-A6C34878D82A}">
                    <a16:rowId xmlns:a16="http://schemas.microsoft.com/office/drawing/2014/main" val="10004"/>
                  </a:ext>
                </a:extLst>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1547933513"/>
              </p:ext>
            </p:extLst>
          </p:nvPr>
        </p:nvGraphicFramePr>
        <p:xfrm>
          <a:off x="494143" y="4299412"/>
          <a:ext cx="4589626" cy="1483360"/>
        </p:xfrm>
        <a:graphic>
          <a:graphicData uri="http://schemas.openxmlformats.org/drawingml/2006/table">
            <a:tbl>
              <a:tblPr firstRow="1" bandRow="1">
                <a:tableStyleId>{7E9639D4-E3E2-4D34-9284-5A2195B3D0D7}</a:tableStyleId>
              </a:tblPr>
              <a:tblGrid>
                <a:gridCol w="1310654">
                  <a:extLst>
                    <a:ext uri="{9D8B030D-6E8A-4147-A177-3AD203B41FA5}">
                      <a16:colId xmlns:a16="http://schemas.microsoft.com/office/drawing/2014/main" val="20000"/>
                    </a:ext>
                  </a:extLst>
                </a:gridCol>
                <a:gridCol w="1177516">
                  <a:extLst>
                    <a:ext uri="{9D8B030D-6E8A-4147-A177-3AD203B41FA5}">
                      <a16:colId xmlns:a16="http://schemas.microsoft.com/office/drawing/2014/main" val="20001"/>
                    </a:ext>
                  </a:extLst>
                </a:gridCol>
                <a:gridCol w="2101456">
                  <a:extLst>
                    <a:ext uri="{9D8B030D-6E8A-4147-A177-3AD203B41FA5}">
                      <a16:colId xmlns:a16="http://schemas.microsoft.com/office/drawing/2014/main" val="20002"/>
                    </a:ext>
                  </a:extLst>
                </a:gridCol>
              </a:tblGrid>
              <a:tr h="370840">
                <a:tc>
                  <a:txBody>
                    <a:bodyPr/>
                    <a:lstStyle/>
                    <a:p>
                      <a:r>
                        <a:rPr lang="en-US" sz="1600" dirty="0"/>
                        <a:t>Approaches</a:t>
                      </a:r>
                    </a:p>
                  </a:txBody>
                  <a:tcPr/>
                </a:tc>
                <a:tc>
                  <a:txBody>
                    <a:bodyPr/>
                    <a:lstStyle/>
                    <a:p>
                      <a:r>
                        <a:rPr lang="en-US" sz="1600" dirty="0"/>
                        <a:t>Overhead</a:t>
                      </a:r>
                    </a:p>
                  </a:txBody>
                  <a:tcPr/>
                </a:tc>
                <a:tc>
                  <a:txBody>
                    <a:bodyPr/>
                    <a:lstStyle/>
                    <a:p>
                      <a:r>
                        <a:rPr lang="en-US" sz="1600" dirty="0"/>
                        <a:t>Drawbacks</a:t>
                      </a:r>
                    </a:p>
                  </a:txBody>
                  <a:tcPr/>
                </a:tc>
                <a:extLst>
                  <a:ext uri="{0D108BD9-81ED-4DB2-BD59-A6C34878D82A}">
                    <a16:rowId xmlns:a16="http://schemas.microsoft.com/office/drawing/2014/main" val="10000"/>
                  </a:ext>
                </a:extLst>
              </a:tr>
              <a:tr h="370840">
                <a:tc>
                  <a:txBody>
                    <a:bodyPr/>
                    <a:lstStyle/>
                    <a:p>
                      <a:r>
                        <a:rPr lang="en-US" sz="1600" dirty="0"/>
                        <a:t>H/W </a:t>
                      </a:r>
                      <a:r>
                        <a:rPr lang="en-US" sz="1600" baseline="0" dirty="0"/>
                        <a:t>assisted</a:t>
                      </a:r>
                      <a:endParaRPr lang="en-US" sz="1600" dirty="0"/>
                    </a:p>
                  </a:txBody>
                  <a:tcPr/>
                </a:tc>
                <a:tc>
                  <a:txBody>
                    <a:bodyPr/>
                    <a:lstStyle/>
                    <a:p>
                      <a:r>
                        <a:rPr lang="en-US" sz="1600" dirty="0"/>
                        <a:t>~ 10%</a:t>
                      </a:r>
                    </a:p>
                  </a:txBody>
                  <a:tcPr/>
                </a:tc>
                <a:tc>
                  <a:txBody>
                    <a:bodyPr/>
                    <a:lstStyle/>
                    <a:p>
                      <a:r>
                        <a:rPr lang="en-US" sz="1600" dirty="0"/>
                        <a:t>No vendor</a:t>
                      </a:r>
                      <a:r>
                        <a:rPr lang="en-US" sz="1600" baseline="0" dirty="0"/>
                        <a:t> support yet</a:t>
                      </a:r>
                      <a:endParaRPr lang="en-US" sz="1600" dirty="0"/>
                    </a:p>
                  </a:txBody>
                  <a:tcPr/>
                </a:tc>
                <a:extLst>
                  <a:ext uri="{0D108BD9-81ED-4DB2-BD59-A6C34878D82A}">
                    <a16:rowId xmlns:a16="http://schemas.microsoft.com/office/drawing/2014/main" val="10001"/>
                  </a:ext>
                </a:extLst>
              </a:tr>
              <a:tr h="370840">
                <a:tc>
                  <a:txBody>
                    <a:bodyPr/>
                    <a:lstStyle/>
                    <a:p>
                      <a:r>
                        <a:rPr lang="en-US" sz="1600" dirty="0"/>
                        <a:t>Source based</a:t>
                      </a:r>
                    </a:p>
                  </a:txBody>
                  <a:tcPr/>
                </a:tc>
                <a:tc>
                  <a:txBody>
                    <a:bodyPr/>
                    <a:lstStyle/>
                    <a:p>
                      <a:r>
                        <a:rPr lang="en-US" sz="1600" dirty="0"/>
                        <a:t>~2x</a:t>
                      </a:r>
                    </a:p>
                  </a:txBody>
                  <a:tcPr/>
                </a:tc>
                <a:tc>
                  <a:txBody>
                    <a:bodyPr/>
                    <a:lstStyle/>
                    <a:p>
                      <a:r>
                        <a:rPr lang="en-US" sz="1600" dirty="0"/>
                        <a:t>No</a:t>
                      </a:r>
                      <a:r>
                        <a:rPr lang="en-US" sz="1600" baseline="0" dirty="0"/>
                        <a:t> </a:t>
                      </a:r>
                      <a:r>
                        <a:rPr lang="en-US" sz="1600" dirty="0"/>
                        <a:t>COTS</a:t>
                      </a:r>
                      <a:r>
                        <a:rPr lang="en-US" sz="1600" baseline="0" dirty="0"/>
                        <a:t> binaries </a:t>
                      </a:r>
                      <a:endParaRPr lang="en-US" sz="1600" dirty="0"/>
                    </a:p>
                  </a:txBody>
                  <a:tcPr/>
                </a:tc>
                <a:extLst>
                  <a:ext uri="{0D108BD9-81ED-4DB2-BD59-A6C34878D82A}">
                    <a16:rowId xmlns:a16="http://schemas.microsoft.com/office/drawing/2014/main" val="10002"/>
                  </a:ext>
                </a:extLst>
              </a:tr>
              <a:tr h="370840">
                <a:tc>
                  <a:txBody>
                    <a:bodyPr/>
                    <a:lstStyle/>
                    <a:p>
                      <a:r>
                        <a:rPr lang="en-US" sz="1600" dirty="0"/>
                        <a:t>Binary only</a:t>
                      </a:r>
                    </a:p>
                  </a:txBody>
                  <a:tcPr/>
                </a:tc>
                <a:tc>
                  <a:txBody>
                    <a:bodyPr/>
                    <a:lstStyle/>
                    <a:p>
                      <a:r>
                        <a:rPr lang="en-US" sz="1600" dirty="0"/>
                        <a:t>5x ~ 100x</a:t>
                      </a:r>
                    </a:p>
                  </a:txBody>
                  <a:tcPr/>
                </a:tc>
                <a:tc>
                  <a:txBody>
                    <a:bodyPr/>
                    <a:lstStyle/>
                    <a:p>
                      <a:r>
                        <a:rPr lang="en-US" sz="1600" dirty="0"/>
                        <a:t>High</a:t>
                      </a:r>
                      <a:r>
                        <a:rPr lang="en-US" sz="1600" baseline="0" dirty="0"/>
                        <a:t> </a:t>
                      </a:r>
                      <a:r>
                        <a:rPr lang="en-US" sz="1600" dirty="0"/>
                        <a:t>Overhead</a:t>
                      </a:r>
                    </a:p>
                  </a:txBody>
                  <a:tcPr/>
                </a:tc>
                <a:extLst>
                  <a:ext uri="{0D108BD9-81ED-4DB2-BD59-A6C34878D82A}">
                    <a16:rowId xmlns:a16="http://schemas.microsoft.com/office/drawing/2014/main" val="10003"/>
                  </a:ext>
                </a:extLst>
              </a:tr>
            </a:tbl>
          </a:graphicData>
        </a:graphic>
      </p:graphicFrame>
      <p:sp>
        <p:nvSpPr>
          <p:cNvPr id="10" name="TextBox 9"/>
          <p:cNvSpPr txBox="1"/>
          <p:nvPr/>
        </p:nvSpPr>
        <p:spPr>
          <a:xfrm>
            <a:off x="457200" y="1116275"/>
            <a:ext cx="4930679" cy="646331"/>
          </a:xfrm>
          <a:prstGeom prst="rect">
            <a:avLst/>
          </a:prstGeom>
          <a:noFill/>
        </p:spPr>
        <p:txBody>
          <a:bodyPr wrap="square" rtlCol="0">
            <a:spAutoFit/>
          </a:bodyPr>
          <a:lstStyle/>
          <a:p>
            <a:pPr marL="285750" indent="-285750">
              <a:buFont typeface="Arial"/>
              <a:buChar char="•"/>
            </a:pPr>
            <a:r>
              <a:rPr lang="en-US" dirty="0"/>
              <a:t>Many Interesting applications with different </a:t>
            </a:r>
            <a:r>
              <a:rPr lang="en-US" i="1" dirty="0"/>
              <a:t>Source, Sink </a:t>
            </a:r>
            <a:r>
              <a:rPr lang="en-US" dirty="0"/>
              <a:t>pairs</a:t>
            </a:r>
          </a:p>
        </p:txBody>
      </p:sp>
      <p:sp>
        <p:nvSpPr>
          <p:cNvPr id="26" name="TextBox 25"/>
          <p:cNvSpPr txBox="1"/>
          <p:nvPr/>
        </p:nvSpPr>
        <p:spPr>
          <a:xfrm>
            <a:off x="494145" y="3836208"/>
            <a:ext cx="4501188" cy="369332"/>
          </a:xfrm>
          <a:prstGeom prst="rect">
            <a:avLst/>
          </a:prstGeom>
          <a:noFill/>
        </p:spPr>
        <p:txBody>
          <a:bodyPr wrap="square" rtlCol="0">
            <a:spAutoFit/>
          </a:bodyPr>
          <a:lstStyle/>
          <a:p>
            <a:pPr marL="285750" indent="-285750">
              <a:buFont typeface="Arial"/>
              <a:buChar char="•"/>
            </a:pPr>
            <a:r>
              <a:rPr lang="en-US" dirty="0"/>
              <a:t>DFT implementation approaches</a:t>
            </a:r>
          </a:p>
        </p:txBody>
      </p:sp>
      <p:sp>
        <p:nvSpPr>
          <p:cNvPr id="27" name="TextBox 26"/>
          <p:cNvSpPr txBox="1"/>
          <p:nvPr/>
        </p:nvSpPr>
        <p:spPr>
          <a:xfrm>
            <a:off x="361757" y="5880812"/>
            <a:ext cx="8563649" cy="523220"/>
          </a:xfrm>
          <a:prstGeom prst="rect">
            <a:avLst/>
          </a:prstGeom>
          <a:noFill/>
        </p:spPr>
        <p:txBody>
          <a:bodyPr wrap="square" rtlCol="0">
            <a:spAutoFit/>
          </a:bodyPr>
          <a:lstStyle/>
          <a:p>
            <a:r>
              <a:rPr lang="en-US" sz="2800" dirty="0"/>
              <a:t> </a:t>
            </a:r>
            <a:r>
              <a:rPr lang="en-US" sz="2800" u="sng" dirty="0"/>
              <a:t>Binary only DFT</a:t>
            </a:r>
            <a:r>
              <a:rPr lang="en-US" sz="2800" dirty="0"/>
              <a:t>: Great applicability, but too slow!</a:t>
            </a:r>
          </a:p>
        </p:txBody>
      </p:sp>
      <p:pic>
        <p:nvPicPr>
          <p:cNvPr id="17" name="Picture 16"/>
          <p:cNvPicPr>
            <a:picLocks noChangeAspect="1"/>
          </p:cNvPicPr>
          <p:nvPr/>
        </p:nvPicPr>
        <p:blipFill>
          <a:blip r:embed="rId3"/>
          <a:stretch>
            <a:fillRect/>
          </a:stretch>
        </p:blipFill>
        <p:spPr>
          <a:xfrm>
            <a:off x="5930515" y="1287242"/>
            <a:ext cx="749300" cy="1752600"/>
          </a:xfrm>
          <a:prstGeom prst="rect">
            <a:avLst/>
          </a:prstGeom>
        </p:spPr>
      </p:pic>
      <p:pic>
        <p:nvPicPr>
          <p:cNvPr id="18" name="Picture 17"/>
          <p:cNvPicPr>
            <a:picLocks noChangeAspect="1"/>
          </p:cNvPicPr>
          <p:nvPr/>
        </p:nvPicPr>
        <p:blipFill>
          <a:blip r:embed="rId4"/>
          <a:stretch>
            <a:fillRect/>
          </a:stretch>
        </p:blipFill>
        <p:spPr>
          <a:xfrm>
            <a:off x="7331363" y="1287242"/>
            <a:ext cx="749300" cy="876300"/>
          </a:xfrm>
          <a:prstGeom prst="rect">
            <a:avLst/>
          </a:prstGeom>
        </p:spPr>
      </p:pic>
      <p:pic>
        <p:nvPicPr>
          <p:cNvPr id="19" name="Picture 18"/>
          <p:cNvPicPr>
            <a:picLocks noChangeAspect="1"/>
          </p:cNvPicPr>
          <p:nvPr/>
        </p:nvPicPr>
        <p:blipFill>
          <a:blip r:embed="rId5"/>
          <a:stretch>
            <a:fillRect/>
          </a:stretch>
        </p:blipFill>
        <p:spPr>
          <a:xfrm>
            <a:off x="7466061" y="2202027"/>
            <a:ext cx="495300" cy="698500"/>
          </a:xfrm>
          <a:prstGeom prst="rect">
            <a:avLst/>
          </a:prstGeom>
        </p:spPr>
      </p:pic>
      <p:pic>
        <p:nvPicPr>
          <p:cNvPr id="21" name="Picture 20"/>
          <p:cNvPicPr>
            <a:picLocks noChangeAspect="1"/>
          </p:cNvPicPr>
          <p:nvPr/>
        </p:nvPicPr>
        <p:blipFill>
          <a:blip r:embed="rId6"/>
          <a:stretch>
            <a:fillRect/>
          </a:stretch>
        </p:blipFill>
        <p:spPr>
          <a:xfrm>
            <a:off x="7466061" y="2923618"/>
            <a:ext cx="495300" cy="482600"/>
          </a:xfrm>
          <a:prstGeom prst="rect">
            <a:avLst/>
          </a:prstGeom>
        </p:spPr>
      </p:pic>
      <p:pic>
        <p:nvPicPr>
          <p:cNvPr id="22" name="Picture 21"/>
          <p:cNvPicPr>
            <a:picLocks noChangeAspect="1"/>
          </p:cNvPicPr>
          <p:nvPr/>
        </p:nvPicPr>
        <p:blipFill>
          <a:blip r:embed="rId7"/>
          <a:stretch>
            <a:fillRect/>
          </a:stretch>
        </p:blipFill>
        <p:spPr>
          <a:xfrm>
            <a:off x="7458364" y="4150900"/>
            <a:ext cx="495300" cy="482600"/>
          </a:xfrm>
          <a:prstGeom prst="rect">
            <a:avLst/>
          </a:prstGeom>
        </p:spPr>
      </p:pic>
      <p:pic>
        <p:nvPicPr>
          <p:cNvPr id="23" name="Picture 22"/>
          <p:cNvPicPr>
            <a:picLocks noChangeAspect="1"/>
          </p:cNvPicPr>
          <p:nvPr/>
        </p:nvPicPr>
        <p:blipFill>
          <a:blip r:embed="rId8"/>
          <a:stretch>
            <a:fillRect/>
          </a:stretch>
        </p:blipFill>
        <p:spPr>
          <a:xfrm>
            <a:off x="7466061" y="4656591"/>
            <a:ext cx="495300" cy="698500"/>
          </a:xfrm>
          <a:prstGeom prst="rect">
            <a:avLst/>
          </a:prstGeom>
        </p:spPr>
      </p:pic>
      <p:pic>
        <p:nvPicPr>
          <p:cNvPr id="24" name="Picture 23"/>
          <p:cNvPicPr>
            <a:picLocks noChangeAspect="1"/>
          </p:cNvPicPr>
          <p:nvPr/>
        </p:nvPicPr>
        <p:blipFill>
          <a:blip r:embed="rId8"/>
          <a:stretch>
            <a:fillRect/>
          </a:stretch>
        </p:blipFill>
        <p:spPr>
          <a:xfrm>
            <a:off x="7466061" y="3437006"/>
            <a:ext cx="495300" cy="698500"/>
          </a:xfrm>
          <a:prstGeom prst="rect">
            <a:avLst/>
          </a:prstGeom>
        </p:spPr>
      </p:pic>
      <p:pic>
        <p:nvPicPr>
          <p:cNvPr id="28" name="Picture 27"/>
          <p:cNvPicPr>
            <a:picLocks noChangeAspect="1"/>
          </p:cNvPicPr>
          <p:nvPr/>
        </p:nvPicPr>
        <p:blipFill>
          <a:blip r:embed="rId9"/>
          <a:stretch>
            <a:fillRect/>
          </a:stretch>
        </p:blipFill>
        <p:spPr>
          <a:xfrm>
            <a:off x="5740015" y="2999040"/>
            <a:ext cx="939800" cy="2413000"/>
          </a:xfrm>
          <a:prstGeom prst="rect">
            <a:avLst/>
          </a:prstGeom>
        </p:spPr>
      </p:pic>
    </p:spTree>
    <p:extLst>
      <p:ext uri="{BB962C8B-B14F-4D97-AF65-F5344CB8AC3E}">
        <p14:creationId xmlns:p14="http://schemas.microsoft.com/office/powerpoint/2010/main" val="310824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ppt_x"/>
                                          </p:val>
                                        </p:tav>
                                        <p:tav tm="100000">
                                          <p:val>
                                            <p:strVal val="#ppt_x"/>
                                          </p:val>
                                        </p:tav>
                                      </p:tavLst>
                                    </p:anim>
                                    <p:anim calcmode="lin" valueType="num">
                                      <p:cBhvr additive="base">
                                        <p:cTn id="2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dissolv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dissolv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dissolv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dissolve">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dissolve">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dissolve">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dissolve">
                                      <p:cBhvr>
                                        <p:cTn id="62" dur="50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7">
                                            <p:txEl>
                                              <p:pRg st="0" end="0"/>
                                            </p:txEl>
                                          </p:spTgt>
                                        </p:tgtEl>
                                        <p:attrNameLst>
                                          <p:attrName>style.visibility</p:attrName>
                                        </p:attrNameLst>
                                      </p:cBhvr>
                                      <p:to>
                                        <p:strVal val="visible"/>
                                      </p:to>
                                    </p:set>
                                    <p:animEffect transition="in" filter="fade">
                                      <p:cBhvr>
                                        <p:cTn id="67"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3"/>
          <a:stretch>
            <a:fillRect/>
          </a:stretch>
        </p:blipFill>
        <p:spPr>
          <a:xfrm>
            <a:off x="6338381" y="1637338"/>
            <a:ext cx="1154546" cy="1037356"/>
          </a:xfrm>
          <a:prstGeom prst="rect">
            <a:avLst/>
          </a:prstGeom>
        </p:spPr>
      </p:pic>
      <p:sp>
        <p:nvSpPr>
          <p:cNvPr id="2" name="Title 1"/>
          <p:cNvSpPr>
            <a:spLocks noGrp="1"/>
          </p:cNvSpPr>
          <p:nvPr>
            <p:ph type="title"/>
          </p:nvPr>
        </p:nvSpPr>
        <p:spPr>
          <a:xfrm>
            <a:off x="457200" y="182274"/>
            <a:ext cx="8229600" cy="1143000"/>
          </a:xfrm>
        </p:spPr>
        <p:txBody>
          <a:bodyPr/>
          <a:lstStyle/>
          <a:p>
            <a:r>
              <a:rPr lang="en-US" dirty="0"/>
              <a:t>Binary only DFT: Why Slow? </a:t>
            </a:r>
          </a:p>
        </p:txBody>
      </p:sp>
      <p:pic>
        <p:nvPicPr>
          <p:cNvPr id="9" name="Picture 8"/>
          <p:cNvPicPr>
            <a:picLocks noChangeAspect="1"/>
          </p:cNvPicPr>
          <p:nvPr/>
        </p:nvPicPr>
        <p:blipFill>
          <a:blip r:embed="rId4"/>
          <a:stretch>
            <a:fillRect/>
          </a:stretch>
        </p:blipFill>
        <p:spPr>
          <a:xfrm>
            <a:off x="5218395" y="2770469"/>
            <a:ext cx="929370" cy="644869"/>
          </a:xfrm>
          <a:prstGeom prst="rect">
            <a:avLst/>
          </a:prstGeom>
        </p:spPr>
      </p:pic>
      <p:pic>
        <p:nvPicPr>
          <p:cNvPr id="10" name="Picture 9"/>
          <p:cNvPicPr>
            <a:picLocks noChangeAspect="1"/>
          </p:cNvPicPr>
          <p:nvPr/>
        </p:nvPicPr>
        <p:blipFill>
          <a:blip r:embed="rId5"/>
          <a:stretch>
            <a:fillRect/>
          </a:stretch>
        </p:blipFill>
        <p:spPr>
          <a:xfrm>
            <a:off x="7847792" y="3262786"/>
            <a:ext cx="929370" cy="1100070"/>
          </a:xfrm>
          <a:prstGeom prst="rect">
            <a:avLst/>
          </a:prstGeom>
        </p:spPr>
      </p:pic>
      <p:grpSp>
        <p:nvGrpSpPr>
          <p:cNvPr id="14" name="Group 13"/>
          <p:cNvGrpSpPr/>
          <p:nvPr/>
        </p:nvGrpSpPr>
        <p:grpSpPr>
          <a:xfrm>
            <a:off x="5424413" y="4362856"/>
            <a:ext cx="765246" cy="1012462"/>
            <a:chOff x="6596382" y="4494917"/>
            <a:chExt cx="697627" cy="899305"/>
          </a:xfrm>
        </p:grpSpPr>
        <p:pic>
          <p:nvPicPr>
            <p:cNvPr id="12" name="Picture 11"/>
            <p:cNvPicPr>
              <a:picLocks noChangeAspect="1"/>
            </p:cNvPicPr>
            <p:nvPr/>
          </p:nvPicPr>
          <p:blipFill>
            <a:blip r:embed="rId6"/>
            <a:stretch>
              <a:fillRect/>
            </a:stretch>
          </p:blipFill>
          <p:spPr>
            <a:xfrm>
              <a:off x="6675176" y="4848968"/>
              <a:ext cx="587875" cy="545254"/>
            </a:xfrm>
            <a:prstGeom prst="rect">
              <a:avLst/>
            </a:prstGeom>
          </p:spPr>
        </p:pic>
        <p:sp>
          <p:nvSpPr>
            <p:cNvPr id="13" name="TextBox 12"/>
            <p:cNvSpPr txBox="1"/>
            <p:nvPr/>
          </p:nvSpPr>
          <p:spPr>
            <a:xfrm>
              <a:off x="6596382" y="4494917"/>
              <a:ext cx="697627" cy="369332"/>
            </a:xfrm>
            <a:prstGeom prst="rect">
              <a:avLst/>
            </a:prstGeom>
            <a:noFill/>
          </p:spPr>
          <p:txBody>
            <a:bodyPr wrap="none" rtlCol="0">
              <a:spAutoFit/>
            </a:bodyPr>
            <a:lstStyle/>
            <a:p>
              <a:pPr algn="ctr"/>
              <a:r>
                <a:rPr lang="en-US" b="1" dirty="0"/>
                <a:t>CPU0</a:t>
              </a:r>
              <a:endParaRPr lang="en-US" sz="2000" b="1" dirty="0"/>
            </a:p>
          </p:txBody>
        </p:sp>
      </p:grpSp>
      <p:grpSp>
        <p:nvGrpSpPr>
          <p:cNvPr id="15" name="Group 14"/>
          <p:cNvGrpSpPr/>
          <p:nvPr/>
        </p:nvGrpSpPr>
        <p:grpSpPr>
          <a:xfrm>
            <a:off x="7958317" y="4374085"/>
            <a:ext cx="697389" cy="1012462"/>
            <a:chOff x="6627312" y="4494917"/>
            <a:chExt cx="635766" cy="899305"/>
          </a:xfrm>
        </p:grpSpPr>
        <p:pic>
          <p:nvPicPr>
            <p:cNvPr id="16" name="Picture 15"/>
            <p:cNvPicPr>
              <a:picLocks noChangeAspect="1"/>
            </p:cNvPicPr>
            <p:nvPr/>
          </p:nvPicPr>
          <p:blipFill>
            <a:blip r:embed="rId6"/>
            <a:stretch>
              <a:fillRect/>
            </a:stretch>
          </p:blipFill>
          <p:spPr>
            <a:xfrm>
              <a:off x="6675176" y="4848968"/>
              <a:ext cx="587875" cy="545254"/>
            </a:xfrm>
            <a:prstGeom prst="rect">
              <a:avLst/>
            </a:prstGeom>
          </p:spPr>
        </p:pic>
        <p:sp>
          <p:nvSpPr>
            <p:cNvPr id="17" name="TextBox 16"/>
            <p:cNvSpPr txBox="1"/>
            <p:nvPr/>
          </p:nvSpPr>
          <p:spPr>
            <a:xfrm>
              <a:off x="6627312" y="4494917"/>
              <a:ext cx="635766" cy="328054"/>
            </a:xfrm>
            <a:prstGeom prst="rect">
              <a:avLst/>
            </a:prstGeom>
            <a:noFill/>
          </p:spPr>
          <p:txBody>
            <a:bodyPr wrap="none" rtlCol="0">
              <a:spAutoFit/>
            </a:bodyPr>
            <a:lstStyle/>
            <a:p>
              <a:pPr algn="ctr"/>
              <a:r>
                <a:rPr lang="en-US" b="1" dirty="0"/>
                <a:t>CPU1</a:t>
              </a:r>
              <a:endParaRPr lang="en-US" sz="2000" b="1" dirty="0"/>
            </a:p>
          </p:txBody>
        </p:sp>
      </p:grpSp>
      <p:pic>
        <p:nvPicPr>
          <p:cNvPr id="7" name="Picture 6"/>
          <p:cNvPicPr>
            <a:picLocks noChangeAspect="1"/>
          </p:cNvPicPr>
          <p:nvPr/>
        </p:nvPicPr>
        <p:blipFill>
          <a:blip r:embed="rId7"/>
          <a:stretch>
            <a:fillRect/>
          </a:stretch>
        </p:blipFill>
        <p:spPr>
          <a:xfrm>
            <a:off x="5218395" y="3415338"/>
            <a:ext cx="929370" cy="341401"/>
          </a:xfrm>
          <a:prstGeom prst="rect">
            <a:avLst/>
          </a:prstGeom>
        </p:spPr>
      </p:pic>
      <p:pic>
        <p:nvPicPr>
          <p:cNvPr id="22" name="Picture 21"/>
          <p:cNvPicPr>
            <a:picLocks noChangeAspect="1"/>
          </p:cNvPicPr>
          <p:nvPr/>
        </p:nvPicPr>
        <p:blipFill>
          <a:blip r:embed="rId8"/>
          <a:stretch>
            <a:fillRect/>
          </a:stretch>
        </p:blipFill>
        <p:spPr>
          <a:xfrm>
            <a:off x="5218395" y="3756739"/>
            <a:ext cx="956006" cy="351186"/>
          </a:xfrm>
          <a:prstGeom prst="rect">
            <a:avLst/>
          </a:prstGeom>
        </p:spPr>
      </p:pic>
      <p:pic>
        <p:nvPicPr>
          <p:cNvPr id="23" name="Picture 22"/>
          <p:cNvPicPr>
            <a:picLocks noChangeAspect="1"/>
          </p:cNvPicPr>
          <p:nvPr/>
        </p:nvPicPr>
        <p:blipFill>
          <a:blip r:embed="rId9"/>
          <a:stretch>
            <a:fillRect/>
          </a:stretch>
        </p:blipFill>
        <p:spPr>
          <a:xfrm>
            <a:off x="7847792" y="2932678"/>
            <a:ext cx="929370" cy="341401"/>
          </a:xfrm>
          <a:prstGeom prst="rect">
            <a:avLst/>
          </a:prstGeom>
        </p:spPr>
      </p:pic>
      <p:cxnSp>
        <p:nvCxnSpPr>
          <p:cNvPr id="28" name="Elbow Connector 27"/>
          <p:cNvCxnSpPr>
            <a:stCxn id="22" idx="2"/>
            <a:endCxn id="23" idx="0"/>
          </p:cNvCxnSpPr>
          <p:nvPr/>
        </p:nvCxnSpPr>
        <p:spPr>
          <a:xfrm rot="5400000" flipH="1" flipV="1">
            <a:off x="6416813" y="2212262"/>
            <a:ext cx="1175247" cy="2616079"/>
          </a:xfrm>
          <a:prstGeom prst="bentConnector5">
            <a:avLst>
              <a:gd name="adj1" fmla="val -19451"/>
              <a:gd name="adj2" fmla="val 50255"/>
              <a:gd name="adj3" fmla="val 119451"/>
            </a:avLst>
          </a:prstGeom>
          <a:ln>
            <a:tailEnd type="arrow"/>
          </a:ln>
        </p:spPr>
        <p:style>
          <a:lnRef idx="3">
            <a:schemeClr val="dk1"/>
          </a:lnRef>
          <a:fillRef idx="0">
            <a:schemeClr val="dk1"/>
          </a:fillRef>
          <a:effectRef idx="2">
            <a:schemeClr val="dk1"/>
          </a:effectRef>
          <a:fontRef idx="minor">
            <a:schemeClr val="tx1"/>
          </a:fontRef>
        </p:style>
      </p:cxnSp>
      <p:sp>
        <p:nvSpPr>
          <p:cNvPr id="33" name="Content Placeholder 2"/>
          <p:cNvSpPr txBox="1">
            <a:spLocks/>
          </p:cNvSpPr>
          <p:nvPr/>
        </p:nvSpPr>
        <p:spPr>
          <a:xfrm>
            <a:off x="259519" y="1532688"/>
            <a:ext cx="4320177" cy="476302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t>DFT instrumentation</a:t>
            </a:r>
          </a:p>
          <a:p>
            <a:pPr lvl="1"/>
            <a:r>
              <a:rPr lang="en-US" sz="2400" dirty="0"/>
              <a:t>Leveraging VM Layer</a:t>
            </a:r>
          </a:p>
          <a:p>
            <a:r>
              <a:rPr lang="en-US" sz="2800" dirty="0"/>
              <a:t>Overhead sources</a:t>
            </a:r>
          </a:p>
          <a:p>
            <a:pPr lvl="1"/>
            <a:r>
              <a:rPr lang="en-US" sz="2400" dirty="0"/>
              <a:t>Application</a:t>
            </a:r>
          </a:p>
          <a:p>
            <a:pPr lvl="1"/>
            <a:r>
              <a:rPr lang="en-US" sz="2400" dirty="0"/>
              <a:t>DFT</a:t>
            </a:r>
          </a:p>
          <a:p>
            <a:pPr lvl="1"/>
            <a:r>
              <a:rPr lang="en-US" sz="2400" dirty="0"/>
              <a:t>VM scheduling</a:t>
            </a:r>
          </a:p>
          <a:p>
            <a:r>
              <a:rPr lang="en-US" sz="2800" dirty="0"/>
              <a:t>Shared resources</a:t>
            </a:r>
          </a:p>
          <a:p>
            <a:pPr lvl="1"/>
            <a:r>
              <a:rPr lang="en-US" sz="2400" dirty="0"/>
              <a:t>Address space, registers, CPUs …</a:t>
            </a:r>
            <a:endParaRPr lang="en-US" dirty="0"/>
          </a:p>
          <a:p>
            <a:r>
              <a:rPr lang="en-US" sz="2800" b="1" dirty="0"/>
              <a:t>Why not decoupling?</a:t>
            </a:r>
          </a:p>
        </p:txBody>
      </p:sp>
      <p:sp>
        <p:nvSpPr>
          <p:cNvPr id="3" name="Slide Number Placeholder 2"/>
          <p:cNvSpPr>
            <a:spLocks noGrp="1"/>
          </p:cNvSpPr>
          <p:nvPr>
            <p:ph type="sldNum" sz="quarter" idx="12"/>
          </p:nvPr>
        </p:nvSpPr>
        <p:spPr/>
        <p:txBody>
          <a:bodyPr/>
          <a:lstStyle/>
          <a:p>
            <a:fld id="{0621C422-EC7E-0F41-86E9-965EAB4ED0E8}" type="slidenum">
              <a:rPr lang="en-US" smtClean="0"/>
              <a:t>50</a:t>
            </a:fld>
            <a:endParaRPr lang="en-US"/>
          </a:p>
        </p:txBody>
      </p:sp>
    </p:spTree>
    <p:extLst>
      <p:ext uri="{BB962C8B-B14F-4D97-AF65-F5344CB8AC3E}">
        <p14:creationId xmlns:p14="http://schemas.microsoft.com/office/powerpoint/2010/main" val="34261657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Parallelization Approaches </a:t>
            </a:r>
          </a:p>
        </p:txBody>
      </p:sp>
      <p:sp>
        <p:nvSpPr>
          <p:cNvPr id="3" name="Content Placeholder 2"/>
          <p:cNvSpPr>
            <a:spLocks noGrp="1"/>
          </p:cNvSpPr>
          <p:nvPr>
            <p:ph idx="1"/>
          </p:nvPr>
        </p:nvSpPr>
        <p:spPr/>
        <p:txBody>
          <a:bodyPr/>
          <a:lstStyle/>
          <a:p>
            <a:r>
              <a:rPr lang="en-US" dirty="0"/>
              <a:t>Process replication</a:t>
            </a:r>
          </a:p>
          <a:p>
            <a:r>
              <a:rPr lang="en-US" dirty="0"/>
              <a:t>Subset state propagation</a:t>
            </a:r>
          </a:p>
        </p:txBody>
      </p:sp>
      <p:sp>
        <p:nvSpPr>
          <p:cNvPr id="4" name="Slide Number Placeholder 3"/>
          <p:cNvSpPr>
            <a:spLocks noGrp="1"/>
          </p:cNvSpPr>
          <p:nvPr>
            <p:ph type="sldNum" sz="quarter" idx="12"/>
          </p:nvPr>
        </p:nvSpPr>
        <p:spPr/>
        <p:txBody>
          <a:bodyPr/>
          <a:lstStyle/>
          <a:p>
            <a:fld id="{0621C422-EC7E-0F41-86E9-965EAB4ED0E8}" type="slidenum">
              <a:rPr lang="en-US" smtClean="0"/>
              <a:t>51</a:t>
            </a:fld>
            <a:endParaRPr lang="en-US"/>
          </a:p>
        </p:txBody>
      </p:sp>
    </p:spTree>
    <p:extLst>
      <p:ext uri="{BB962C8B-B14F-4D97-AF65-F5344CB8AC3E}">
        <p14:creationId xmlns:p14="http://schemas.microsoft.com/office/powerpoint/2010/main" val="21214790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7902"/>
            <a:ext cx="8229600" cy="727252"/>
          </a:xfrm>
        </p:spPr>
        <p:txBody>
          <a:bodyPr>
            <a:noAutofit/>
          </a:bodyPr>
          <a:lstStyle/>
          <a:p>
            <a:r>
              <a:rPr lang="en-US" sz="3600" dirty="0"/>
              <a:t>Previous Approaches: </a:t>
            </a:r>
            <a:br>
              <a:rPr lang="en-US" sz="3600" dirty="0"/>
            </a:br>
            <a:r>
              <a:rPr lang="en-US" sz="3600" dirty="0"/>
              <a:t>Process Replication</a:t>
            </a:r>
          </a:p>
        </p:txBody>
      </p:sp>
      <p:sp>
        <p:nvSpPr>
          <p:cNvPr id="3" name="Content Placeholder 2"/>
          <p:cNvSpPr>
            <a:spLocks noGrp="1"/>
          </p:cNvSpPr>
          <p:nvPr>
            <p:ph idx="1"/>
          </p:nvPr>
        </p:nvSpPr>
        <p:spPr>
          <a:xfrm>
            <a:off x="457200" y="4063998"/>
            <a:ext cx="8032558" cy="2241550"/>
          </a:xfrm>
        </p:spPr>
        <p:txBody>
          <a:bodyPr>
            <a:normAutofit lnSpcReduction="10000"/>
          </a:bodyPr>
          <a:lstStyle/>
          <a:p>
            <a:r>
              <a:rPr lang="en-US" sz="2800" dirty="0"/>
              <a:t>Process replication</a:t>
            </a:r>
          </a:p>
          <a:p>
            <a:pPr lvl="1"/>
            <a:r>
              <a:rPr lang="en-US" sz="2400" dirty="0"/>
              <a:t>Fork analyzer threads/processes periodically</a:t>
            </a:r>
          </a:p>
          <a:p>
            <a:pPr lvl="1"/>
            <a:r>
              <a:rPr lang="en-US" sz="2400" dirty="0"/>
              <a:t>DFT instrumented to forked process/processes</a:t>
            </a:r>
          </a:p>
          <a:p>
            <a:r>
              <a:rPr lang="en-US" sz="2800" dirty="0"/>
              <a:t>Designed to use many CPUs</a:t>
            </a:r>
          </a:p>
          <a:p>
            <a:pPr lvl="1"/>
            <a:r>
              <a:rPr lang="en-US" sz="2400" dirty="0"/>
              <a:t>Hard to synchronize when an anomaly is detected</a:t>
            </a:r>
          </a:p>
        </p:txBody>
      </p:sp>
      <p:sp>
        <p:nvSpPr>
          <p:cNvPr id="5" name="Slide Number Placeholder 4"/>
          <p:cNvSpPr>
            <a:spLocks noGrp="1"/>
          </p:cNvSpPr>
          <p:nvPr>
            <p:ph type="sldNum" sz="quarter" idx="12"/>
          </p:nvPr>
        </p:nvSpPr>
        <p:spPr/>
        <p:txBody>
          <a:bodyPr/>
          <a:lstStyle/>
          <a:p>
            <a:fld id="{0621C422-EC7E-0F41-86E9-965EAB4ED0E8}" type="slidenum">
              <a:rPr lang="en-US" smtClean="0"/>
              <a:t>52</a:t>
            </a:fld>
            <a:endParaRPr lang="en-US" dirty="0"/>
          </a:p>
        </p:txBody>
      </p:sp>
      <p:sp>
        <p:nvSpPr>
          <p:cNvPr id="9" name="TextBox 8"/>
          <p:cNvSpPr txBox="1"/>
          <p:nvPr/>
        </p:nvSpPr>
        <p:spPr>
          <a:xfrm>
            <a:off x="1087965" y="1476416"/>
            <a:ext cx="558991" cy="358347"/>
          </a:xfrm>
          <a:prstGeom prst="rect">
            <a:avLst/>
          </a:prstGeom>
          <a:noFill/>
        </p:spPr>
        <p:txBody>
          <a:bodyPr wrap="none" rtlCol="0">
            <a:spAutoFit/>
          </a:bodyPr>
          <a:lstStyle/>
          <a:p>
            <a:pPr algn="ctr"/>
            <a:r>
              <a:rPr lang="en-US" b="1" dirty="0"/>
              <a:t>CPU0</a:t>
            </a:r>
            <a:endParaRPr lang="en-US" sz="2000" b="1" dirty="0"/>
          </a:p>
        </p:txBody>
      </p:sp>
      <p:sp>
        <p:nvSpPr>
          <p:cNvPr id="18" name="TextBox 17"/>
          <p:cNvSpPr txBox="1"/>
          <p:nvPr/>
        </p:nvSpPr>
        <p:spPr>
          <a:xfrm>
            <a:off x="4633786" y="1487275"/>
            <a:ext cx="697389" cy="369332"/>
          </a:xfrm>
          <a:prstGeom prst="rect">
            <a:avLst/>
          </a:prstGeom>
          <a:noFill/>
        </p:spPr>
        <p:txBody>
          <a:bodyPr wrap="none" rtlCol="0">
            <a:spAutoFit/>
          </a:bodyPr>
          <a:lstStyle/>
          <a:p>
            <a:pPr algn="ctr"/>
            <a:r>
              <a:rPr lang="en-US" b="1" dirty="0"/>
              <a:t>CPU1</a:t>
            </a:r>
          </a:p>
        </p:txBody>
      </p:sp>
      <p:sp>
        <p:nvSpPr>
          <p:cNvPr id="19" name="TextBox 18"/>
          <p:cNvSpPr txBox="1"/>
          <p:nvPr/>
        </p:nvSpPr>
        <p:spPr>
          <a:xfrm>
            <a:off x="5895403" y="1457578"/>
            <a:ext cx="697627" cy="369332"/>
          </a:xfrm>
          <a:prstGeom prst="rect">
            <a:avLst/>
          </a:prstGeom>
          <a:noFill/>
        </p:spPr>
        <p:txBody>
          <a:bodyPr wrap="none" rtlCol="0">
            <a:spAutoFit/>
          </a:bodyPr>
          <a:lstStyle/>
          <a:p>
            <a:pPr algn="ctr"/>
            <a:r>
              <a:rPr lang="en-US" b="1" dirty="0"/>
              <a:t>CPU2</a:t>
            </a:r>
          </a:p>
        </p:txBody>
      </p:sp>
      <p:sp>
        <p:nvSpPr>
          <p:cNvPr id="20" name="TextBox 19"/>
          <p:cNvSpPr txBox="1"/>
          <p:nvPr/>
        </p:nvSpPr>
        <p:spPr>
          <a:xfrm>
            <a:off x="7079194" y="1473565"/>
            <a:ext cx="697627" cy="369332"/>
          </a:xfrm>
          <a:prstGeom prst="rect">
            <a:avLst/>
          </a:prstGeom>
          <a:noFill/>
        </p:spPr>
        <p:txBody>
          <a:bodyPr wrap="none" rtlCol="0">
            <a:spAutoFit/>
          </a:bodyPr>
          <a:lstStyle/>
          <a:p>
            <a:pPr algn="ctr"/>
            <a:r>
              <a:rPr lang="en-US" b="1" dirty="0"/>
              <a:t>CPU3</a:t>
            </a:r>
          </a:p>
        </p:txBody>
      </p:sp>
      <p:pic>
        <p:nvPicPr>
          <p:cNvPr id="21" name="Picture 20"/>
          <p:cNvPicPr>
            <a:picLocks noChangeAspect="1"/>
          </p:cNvPicPr>
          <p:nvPr/>
        </p:nvPicPr>
        <p:blipFill>
          <a:blip r:embed="rId3"/>
          <a:stretch>
            <a:fillRect/>
          </a:stretch>
        </p:blipFill>
        <p:spPr>
          <a:xfrm>
            <a:off x="1087965" y="1855789"/>
            <a:ext cx="495300" cy="368300"/>
          </a:xfrm>
          <a:prstGeom prst="rect">
            <a:avLst/>
          </a:prstGeom>
        </p:spPr>
      </p:pic>
      <p:pic>
        <p:nvPicPr>
          <p:cNvPr id="22" name="Picture 21"/>
          <p:cNvPicPr>
            <a:picLocks noChangeAspect="1"/>
          </p:cNvPicPr>
          <p:nvPr/>
        </p:nvPicPr>
        <p:blipFill>
          <a:blip r:embed="rId4"/>
          <a:stretch>
            <a:fillRect/>
          </a:stretch>
        </p:blipFill>
        <p:spPr>
          <a:xfrm>
            <a:off x="1087965" y="2284898"/>
            <a:ext cx="495300" cy="368300"/>
          </a:xfrm>
          <a:prstGeom prst="rect">
            <a:avLst/>
          </a:prstGeom>
        </p:spPr>
      </p:pic>
      <p:pic>
        <p:nvPicPr>
          <p:cNvPr id="23" name="Picture 22"/>
          <p:cNvPicPr>
            <a:picLocks noChangeAspect="1"/>
          </p:cNvPicPr>
          <p:nvPr/>
        </p:nvPicPr>
        <p:blipFill>
          <a:blip r:embed="rId5"/>
          <a:stretch>
            <a:fillRect/>
          </a:stretch>
        </p:blipFill>
        <p:spPr>
          <a:xfrm>
            <a:off x="1087965" y="2730171"/>
            <a:ext cx="495300" cy="368300"/>
          </a:xfrm>
          <a:prstGeom prst="rect">
            <a:avLst/>
          </a:prstGeom>
        </p:spPr>
      </p:pic>
      <p:pic>
        <p:nvPicPr>
          <p:cNvPr id="36" name="Picture 35"/>
          <p:cNvPicPr>
            <a:picLocks noChangeAspect="1"/>
          </p:cNvPicPr>
          <p:nvPr/>
        </p:nvPicPr>
        <p:blipFill>
          <a:blip r:embed="rId6"/>
          <a:stretch>
            <a:fillRect/>
          </a:stretch>
        </p:blipFill>
        <p:spPr>
          <a:xfrm>
            <a:off x="4735875" y="1855789"/>
            <a:ext cx="495300" cy="825500"/>
          </a:xfrm>
          <a:prstGeom prst="rect">
            <a:avLst/>
          </a:prstGeom>
        </p:spPr>
      </p:pic>
      <p:pic>
        <p:nvPicPr>
          <p:cNvPr id="37" name="Picture 36"/>
          <p:cNvPicPr>
            <a:picLocks noChangeAspect="1"/>
          </p:cNvPicPr>
          <p:nvPr/>
        </p:nvPicPr>
        <p:blipFill>
          <a:blip r:embed="rId7"/>
          <a:stretch>
            <a:fillRect/>
          </a:stretch>
        </p:blipFill>
        <p:spPr>
          <a:xfrm>
            <a:off x="5987501" y="2284898"/>
            <a:ext cx="495300" cy="825500"/>
          </a:xfrm>
          <a:prstGeom prst="rect">
            <a:avLst/>
          </a:prstGeom>
        </p:spPr>
      </p:pic>
      <p:pic>
        <p:nvPicPr>
          <p:cNvPr id="38" name="Picture 37"/>
          <p:cNvPicPr>
            <a:picLocks noChangeAspect="1"/>
          </p:cNvPicPr>
          <p:nvPr/>
        </p:nvPicPr>
        <p:blipFill>
          <a:blip r:embed="rId8"/>
          <a:stretch>
            <a:fillRect/>
          </a:stretch>
        </p:blipFill>
        <p:spPr>
          <a:xfrm>
            <a:off x="7165135" y="2737868"/>
            <a:ext cx="495300" cy="825500"/>
          </a:xfrm>
          <a:prstGeom prst="rect">
            <a:avLst/>
          </a:prstGeom>
        </p:spPr>
      </p:pic>
      <p:grpSp>
        <p:nvGrpSpPr>
          <p:cNvPr id="4" name="Group 3"/>
          <p:cNvGrpSpPr/>
          <p:nvPr/>
        </p:nvGrpSpPr>
        <p:grpSpPr>
          <a:xfrm>
            <a:off x="1646955" y="1536313"/>
            <a:ext cx="3026935" cy="360398"/>
            <a:chOff x="1646955" y="1496209"/>
            <a:chExt cx="3026935" cy="360398"/>
          </a:xfrm>
        </p:grpSpPr>
        <p:cxnSp>
          <p:nvCxnSpPr>
            <p:cNvPr id="40" name="Straight Arrow Connector 39"/>
            <p:cNvCxnSpPr/>
            <p:nvPr/>
          </p:nvCxnSpPr>
          <p:spPr>
            <a:xfrm>
              <a:off x="1646955" y="1856607"/>
              <a:ext cx="3026935" cy="0"/>
            </a:xfrm>
            <a:prstGeom prst="straightConnector1">
              <a:avLst/>
            </a:prstGeom>
            <a:ln w="1905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2738983" y="1496209"/>
              <a:ext cx="827614" cy="338554"/>
            </a:xfrm>
            <a:prstGeom prst="rect">
              <a:avLst/>
            </a:prstGeom>
            <a:noFill/>
          </p:spPr>
          <p:txBody>
            <a:bodyPr wrap="none" rtlCol="0">
              <a:spAutoFit/>
            </a:bodyPr>
            <a:lstStyle/>
            <a:p>
              <a:r>
                <a:rPr lang="en-US" sz="1600" dirty="0"/>
                <a:t>fork()</a:t>
              </a:r>
            </a:p>
          </p:txBody>
        </p:sp>
      </p:grpSp>
      <p:grpSp>
        <p:nvGrpSpPr>
          <p:cNvPr id="7" name="Group 6"/>
          <p:cNvGrpSpPr/>
          <p:nvPr/>
        </p:nvGrpSpPr>
        <p:grpSpPr>
          <a:xfrm>
            <a:off x="1646955" y="2004119"/>
            <a:ext cx="4340545" cy="338554"/>
            <a:chOff x="1646955" y="2004119"/>
            <a:chExt cx="4340545" cy="338554"/>
          </a:xfrm>
        </p:grpSpPr>
        <p:cxnSp>
          <p:nvCxnSpPr>
            <p:cNvPr id="41" name="Straight Arrow Connector 40"/>
            <p:cNvCxnSpPr/>
            <p:nvPr/>
          </p:nvCxnSpPr>
          <p:spPr>
            <a:xfrm flipV="1">
              <a:off x="1646955" y="2341184"/>
              <a:ext cx="4340545" cy="1"/>
            </a:xfrm>
            <a:prstGeom prst="straightConnector1">
              <a:avLst/>
            </a:prstGeom>
            <a:ln w="190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0" name="Rectangle 49"/>
            <p:cNvSpPr/>
            <p:nvPr/>
          </p:nvSpPr>
          <p:spPr>
            <a:xfrm>
              <a:off x="2748058" y="2004119"/>
              <a:ext cx="781793" cy="338554"/>
            </a:xfrm>
            <a:prstGeom prst="rect">
              <a:avLst/>
            </a:prstGeom>
          </p:spPr>
          <p:txBody>
            <a:bodyPr wrap="none">
              <a:spAutoFit/>
            </a:bodyPr>
            <a:lstStyle/>
            <a:p>
              <a:r>
                <a:rPr lang="en-US" sz="1600" dirty="0"/>
                <a:t>fork()</a:t>
              </a:r>
            </a:p>
          </p:txBody>
        </p:sp>
      </p:grpSp>
      <p:grpSp>
        <p:nvGrpSpPr>
          <p:cNvPr id="6" name="Group 5"/>
          <p:cNvGrpSpPr/>
          <p:nvPr/>
        </p:nvGrpSpPr>
        <p:grpSpPr>
          <a:xfrm>
            <a:off x="1646950" y="2409575"/>
            <a:ext cx="5518179" cy="338554"/>
            <a:chOff x="1646956" y="2433165"/>
            <a:chExt cx="5518179" cy="338554"/>
          </a:xfrm>
        </p:grpSpPr>
        <p:cxnSp>
          <p:nvCxnSpPr>
            <p:cNvPr id="43" name="Straight Arrow Connector 42"/>
            <p:cNvCxnSpPr/>
            <p:nvPr/>
          </p:nvCxnSpPr>
          <p:spPr>
            <a:xfrm flipV="1">
              <a:off x="1646956" y="2770244"/>
              <a:ext cx="5518179" cy="1"/>
            </a:xfrm>
            <a:prstGeom prst="straightConnector1">
              <a:avLst/>
            </a:prstGeom>
            <a:ln w="190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1" name="Rectangle 50"/>
            <p:cNvSpPr/>
            <p:nvPr/>
          </p:nvSpPr>
          <p:spPr>
            <a:xfrm>
              <a:off x="2710750" y="2433165"/>
              <a:ext cx="691115" cy="338554"/>
            </a:xfrm>
            <a:prstGeom prst="rect">
              <a:avLst/>
            </a:prstGeom>
          </p:spPr>
          <p:txBody>
            <a:bodyPr wrap="none">
              <a:spAutoFit/>
            </a:bodyPr>
            <a:lstStyle/>
            <a:p>
              <a:r>
                <a:rPr lang="en-US" sz="1600" dirty="0"/>
                <a:t> fork()</a:t>
              </a:r>
            </a:p>
          </p:txBody>
        </p:sp>
      </p:grpSp>
      <p:sp>
        <p:nvSpPr>
          <p:cNvPr id="24" name="Multiply 23"/>
          <p:cNvSpPr/>
          <p:nvPr/>
        </p:nvSpPr>
        <p:spPr>
          <a:xfrm>
            <a:off x="6098468" y="2691655"/>
            <a:ext cx="1233703" cy="1251700"/>
          </a:xfrm>
          <a:prstGeom prst="mathMultiply">
            <a:avLst/>
          </a:prstGeom>
          <a:solidFill>
            <a:srgbClr val="FF66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70864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dissolve">
                                      <p:cBhvr>
                                        <p:cTn id="10" dur="500"/>
                                        <p:tgtEl>
                                          <p:spTgt spid="21"/>
                                        </p:tgtEl>
                                      </p:cBhvr>
                                    </p:animEffect>
                                  </p:childTnLst>
                                </p:cTn>
                              </p:par>
                            </p:childTnLst>
                          </p:cTn>
                        </p:par>
                        <p:par>
                          <p:cTn id="11" fill="hold">
                            <p:stCondLst>
                              <p:cond delay="500"/>
                            </p:stCondLst>
                            <p:childTnLst>
                              <p:par>
                                <p:cTn id="12" presetID="9"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ssolve">
                                      <p:cBhvr>
                                        <p:cTn id="14" dur="1000"/>
                                        <p:tgtEl>
                                          <p:spTgt spid="4"/>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dissolve">
                                      <p:cBhvr>
                                        <p:cTn id="17" dur="500"/>
                                        <p:tgtEl>
                                          <p:spTgt spid="18"/>
                                        </p:tgtEl>
                                      </p:cBhvr>
                                    </p:animEffect>
                                  </p:childTnLst>
                                </p:cTn>
                              </p:par>
                              <p:par>
                                <p:cTn id="18" presetID="9" presetClass="entr" presetSubtype="0" fill="hold"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dissolve">
                                      <p:cBhvr>
                                        <p:cTn id="20" dur="500"/>
                                        <p:tgtEl>
                                          <p:spTgt spid="36"/>
                                        </p:tgtEl>
                                      </p:cBhvr>
                                    </p:animEffect>
                                  </p:childTnLst>
                                </p:cTn>
                              </p:par>
                            </p:childTnLst>
                          </p:cTn>
                        </p:par>
                        <p:par>
                          <p:cTn id="21" fill="hold">
                            <p:stCondLst>
                              <p:cond delay="1500"/>
                            </p:stCondLst>
                            <p:childTnLst>
                              <p:par>
                                <p:cTn id="22" presetID="9" presetClass="entr" presetSubtype="0"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dissolve">
                                      <p:cBhvr>
                                        <p:cTn id="24" dur="1000"/>
                                        <p:tgtEl>
                                          <p:spTgt spid="22"/>
                                        </p:tgtEl>
                                      </p:cBhvr>
                                    </p:animEffect>
                                  </p:childTnLst>
                                </p:cTn>
                              </p:par>
                            </p:childTnLst>
                          </p:cTn>
                        </p:par>
                        <p:par>
                          <p:cTn id="25" fill="hold">
                            <p:stCondLst>
                              <p:cond delay="2500"/>
                            </p:stCondLst>
                            <p:childTnLst>
                              <p:par>
                                <p:cTn id="26" presetID="9" presetClass="entr" presetSubtype="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dissolve">
                                      <p:cBhvr>
                                        <p:cTn id="28" dur="1000"/>
                                        <p:tgtEl>
                                          <p:spTgt spid="7"/>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dissolve">
                                      <p:cBhvr>
                                        <p:cTn id="31" dur="500"/>
                                        <p:tgtEl>
                                          <p:spTgt spid="19"/>
                                        </p:tgtEl>
                                      </p:cBhvr>
                                    </p:animEffect>
                                  </p:childTnLst>
                                </p:cTn>
                              </p:par>
                              <p:par>
                                <p:cTn id="32" presetID="9" presetClass="entr" presetSubtype="0"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dissolve">
                                      <p:cBhvr>
                                        <p:cTn id="34" dur="500"/>
                                        <p:tgtEl>
                                          <p:spTgt spid="37"/>
                                        </p:tgtEl>
                                      </p:cBhvr>
                                    </p:animEffect>
                                  </p:childTnLst>
                                </p:cTn>
                              </p:par>
                            </p:childTnLst>
                          </p:cTn>
                        </p:par>
                        <p:par>
                          <p:cTn id="35" fill="hold">
                            <p:stCondLst>
                              <p:cond delay="3500"/>
                            </p:stCondLst>
                            <p:childTnLst>
                              <p:par>
                                <p:cTn id="36" presetID="9"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dissolve">
                                      <p:cBhvr>
                                        <p:cTn id="38" dur="500"/>
                                        <p:tgtEl>
                                          <p:spTgt spid="23"/>
                                        </p:tgtEl>
                                      </p:cBhvr>
                                    </p:animEffect>
                                  </p:childTnLst>
                                </p:cTn>
                              </p:par>
                            </p:childTnLst>
                          </p:cTn>
                        </p:par>
                        <p:par>
                          <p:cTn id="39" fill="hold">
                            <p:stCondLst>
                              <p:cond delay="4000"/>
                            </p:stCondLst>
                            <p:childTnLst>
                              <p:par>
                                <p:cTn id="40" presetID="9" presetClass="entr" presetSubtype="0" fill="hold"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dissolve">
                                      <p:cBhvr>
                                        <p:cTn id="42" dur="1000"/>
                                        <p:tgtEl>
                                          <p:spTgt spid="6"/>
                                        </p:tgtEl>
                                      </p:cBhvr>
                                    </p:animEffect>
                                  </p:childTnLst>
                                </p:cTn>
                              </p:par>
                              <p:par>
                                <p:cTn id="43" presetID="9" presetClass="entr" presetSubtype="0" fill="hold"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dissolve">
                                      <p:cBhvr>
                                        <p:cTn id="45" dur="500"/>
                                        <p:tgtEl>
                                          <p:spTgt spid="38"/>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dissolve">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nodeType="clickEffect">
                                  <p:stCondLst>
                                    <p:cond delay="0"/>
                                  </p:stCondLst>
                                  <p:childTnLst>
                                    <p:set>
                                      <p:cBhvr>
                                        <p:cTn id="52" dur="1" fill="hold">
                                          <p:stCondLst>
                                            <p:cond delay="0"/>
                                          </p:stCondLst>
                                        </p:cTn>
                                        <p:tgtEl>
                                          <p:spTgt spid="3">
                                            <p:txEl>
                                              <p:pRg st="3" end="3"/>
                                            </p:txEl>
                                          </p:spTgt>
                                        </p:tgtEl>
                                        <p:attrNameLst>
                                          <p:attrName>style.visibility</p:attrName>
                                        </p:attrNameLst>
                                      </p:cBhvr>
                                      <p:to>
                                        <p:strVal val="visible"/>
                                      </p:to>
                                    </p:set>
                                    <p:animEffect transition="in" filter="dissolve">
                                      <p:cBhvr>
                                        <p:cTn id="53" dur="500"/>
                                        <p:tgtEl>
                                          <p:spTgt spid="3">
                                            <p:txEl>
                                              <p:pRg st="3" end="3"/>
                                            </p:txEl>
                                          </p:spTgt>
                                        </p:tgtEl>
                                      </p:cBhvr>
                                    </p:animEffect>
                                  </p:childTnLst>
                                </p:cTn>
                              </p:par>
                              <p:par>
                                <p:cTn id="54" presetID="9" presetClass="entr" presetSubtype="0" fill="hold" nodeType="withEffect">
                                  <p:stCondLst>
                                    <p:cond delay="0"/>
                                  </p:stCondLst>
                                  <p:childTnLst>
                                    <p:set>
                                      <p:cBhvr>
                                        <p:cTn id="55" dur="1" fill="hold">
                                          <p:stCondLst>
                                            <p:cond delay="0"/>
                                          </p:stCondLst>
                                        </p:cTn>
                                        <p:tgtEl>
                                          <p:spTgt spid="3">
                                            <p:txEl>
                                              <p:pRg st="4" end="4"/>
                                            </p:txEl>
                                          </p:spTgt>
                                        </p:tgtEl>
                                        <p:attrNameLst>
                                          <p:attrName>style.visibility</p:attrName>
                                        </p:attrNameLst>
                                      </p:cBhvr>
                                      <p:to>
                                        <p:strVal val="visible"/>
                                      </p:to>
                                    </p:set>
                                    <p:animEffect transition="in" filter="dissolve">
                                      <p:cBhvr>
                                        <p:cTn id="56" dur="500"/>
                                        <p:tgtEl>
                                          <p:spTgt spid="3">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dissolve">
                                      <p:cBhvr>
                                        <p:cTn id="6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P spid="19" grpId="0"/>
      <p:bldP spid="20" grpId="0"/>
      <p:bldP spid="2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78" y="232305"/>
            <a:ext cx="8916635" cy="727252"/>
          </a:xfrm>
        </p:spPr>
        <p:txBody>
          <a:bodyPr>
            <a:noAutofit/>
          </a:bodyPr>
          <a:lstStyle/>
          <a:p>
            <a:r>
              <a:rPr lang="en-US" sz="3600" dirty="0"/>
              <a:t>Previous Approaches: </a:t>
            </a:r>
            <a:br>
              <a:rPr lang="en-US" sz="3600" dirty="0"/>
            </a:br>
            <a:r>
              <a:rPr lang="en-US" sz="3600" dirty="0"/>
              <a:t>Subset State Propagation</a:t>
            </a:r>
          </a:p>
        </p:txBody>
      </p:sp>
      <p:sp>
        <p:nvSpPr>
          <p:cNvPr id="3" name="Content Placeholder 2"/>
          <p:cNvSpPr>
            <a:spLocks noGrp="1"/>
          </p:cNvSpPr>
          <p:nvPr>
            <p:ph idx="1"/>
          </p:nvPr>
        </p:nvSpPr>
        <p:spPr>
          <a:xfrm>
            <a:off x="-11427731" y="8743364"/>
            <a:ext cx="7863224" cy="2165927"/>
          </a:xfrm>
        </p:spPr>
        <p:txBody>
          <a:bodyPr>
            <a:normAutofit/>
          </a:bodyPr>
          <a:lstStyle/>
          <a:p>
            <a:endParaRPr lang="en-US" sz="2800" dirty="0">
              <a:solidFill>
                <a:schemeClr val="tx1"/>
              </a:solidFill>
            </a:endParaRPr>
          </a:p>
        </p:txBody>
      </p:sp>
      <p:sp>
        <p:nvSpPr>
          <p:cNvPr id="5" name="Slide Number Placeholder 4"/>
          <p:cNvSpPr>
            <a:spLocks noGrp="1"/>
          </p:cNvSpPr>
          <p:nvPr>
            <p:ph type="sldNum" sz="quarter" idx="12"/>
          </p:nvPr>
        </p:nvSpPr>
        <p:spPr/>
        <p:txBody>
          <a:bodyPr/>
          <a:lstStyle/>
          <a:p>
            <a:fld id="{0621C422-EC7E-0F41-86E9-965EAB4ED0E8}" type="slidenum">
              <a:rPr lang="en-US" smtClean="0"/>
              <a:t>53</a:t>
            </a:fld>
            <a:endParaRPr lang="en-US" dirty="0"/>
          </a:p>
        </p:txBody>
      </p:sp>
      <p:sp>
        <p:nvSpPr>
          <p:cNvPr id="6" name="TextBox 5"/>
          <p:cNvSpPr txBox="1"/>
          <p:nvPr/>
        </p:nvSpPr>
        <p:spPr>
          <a:xfrm>
            <a:off x="927098" y="1476416"/>
            <a:ext cx="558991" cy="358347"/>
          </a:xfrm>
          <a:prstGeom prst="rect">
            <a:avLst/>
          </a:prstGeom>
          <a:noFill/>
        </p:spPr>
        <p:txBody>
          <a:bodyPr wrap="none" rtlCol="0">
            <a:spAutoFit/>
          </a:bodyPr>
          <a:lstStyle/>
          <a:p>
            <a:pPr algn="ctr"/>
            <a:r>
              <a:rPr lang="en-US" b="1" dirty="0"/>
              <a:t>CPU0</a:t>
            </a:r>
            <a:endParaRPr lang="en-US" sz="2000" b="1" dirty="0"/>
          </a:p>
        </p:txBody>
      </p:sp>
      <p:pic>
        <p:nvPicPr>
          <p:cNvPr id="7" name="Picture 6"/>
          <p:cNvPicPr>
            <a:picLocks noChangeAspect="1"/>
          </p:cNvPicPr>
          <p:nvPr/>
        </p:nvPicPr>
        <p:blipFill>
          <a:blip r:embed="rId3"/>
          <a:stretch>
            <a:fillRect/>
          </a:stretch>
        </p:blipFill>
        <p:spPr>
          <a:xfrm>
            <a:off x="927098" y="1855789"/>
            <a:ext cx="495300" cy="368300"/>
          </a:xfrm>
          <a:prstGeom prst="rect">
            <a:avLst/>
          </a:prstGeom>
        </p:spPr>
      </p:pic>
      <p:pic>
        <p:nvPicPr>
          <p:cNvPr id="8" name="Picture 7"/>
          <p:cNvPicPr>
            <a:picLocks noChangeAspect="1"/>
          </p:cNvPicPr>
          <p:nvPr/>
        </p:nvPicPr>
        <p:blipFill>
          <a:blip r:embed="rId4"/>
          <a:stretch>
            <a:fillRect/>
          </a:stretch>
        </p:blipFill>
        <p:spPr>
          <a:xfrm>
            <a:off x="927098" y="2284898"/>
            <a:ext cx="495300" cy="368300"/>
          </a:xfrm>
          <a:prstGeom prst="rect">
            <a:avLst/>
          </a:prstGeom>
        </p:spPr>
      </p:pic>
      <p:pic>
        <p:nvPicPr>
          <p:cNvPr id="9" name="Picture 8"/>
          <p:cNvPicPr>
            <a:picLocks noChangeAspect="1"/>
          </p:cNvPicPr>
          <p:nvPr/>
        </p:nvPicPr>
        <p:blipFill>
          <a:blip r:embed="rId5"/>
          <a:stretch>
            <a:fillRect/>
          </a:stretch>
        </p:blipFill>
        <p:spPr>
          <a:xfrm>
            <a:off x="927098" y="2730171"/>
            <a:ext cx="495300" cy="368300"/>
          </a:xfrm>
          <a:prstGeom prst="rect">
            <a:avLst/>
          </a:prstGeom>
        </p:spPr>
      </p:pic>
      <p:pic>
        <p:nvPicPr>
          <p:cNvPr id="10" name="Picture 9"/>
          <p:cNvPicPr>
            <a:picLocks noChangeAspect="1"/>
          </p:cNvPicPr>
          <p:nvPr/>
        </p:nvPicPr>
        <p:blipFill>
          <a:blip r:embed="rId6"/>
          <a:stretch>
            <a:fillRect/>
          </a:stretch>
        </p:blipFill>
        <p:spPr>
          <a:xfrm>
            <a:off x="4889432" y="1838849"/>
            <a:ext cx="495300" cy="988545"/>
          </a:xfrm>
          <a:prstGeom prst="rect">
            <a:avLst/>
          </a:prstGeom>
        </p:spPr>
      </p:pic>
      <p:sp>
        <p:nvSpPr>
          <p:cNvPr id="11" name="TextBox 10"/>
          <p:cNvSpPr txBox="1"/>
          <p:nvPr/>
        </p:nvSpPr>
        <p:spPr>
          <a:xfrm>
            <a:off x="4798758" y="1453728"/>
            <a:ext cx="697627" cy="369332"/>
          </a:xfrm>
          <a:prstGeom prst="rect">
            <a:avLst/>
          </a:prstGeom>
          <a:noFill/>
        </p:spPr>
        <p:txBody>
          <a:bodyPr wrap="none" rtlCol="0">
            <a:spAutoFit/>
          </a:bodyPr>
          <a:lstStyle/>
          <a:p>
            <a:pPr algn="ctr"/>
            <a:r>
              <a:rPr lang="en-US" b="1" dirty="0"/>
              <a:t>CPU0</a:t>
            </a:r>
            <a:endParaRPr lang="en-US" sz="2000" b="1" dirty="0"/>
          </a:p>
        </p:txBody>
      </p:sp>
      <p:pic>
        <p:nvPicPr>
          <p:cNvPr id="16" name="Picture 15"/>
          <p:cNvPicPr>
            <a:picLocks noChangeAspect="1"/>
          </p:cNvPicPr>
          <p:nvPr/>
        </p:nvPicPr>
        <p:blipFill>
          <a:blip r:embed="rId7"/>
          <a:stretch>
            <a:fillRect/>
          </a:stretch>
        </p:blipFill>
        <p:spPr>
          <a:xfrm>
            <a:off x="2218267" y="1855789"/>
            <a:ext cx="524933" cy="373510"/>
          </a:xfrm>
          <a:prstGeom prst="rect">
            <a:avLst/>
          </a:prstGeom>
        </p:spPr>
      </p:pic>
      <p:pic>
        <p:nvPicPr>
          <p:cNvPr id="18" name="Picture 17"/>
          <p:cNvPicPr>
            <a:picLocks noChangeAspect="1"/>
          </p:cNvPicPr>
          <p:nvPr/>
        </p:nvPicPr>
        <p:blipFill>
          <a:blip r:embed="rId7"/>
          <a:stretch>
            <a:fillRect/>
          </a:stretch>
        </p:blipFill>
        <p:spPr>
          <a:xfrm>
            <a:off x="2209797" y="2279688"/>
            <a:ext cx="524933" cy="373510"/>
          </a:xfrm>
          <a:prstGeom prst="rect">
            <a:avLst/>
          </a:prstGeom>
        </p:spPr>
      </p:pic>
      <p:pic>
        <p:nvPicPr>
          <p:cNvPr id="19" name="Picture 18"/>
          <p:cNvPicPr>
            <a:picLocks noChangeAspect="1"/>
          </p:cNvPicPr>
          <p:nvPr/>
        </p:nvPicPr>
        <p:blipFill>
          <a:blip r:embed="rId7"/>
          <a:stretch>
            <a:fillRect/>
          </a:stretch>
        </p:blipFill>
        <p:spPr>
          <a:xfrm>
            <a:off x="2209797" y="2730171"/>
            <a:ext cx="524933" cy="373510"/>
          </a:xfrm>
          <a:prstGeom prst="rect">
            <a:avLst/>
          </a:prstGeom>
        </p:spPr>
      </p:pic>
      <p:pic>
        <p:nvPicPr>
          <p:cNvPr id="22" name="Picture 21"/>
          <p:cNvPicPr>
            <a:picLocks noChangeAspect="1"/>
          </p:cNvPicPr>
          <p:nvPr/>
        </p:nvPicPr>
        <p:blipFill>
          <a:blip r:embed="rId6"/>
          <a:stretch>
            <a:fillRect/>
          </a:stretch>
        </p:blipFill>
        <p:spPr>
          <a:xfrm>
            <a:off x="6169557" y="2350055"/>
            <a:ext cx="495300" cy="988545"/>
          </a:xfrm>
          <a:prstGeom prst="rect">
            <a:avLst/>
          </a:prstGeom>
        </p:spPr>
      </p:pic>
      <p:sp>
        <p:nvSpPr>
          <p:cNvPr id="23" name="TextBox 22"/>
          <p:cNvSpPr txBox="1"/>
          <p:nvPr/>
        </p:nvSpPr>
        <p:spPr>
          <a:xfrm>
            <a:off x="6051138" y="1457814"/>
            <a:ext cx="697389" cy="369332"/>
          </a:xfrm>
          <a:prstGeom prst="rect">
            <a:avLst/>
          </a:prstGeom>
          <a:noFill/>
        </p:spPr>
        <p:txBody>
          <a:bodyPr wrap="none" rtlCol="0">
            <a:spAutoFit/>
          </a:bodyPr>
          <a:lstStyle/>
          <a:p>
            <a:pPr algn="ctr"/>
            <a:r>
              <a:rPr lang="en-US" b="1" dirty="0"/>
              <a:t>CPU1</a:t>
            </a:r>
            <a:endParaRPr lang="en-US" sz="2000" b="1" dirty="0"/>
          </a:p>
        </p:txBody>
      </p:sp>
      <p:pic>
        <p:nvPicPr>
          <p:cNvPr id="24" name="Picture 23"/>
          <p:cNvPicPr>
            <a:picLocks noChangeAspect="1"/>
          </p:cNvPicPr>
          <p:nvPr/>
        </p:nvPicPr>
        <p:blipFill>
          <a:blip r:embed="rId6"/>
          <a:stretch>
            <a:fillRect/>
          </a:stretch>
        </p:blipFill>
        <p:spPr>
          <a:xfrm>
            <a:off x="7401453" y="2759658"/>
            <a:ext cx="495300" cy="988545"/>
          </a:xfrm>
          <a:prstGeom prst="rect">
            <a:avLst/>
          </a:prstGeom>
        </p:spPr>
      </p:pic>
      <p:sp>
        <p:nvSpPr>
          <p:cNvPr id="25" name="TextBox 24"/>
          <p:cNvSpPr txBox="1"/>
          <p:nvPr/>
        </p:nvSpPr>
        <p:spPr>
          <a:xfrm>
            <a:off x="7310779" y="1457814"/>
            <a:ext cx="697627" cy="369332"/>
          </a:xfrm>
          <a:prstGeom prst="rect">
            <a:avLst/>
          </a:prstGeom>
          <a:noFill/>
        </p:spPr>
        <p:txBody>
          <a:bodyPr wrap="none" rtlCol="0">
            <a:spAutoFit/>
          </a:bodyPr>
          <a:lstStyle/>
          <a:p>
            <a:pPr algn="ctr"/>
            <a:r>
              <a:rPr lang="en-US" b="1" dirty="0"/>
              <a:t>CPU2</a:t>
            </a:r>
            <a:endParaRPr lang="en-US" sz="2000" b="1" dirty="0"/>
          </a:p>
        </p:txBody>
      </p:sp>
      <p:pic>
        <p:nvPicPr>
          <p:cNvPr id="4" name="Picture 3"/>
          <p:cNvPicPr>
            <a:picLocks noChangeAspect="1"/>
          </p:cNvPicPr>
          <p:nvPr/>
        </p:nvPicPr>
        <p:blipFill>
          <a:blip r:embed="rId8"/>
          <a:stretch>
            <a:fillRect/>
          </a:stretch>
        </p:blipFill>
        <p:spPr>
          <a:xfrm>
            <a:off x="3210889" y="2169118"/>
            <a:ext cx="1180229" cy="658276"/>
          </a:xfrm>
          <a:prstGeom prst="rect">
            <a:avLst/>
          </a:prstGeom>
        </p:spPr>
      </p:pic>
      <p:sp>
        <p:nvSpPr>
          <p:cNvPr id="20" name="TextBox 19"/>
          <p:cNvSpPr txBox="1"/>
          <p:nvPr/>
        </p:nvSpPr>
        <p:spPr>
          <a:xfrm>
            <a:off x="3341394" y="1532623"/>
            <a:ext cx="939718" cy="646331"/>
          </a:xfrm>
          <a:prstGeom prst="rect">
            <a:avLst/>
          </a:prstGeom>
          <a:noFill/>
        </p:spPr>
        <p:txBody>
          <a:bodyPr wrap="none" rtlCol="0">
            <a:spAutoFit/>
          </a:bodyPr>
          <a:lstStyle/>
          <a:p>
            <a:pPr algn="ctr"/>
            <a:r>
              <a:rPr lang="en-US" b="1" dirty="0"/>
              <a:t>Comm. </a:t>
            </a:r>
          </a:p>
          <a:p>
            <a:pPr algn="ctr"/>
            <a:r>
              <a:rPr lang="en-US" b="1" dirty="0"/>
              <a:t>channel</a:t>
            </a:r>
            <a:endParaRPr lang="en-US" sz="2000" b="1" dirty="0"/>
          </a:p>
        </p:txBody>
      </p:sp>
      <p:sp>
        <p:nvSpPr>
          <p:cNvPr id="12" name="Multiply 11"/>
          <p:cNvSpPr/>
          <p:nvPr/>
        </p:nvSpPr>
        <p:spPr>
          <a:xfrm>
            <a:off x="3157415" y="2224089"/>
            <a:ext cx="1233703" cy="1251700"/>
          </a:xfrm>
          <a:prstGeom prst="mathMultiply">
            <a:avLst/>
          </a:prstGeom>
          <a:solidFill>
            <a:srgbClr val="FF66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1" name="Content Placeholder 2"/>
          <p:cNvSpPr txBox="1">
            <a:spLocks/>
          </p:cNvSpPr>
          <p:nvPr/>
        </p:nvSpPr>
        <p:spPr>
          <a:xfrm>
            <a:off x="457200" y="3843255"/>
            <a:ext cx="8229600" cy="2700254"/>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t>Subset state propagation</a:t>
            </a:r>
          </a:p>
          <a:p>
            <a:pPr lvl="1"/>
            <a:r>
              <a:rPr lang="en-US" sz="2400" dirty="0"/>
              <a:t>Control transfers(BBL level), effective addresses(EAs), </a:t>
            </a:r>
            <a:br>
              <a:rPr lang="en-US" sz="2400" dirty="0"/>
            </a:br>
            <a:r>
              <a:rPr lang="en-US" sz="2400" dirty="0"/>
              <a:t>DFT logics </a:t>
            </a:r>
          </a:p>
          <a:p>
            <a:r>
              <a:rPr lang="en-US" sz="2800" dirty="0"/>
              <a:t>Communication becomes bottleneck</a:t>
            </a:r>
          </a:p>
          <a:p>
            <a:pPr lvl="1"/>
            <a:r>
              <a:rPr lang="en-US" sz="2400" dirty="0"/>
              <a:t>Volume and frequency</a:t>
            </a:r>
          </a:p>
          <a:p>
            <a:pPr lvl="1"/>
            <a:r>
              <a:rPr lang="en-US" sz="2400" dirty="0"/>
              <a:t>Channels designed poorly</a:t>
            </a:r>
            <a:endParaRPr lang="en-US" dirty="0"/>
          </a:p>
        </p:txBody>
      </p:sp>
    </p:spTree>
    <p:extLst>
      <p:ext uri="{BB962C8B-B14F-4D97-AF65-F5344CB8AC3E}">
        <p14:creationId xmlns:p14="http://schemas.microsoft.com/office/powerpoint/2010/main" val="3219218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par>
                          <p:cTn id="11" fill="hold">
                            <p:stCondLst>
                              <p:cond delay="500"/>
                            </p:stCondLst>
                            <p:childTnLst>
                              <p:par>
                                <p:cTn id="12" presetID="9" presetClass="entr" presetSubtype="0"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dissolve">
                                      <p:cBhvr>
                                        <p:cTn id="14" dur="1000"/>
                                        <p:tgtEl>
                                          <p:spTgt spid="16"/>
                                        </p:tgtEl>
                                      </p:cBhvr>
                                    </p:animEffect>
                                  </p:childTnLst>
                                </p:cTn>
                              </p:par>
                            </p:childTnLst>
                          </p:cTn>
                        </p:par>
                        <p:par>
                          <p:cTn id="15" fill="hold">
                            <p:stCondLst>
                              <p:cond delay="1500"/>
                            </p:stCondLst>
                            <p:childTnLst>
                              <p:par>
                                <p:cTn id="16" presetID="9"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ssolve">
                                      <p:cBhvr>
                                        <p:cTn id="18" dur="1000"/>
                                        <p:tgtEl>
                                          <p:spTgt spid="4"/>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dissolve">
                                      <p:cBhvr>
                                        <p:cTn id="21" dur="500"/>
                                        <p:tgtEl>
                                          <p:spTgt spid="20"/>
                                        </p:tgtEl>
                                      </p:cBhvr>
                                    </p:animEffect>
                                  </p:childTnLst>
                                </p:cTn>
                              </p:par>
                            </p:childTnLst>
                          </p:cTn>
                        </p:par>
                        <p:par>
                          <p:cTn id="22" fill="hold">
                            <p:stCondLst>
                              <p:cond delay="2500"/>
                            </p:stCondLst>
                            <p:childTnLst>
                              <p:par>
                                <p:cTn id="23" presetID="9"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1000"/>
                                        <p:tgtEl>
                                          <p:spTgt spid="10"/>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dissolve">
                                      <p:cBhvr>
                                        <p:cTn id="28" dur="500"/>
                                        <p:tgtEl>
                                          <p:spTgt spid="11"/>
                                        </p:tgtEl>
                                      </p:cBhvr>
                                    </p:animEffect>
                                  </p:childTnLst>
                                </p:cTn>
                              </p:par>
                            </p:childTnLst>
                          </p:cTn>
                        </p:par>
                        <p:par>
                          <p:cTn id="29" fill="hold">
                            <p:stCondLst>
                              <p:cond delay="3500"/>
                            </p:stCondLst>
                            <p:childTnLst>
                              <p:par>
                                <p:cTn id="30" presetID="0" presetClass="path" presetSubtype="0" accel="50000" decel="50000" fill="hold" nodeType="afterEffect">
                                  <p:stCondLst>
                                    <p:cond delay="0"/>
                                  </p:stCondLst>
                                  <p:childTnLst>
                                    <p:animMotion origin="layout" path="M -1.11111E-6 -4.44444E-6 C 0.0224 0.01597 0.04497 0.03194 0.08334 0.03912 C 0.1217 0.0463 0.17587 0.04468 0.23004 0.04329 " pathEditMode="relative" ptsTypes="aaA">
                                      <p:cBhvr>
                                        <p:cTn id="31" dur="2000" fill="hold"/>
                                        <p:tgtEl>
                                          <p:spTgt spid="16"/>
                                        </p:tgtEl>
                                        <p:attrNameLst>
                                          <p:attrName>ppt_x</p:attrName>
                                          <p:attrName>ppt_y</p:attrName>
                                        </p:attrNameLst>
                                      </p:cBhvr>
                                    </p:animMotion>
                                  </p:childTnLst>
                                </p:cTn>
                              </p:par>
                            </p:childTnLst>
                          </p:cTn>
                        </p:par>
                        <p:par>
                          <p:cTn id="32" fill="hold">
                            <p:stCondLst>
                              <p:cond delay="5500"/>
                            </p:stCondLst>
                            <p:childTnLst>
                              <p:par>
                                <p:cTn id="33" presetID="9" presetClass="entr" presetSubtype="0"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dissolve">
                                      <p:cBhvr>
                                        <p:cTn id="35" dur="1000"/>
                                        <p:tgtEl>
                                          <p:spTgt spid="18"/>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dissolve">
                                      <p:cBhvr>
                                        <p:cTn id="38" dur="500"/>
                                        <p:tgtEl>
                                          <p:spTgt spid="23"/>
                                        </p:tgtEl>
                                      </p:cBhvr>
                                    </p:animEffect>
                                  </p:childTnLst>
                                </p:cTn>
                              </p:par>
                              <p:par>
                                <p:cTn id="39" presetID="9"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dissolve">
                                      <p:cBhvr>
                                        <p:cTn id="41" dur="500"/>
                                        <p:tgtEl>
                                          <p:spTgt spid="22"/>
                                        </p:tgtEl>
                                      </p:cBhvr>
                                    </p:animEffect>
                                  </p:childTnLst>
                                </p:cTn>
                              </p:par>
                              <p:par>
                                <p:cTn id="42" presetID="9" presetClass="entr" presetSubtype="0"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dissolve">
                                      <p:cBhvr>
                                        <p:cTn id="44" dur="500"/>
                                        <p:tgtEl>
                                          <p:spTgt spid="8"/>
                                        </p:tgtEl>
                                      </p:cBhvr>
                                    </p:animEffect>
                                  </p:childTnLst>
                                </p:cTn>
                              </p:par>
                            </p:childTnLst>
                          </p:cTn>
                        </p:par>
                        <p:par>
                          <p:cTn id="45" fill="hold">
                            <p:stCondLst>
                              <p:cond delay="6500"/>
                            </p:stCondLst>
                            <p:childTnLst>
                              <p:par>
                                <p:cTn id="46" presetID="9" presetClass="entr" presetSubtype="0" fill="hold"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dissolve">
                                      <p:cBhvr>
                                        <p:cTn id="48" dur="1000"/>
                                        <p:tgtEl>
                                          <p:spTgt spid="24"/>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dissolve">
                                      <p:cBhvr>
                                        <p:cTn id="51" dur="500"/>
                                        <p:tgtEl>
                                          <p:spTgt spid="25"/>
                                        </p:tgtEl>
                                      </p:cBhvr>
                                    </p:animEffect>
                                  </p:childTnLst>
                                </p:cTn>
                              </p:par>
                              <p:par>
                                <p:cTn id="52" presetID="9" presetClass="entr" presetSubtype="0" fill="hold"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dissolve">
                                      <p:cBhvr>
                                        <p:cTn id="54" dur="500"/>
                                        <p:tgtEl>
                                          <p:spTgt spid="19"/>
                                        </p:tgtEl>
                                      </p:cBhvr>
                                    </p:animEffect>
                                  </p:childTnLst>
                                </p:cTn>
                              </p:par>
                              <p:par>
                                <p:cTn id="55" presetID="9" presetClass="entr" presetSubtype="0" fill="hold"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dissolve">
                                      <p:cBhvr>
                                        <p:cTn id="57" dur="500"/>
                                        <p:tgtEl>
                                          <p:spTgt spid="9"/>
                                        </p:tgtEl>
                                      </p:cBhvr>
                                    </p:animEffect>
                                  </p:childTnLst>
                                </p:cTn>
                              </p:par>
                            </p:childTnLst>
                          </p:cTn>
                        </p:par>
                        <p:par>
                          <p:cTn id="58" fill="hold">
                            <p:stCondLst>
                              <p:cond delay="7500"/>
                            </p:stCondLst>
                            <p:childTnLst>
                              <p:par>
                                <p:cTn id="59" presetID="0" presetClass="path" presetSubtype="0" accel="50000" decel="50000" fill="hold" nodeType="afterEffect">
                                  <p:stCondLst>
                                    <p:cond delay="0"/>
                                  </p:stCondLst>
                                  <p:childTnLst>
                                    <p:animMotion origin="layout" path="M 0.03993 -0.00671 C 0.04792 -0.00625 0.05608 -0.00555 0.06875 -0.00718 C 0.08143 -0.00856 0.09844 -0.01204 0.1158 -0.01551 " pathEditMode="relative" rAng="0" ptsTypes="aaA">
                                      <p:cBhvr>
                                        <p:cTn id="60" dur="2000" fill="hold"/>
                                        <p:tgtEl>
                                          <p:spTgt spid="18"/>
                                        </p:tgtEl>
                                        <p:attrNameLst>
                                          <p:attrName>ppt_x</p:attrName>
                                          <p:attrName>ppt_y</p:attrName>
                                        </p:attrNameLst>
                                      </p:cBhvr>
                                      <p:rCtr x="3785" y="-394"/>
                                    </p:animMotion>
                                  </p:childTnLst>
                                </p:cTn>
                              </p:par>
                            </p:childTnLst>
                          </p:cTn>
                        </p:par>
                        <p:par>
                          <p:cTn id="61" fill="hold">
                            <p:stCondLst>
                              <p:cond delay="9500"/>
                            </p:stCondLst>
                            <p:childTnLst>
                              <p:par>
                                <p:cTn id="62" presetID="0" presetClass="path" presetSubtype="0" accel="50000" decel="50000" fill="hold" nodeType="afterEffect">
                                  <p:stCondLst>
                                    <p:cond delay="0"/>
                                  </p:stCondLst>
                                  <p:childTnLst>
                                    <p:animMotion origin="layout" path="M -2.5E-6 -0.01829 C 0.00434 -0.01412 0.00886 -0.00972 0.01528 -0.00903 C 0.02136 -0.00833 0.02379 -0.00926 0.03716 -0.01342 C 0.0507 -0.01736 0.07344 -0.02523 0.09653 -0.0331 " pathEditMode="relative" rAng="0" ptsTypes="aaaA">
                                      <p:cBhvr>
                                        <p:cTn id="63" dur="2000" fill="hold"/>
                                        <p:tgtEl>
                                          <p:spTgt spid="19"/>
                                        </p:tgtEl>
                                        <p:attrNameLst>
                                          <p:attrName>ppt_x</p:attrName>
                                          <p:attrName>ppt_y</p:attrName>
                                        </p:attrNameLst>
                                      </p:cBhvr>
                                      <p:rCtr x="4826" y="-255"/>
                                    </p:animMotion>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dissolve">
                                      <p:cBhvr>
                                        <p:cTn id="68" dur="500"/>
                                        <p:tgtEl>
                                          <p:spTgt spid="12"/>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nodeType="clickEffect">
                                  <p:stCondLst>
                                    <p:cond delay="0"/>
                                  </p:stCondLst>
                                  <p:childTnLst>
                                    <p:set>
                                      <p:cBhvr>
                                        <p:cTn id="72" dur="1" fill="hold">
                                          <p:stCondLst>
                                            <p:cond delay="0"/>
                                          </p:stCondLst>
                                        </p:cTn>
                                        <p:tgtEl>
                                          <p:spTgt spid="21">
                                            <p:txEl>
                                              <p:pRg st="2" end="2"/>
                                            </p:txEl>
                                          </p:spTgt>
                                        </p:tgtEl>
                                        <p:attrNameLst>
                                          <p:attrName>style.visibility</p:attrName>
                                        </p:attrNameLst>
                                      </p:cBhvr>
                                      <p:to>
                                        <p:strVal val="visible"/>
                                      </p:to>
                                    </p:set>
                                    <p:animEffect transition="in" filter="dissolve">
                                      <p:cBhvr>
                                        <p:cTn id="73" dur="500"/>
                                        <p:tgtEl>
                                          <p:spTgt spid="21">
                                            <p:txEl>
                                              <p:pRg st="2" end="2"/>
                                            </p:txEl>
                                          </p:spTgt>
                                        </p:tgtEl>
                                      </p:cBhvr>
                                    </p:animEffect>
                                  </p:childTnLst>
                                </p:cTn>
                              </p:par>
                              <p:par>
                                <p:cTn id="74" presetID="9" presetClass="entr" presetSubtype="0" fill="hold" nodeType="withEffect">
                                  <p:stCondLst>
                                    <p:cond delay="0"/>
                                  </p:stCondLst>
                                  <p:childTnLst>
                                    <p:set>
                                      <p:cBhvr>
                                        <p:cTn id="75" dur="1" fill="hold">
                                          <p:stCondLst>
                                            <p:cond delay="0"/>
                                          </p:stCondLst>
                                        </p:cTn>
                                        <p:tgtEl>
                                          <p:spTgt spid="21">
                                            <p:txEl>
                                              <p:pRg st="3" end="3"/>
                                            </p:txEl>
                                          </p:spTgt>
                                        </p:tgtEl>
                                        <p:attrNameLst>
                                          <p:attrName>style.visibility</p:attrName>
                                        </p:attrNameLst>
                                      </p:cBhvr>
                                      <p:to>
                                        <p:strVal val="visible"/>
                                      </p:to>
                                    </p:set>
                                    <p:animEffect transition="in" filter="dissolve">
                                      <p:cBhvr>
                                        <p:cTn id="76" dur="500"/>
                                        <p:tgtEl>
                                          <p:spTgt spid="21">
                                            <p:txEl>
                                              <p:pRg st="3" end="3"/>
                                            </p:txEl>
                                          </p:spTgt>
                                        </p:tgtEl>
                                      </p:cBhvr>
                                    </p:animEffect>
                                  </p:childTnLst>
                                </p:cTn>
                              </p:par>
                              <p:par>
                                <p:cTn id="77" presetID="9" presetClass="entr" presetSubtype="0" fill="hold" nodeType="withEffect">
                                  <p:stCondLst>
                                    <p:cond delay="0"/>
                                  </p:stCondLst>
                                  <p:childTnLst>
                                    <p:set>
                                      <p:cBhvr>
                                        <p:cTn id="78" dur="1" fill="hold">
                                          <p:stCondLst>
                                            <p:cond delay="0"/>
                                          </p:stCondLst>
                                        </p:cTn>
                                        <p:tgtEl>
                                          <p:spTgt spid="21">
                                            <p:txEl>
                                              <p:pRg st="4" end="4"/>
                                            </p:txEl>
                                          </p:spTgt>
                                        </p:tgtEl>
                                        <p:attrNameLst>
                                          <p:attrName>style.visibility</p:attrName>
                                        </p:attrNameLst>
                                      </p:cBhvr>
                                      <p:to>
                                        <p:strVal val="visible"/>
                                      </p:to>
                                    </p:set>
                                    <p:animEffect transition="in" filter="dissolve">
                                      <p:cBhvr>
                                        <p:cTn id="79" dur="500"/>
                                        <p:tgtEl>
                                          <p:spTgt spid="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23" grpId="0"/>
      <p:bldP spid="25" grpId="0"/>
      <p:bldP spid="20" grpId="0"/>
      <p:bldP spid="1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ShadowReplica: Design Principles</a:t>
            </a:r>
          </a:p>
        </p:txBody>
      </p:sp>
      <p:sp>
        <p:nvSpPr>
          <p:cNvPr id="3" name="Content Placeholder 2"/>
          <p:cNvSpPr>
            <a:spLocks noGrp="1"/>
          </p:cNvSpPr>
          <p:nvPr>
            <p:ph idx="1"/>
          </p:nvPr>
        </p:nvSpPr>
        <p:spPr/>
        <p:txBody>
          <a:bodyPr>
            <a:normAutofit/>
          </a:bodyPr>
          <a:lstStyle/>
          <a:p>
            <a:r>
              <a:rPr lang="en-US" dirty="0"/>
              <a:t>Subset state propagation</a:t>
            </a:r>
          </a:p>
          <a:p>
            <a:pPr lvl="1"/>
            <a:r>
              <a:rPr lang="en-US" dirty="0"/>
              <a:t>Control flow choices: BBL identifiers (</a:t>
            </a:r>
            <a:r>
              <a:rPr lang="en-US" dirty="0" err="1"/>
              <a:t>BBId</a:t>
            </a:r>
            <a:r>
              <a:rPr lang="en-US" dirty="0"/>
              <a:t>)</a:t>
            </a:r>
          </a:p>
          <a:p>
            <a:pPr lvl="1"/>
            <a:r>
              <a:rPr lang="en-US" dirty="0"/>
              <a:t>Effective addresses (EAs)</a:t>
            </a:r>
          </a:p>
          <a:p>
            <a:r>
              <a:rPr lang="en-US" dirty="0"/>
              <a:t>Efficient operations</a:t>
            </a:r>
          </a:p>
          <a:p>
            <a:pPr lvl="1"/>
            <a:r>
              <a:rPr lang="en-US" dirty="0"/>
              <a:t>Minimize information volume / frequency </a:t>
            </a:r>
          </a:p>
          <a:p>
            <a:pPr lvl="1"/>
            <a:r>
              <a:rPr lang="en-US" dirty="0"/>
              <a:t>Efficient communication channel</a:t>
            </a:r>
          </a:p>
          <a:p>
            <a:pPr lvl="1"/>
            <a:r>
              <a:rPr lang="en-US" dirty="0"/>
              <a:t>DFT Analyzer performance</a:t>
            </a:r>
          </a:p>
        </p:txBody>
      </p:sp>
      <p:sp>
        <p:nvSpPr>
          <p:cNvPr id="4" name="Slide Number Placeholder 3"/>
          <p:cNvSpPr>
            <a:spLocks noGrp="1"/>
          </p:cNvSpPr>
          <p:nvPr>
            <p:ph type="sldNum" sz="quarter" idx="12"/>
          </p:nvPr>
        </p:nvSpPr>
        <p:spPr/>
        <p:txBody>
          <a:bodyPr/>
          <a:lstStyle/>
          <a:p>
            <a:fld id="{0621C422-EC7E-0F41-86E9-965EAB4ED0E8}" type="slidenum">
              <a:rPr lang="en-US" smtClean="0"/>
              <a:t>54</a:t>
            </a:fld>
            <a:endParaRPr lang="en-US" dirty="0"/>
          </a:p>
        </p:txBody>
      </p:sp>
    </p:spTree>
    <p:extLst>
      <p:ext uri="{BB962C8B-B14F-4D97-AF65-F5344CB8AC3E}">
        <p14:creationId xmlns:p14="http://schemas.microsoft.com/office/powerpoint/2010/main" val="326420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dissolve">
                                      <p:cBhvr>
                                        <p:cTn id="24" dur="500"/>
                                        <p:tgtEl>
                                          <p:spTgt spid="3">
                                            <p:txEl>
                                              <p:pRg st="5" end="5"/>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4158"/>
            <a:ext cx="8229600" cy="822642"/>
          </a:xfrm>
        </p:spPr>
        <p:txBody>
          <a:bodyPr>
            <a:normAutofit/>
          </a:bodyPr>
          <a:lstStyle/>
          <a:p>
            <a:r>
              <a:rPr lang="en-US" sz="4000" dirty="0"/>
              <a:t>ShadowReplica: Execution Model</a:t>
            </a:r>
          </a:p>
        </p:txBody>
      </p:sp>
      <p:sp>
        <p:nvSpPr>
          <p:cNvPr id="6" name="Text Placeholder 5"/>
          <p:cNvSpPr>
            <a:spLocks noGrp="1"/>
          </p:cNvSpPr>
          <p:nvPr>
            <p:ph type="body" idx="1"/>
          </p:nvPr>
        </p:nvSpPr>
        <p:spPr>
          <a:xfrm>
            <a:off x="457200" y="1412659"/>
            <a:ext cx="2744788" cy="639762"/>
          </a:xfrm>
        </p:spPr>
        <p:txBody>
          <a:bodyPr/>
          <a:lstStyle/>
          <a:p>
            <a:r>
              <a:rPr lang="en-US" dirty="0"/>
              <a:t>Offline Analysis</a:t>
            </a:r>
          </a:p>
        </p:txBody>
      </p:sp>
      <p:sp>
        <p:nvSpPr>
          <p:cNvPr id="8" name="Text Placeholder 7"/>
          <p:cNvSpPr>
            <a:spLocks noGrp="1"/>
          </p:cNvSpPr>
          <p:nvPr>
            <p:ph type="body" sz="quarter" idx="3"/>
          </p:nvPr>
        </p:nvSpPr>
        <p:spPr>
          <a:xfrm>
            <a:off x="5732199" y="1332927"/>
            <a:ext cx="3279775" cy="639762"/>
          </a:xfrm>
        </p:spPr>
        <p:txBody>
          <a:bodyPr/>
          <a:lstStyle/>
          <a:p>
            <a:r>
              <a:rPr lang="en-US" dirty="0"/>
              <a:t>DFT Runtime</a:t>
            </a:r>
          </a:p>
        </p:txBody>
      </p:sp>
      <p:sp>
        <p:nvSpPr>
          <p:cNvPr id="5" name="Slide Number Placeholder 4"/>
          <p:cNvSpPr>
            <a:spLocks noGrp="1"/>
          </p:cNvSpPr>
          <p:nvPr>
            <p:ph type="sldNum" sz="quarter" idx="12"/>
          </p:nvPr>
        </p:nvSpPr>
        <p:spPr/>
        <p:txBody>
          <a:bodyPr/>
          <a:lstStyle/>
          <a:p>
            <a:fld id="{0621C422-EC7E-0F41-86E9-965EAB4ED0E8}" type="slidenum">
              <a:rPr lang="en-US" smtClean="0"/>
              <a:t>55</a:t>
            </a:fld>
            <a:endParaRPr lang="en-US"/>
          </a:p>
        </p:txBody>
      </p:sp>
      <p:grpSp>
        <p:nvGrpSpPr>
          <p:cNvPr id="42" name="Group 41"/>
          <p:cNvGrpSpPr/>
          <p:nvPr/>
        </p:nvGrpSpPr>
        <p:grpSpPr>
          <a:xfrm>
            <a:off x="401801" y="2179024"/>
            <a:ext cx="2981882" cy="4177326"/>
            <a:chOff x="401801" y="2179024"/>
            <a:chExt cx="2981882" cy="4177326"/>
          </a:xfrm>
        </p:grpSpPr>
        <p:pic>
          <p:nvPicPr>
            <p:cNvPr id="14" name="Picture 13"/>
            <p:cNvPicPr>
              <a:picLocks noChangeAspect="1"/>
            </p:cNvPicPr>
            <p:nvPr/>
          </p:nvPicPr>
          <p:blipFill>
            <a:blip r:embed="rId3"/>
            <a:stretch>
              <a:fillRect/>
            </a:stretch>
          </p:blipFill>
          <p:spPr>
            <a:xfrm>
              <a:off x="401801" y="2179024"/>
              <a:ext cx="2922214" cy="870013"/>
            </a:xfrm>
            <a:prstGeom prst="rect">
              <a:avLst/>
            </a:prstGeom>
          </p:spPr>
        </p:pic>
        <p:pic>
          <p:nvPicPr>
            <p:cNvPr id="15" name="Picture 14"/>
            <p:cNvPicPr>
              <a:picLocks noChangeAspect="1"/>
            </p:cNvPicPr>
            <p:nvPr/>
          </p:nvPicPr>
          <p:blipFill>
            <a:blip r:embed="rId4"/>
            <a:stretch>
              <a:fillRect/>
            </a:stretch>
          </p:blipFill>
          <p:spPr>
            <a:xfrm>
              <a:off x="1279350" y="2980428"/>
              <a:ext cx="1286847" cy="2366947"/>
            </a:xfrm>
            <a:prstGeom prst="rect">
              <a:avLst/>
            </a:prstGeom>
          </p:spPr>
        </p:pic>
        <p:pic>
          <p:nvPicPr>
            <p:cNvPr id="16" name="Picture 15"/>
            <p:cNvPicPr>
              <a:picLocks noChangeAspect="1"/>
            </p:cNvPicPr>
            <p:nvPr/>
          </p:nvPicPr>
          <p:blipFill>
            <a:blip r:embed="rId5"/>
            <a:stretch>
              <a:fillRect/>
            </a:stretch>
          </p:blipFill>
          <p:spPr>
            <a:xfrm>
              <a:off x="1531298" y="3238718"/>
              <a:ext cx="1367275" cy="447801"/>
            </a:xfrm>
            <a:prstGeom prst="rect">
              <a:avLst/>
            </a:prstGeom>
          </p:spPr>
        </p:pic>
        <p:pic>
          <p:nvPicPr>
            <p:cNvPr id="18" name="Picture 17"/>
            <p:cNvPicPr>
              <a:picLocks noChangeAspect="1"/>
            </p:cNvPicPr>
            <p:nvPr/>
          </p:nvPicPr>
          <p:blipFill>
            <a:blip r:embed="rId6"/>
            <a:stretch>
              <a:fillRect/>
            </a:stretch>
          </p:blipFill>
          <p:spPr>
            <a:xfrm>
              <a:off x="528492" y="5217656"/>
              <a:ext cx="2855191" cy="1138694"/>
            </a:xfrm>
            <a:prstGeom prst="rect">
              <a:avLst/>
            </a:prstGeom>
          </p:spPr>
        </p:pic>
      </p:grpSp>
      <p:grpSp>
        <p:nvGrpSpPr>
          <p:cNvPr id="9" name="Group 8"/>
          <p:cNvGrpSpPr/>
          <p:nvPr/>
        </p:nvGrpSpPr>
        <p:grpSpPr>
          <a:xfrm>
            <a:off x="5715296" y="2084254"/>
            <a:ext cx="3284350" cy="4263555"/>
            <a:chOff x="5399429" y="2048502"/>
            <a:chExt cx="3600218" cy="4394078"/>
          </a:xfrm>
        </p:grpSpPr>
        <p:pic>
          <p:nvPicPr>
            <p:cNvPr id="25" name="Picture 24"/>
            <p:cNvPicPr>
              <a:picLocks noChangeAspect="1"/>
            </p:cNvPicPr>
            <p:nvPr/>
          </p:nvPicPr>
          <p:blipFill>
            <a:blip r:embed="rId7"/>
            <a:stretch>
              <a:fillRect/>
            </a:stretch>
          </p:blipFill>
          <p:spPr>
            <a:xfrm>
              <a:off x="7159149" y="2693371"/>
              <a:ext cx="1154546" cy="1037356"/>
            </a:xfrm>
            <a:prstGeom prst="rect">
              <a:avLst/>
            </a:prstGeom>
          </p:spPr>
        </p:pic>
        <p:pic>
          <p:nvPicPr>
            <p:cNvPr id="26" name="Picture 25"/>
            <p:cNvPicPr>
              <a:picLocks noChangeAspect="1"/>
            </p:cNvPicPr>
            <p:nvPr/>
          </p:nvPicPr>
          <p:blipFill>
            <a:blip r:embed="rId8"/>
            <a:stretch>
              <a:fillRect/>
            </a:stretch>
          </p:blipFill>
          <p:spPr>
            <a:xfrm>
              <a:off x="5399429" y="2048502"/>
              <a:ext cx="929370" cy="644869"/>
            </a:xfrm>
            <a:prstGeom prst="rect">
              <a:avLst/>
            </a:prstGeom>
          </p:spPr>
        </p:pic>
        <p:pic>
          <p:nvPicPr>
            <p:cNvPr id="27" name="Picture 26"/>
            <p:cNvPicPr>
              <a:picLocks noChangeAspect="1"/>
            </p:cNvPicPr>
            <p:nvPr/>
          </p:nvPicPr>
          <p:blipFill>
            <a:blip r:embed="rId9"/>
            <a:stretch>
              <a:fillRect/>
            </a:stretch>
          </p:blipFill>
          <p:spPr>
            <a:xfrm>
              <a:off x="8070277" y="4318819"/>
              <a:ext cx="929370" cy="1100070"/>
            </a:xfrm>
            <a:prstGeom prst="rect">
              <a:avLst/>
            </a:prstGeom>
          </p:spPr>
        </p:pic>
        <p:grpSp>
          <p:nvGrpSpPr>
            <p:cNvPr id="28" name="Group 27"/>
            <p:cNvGrpSpPr/>
            <p:nvPr/>
          </p:nvGrpSpPr>
          <p:grpSpPr>
            <a:xfrm>
              <a:off x="5646898" y="5418889"/>
              <a:ext cx="765246" cy="1012462"/>
              <a:chOff x="6596382" y="4494917"/>
              <a:chExt cx="697627" cy="899305"/>
            </a:xfrm>
          </p:grpSpPr>
          <p:pic>
            <p:nvPicPr>
              <p:cNvPr id="29" name="Picture 28"/>
              <p:cNvPicPr>
                <a:picLocks noChangeAspect="1"/>
              </p:cNvPicPr>
              <p:nvPr/>
            </p:nvPicPr>
            <p:blipFill>
              <a:blip r:embed="rId10"/>
              <a:stretch>
                <a:fillRect/>
              </a:stretch>
            </p:blipFill>
            <p:spPr>
              <a:xfrm>
                <a:off x="6675176" y="4848968"/>
                <a:ext cx="587875" cy="545254"/>
              </a:xfrm>
              <a:prstGeom prst="rect">
                <a:avLst/>
              </a:prstGeom>
            </p:spPr>
          </p:pic>
          <p:sp>
            <p:nvSpPr>
              <p:cNvPr id="30" name="TextBox 29"/>
              <p:cNvSpPr txBox="1"/>
              <p:nvPr/>
            </p:nvSpPr>
            <p:spPr>
              <a:xfrm>
                <a:off x="6596382" y="4494917"/>
                <a:ext cx="697627" cy="369332"/>
              </a:xfrm>
              <a:prstGeom prst="rect">
                <a:avLst/>
              </a:prstGeom>
              <a:noFill/>
            </p:spPr>
            <p:txBody>
              <a:bodyPr wrap="none" rtlCol="0">
                <a:spAutoFit/>
              </a:bodyPr>
              <a:lstStyle/>
              <a:p>
                <a:pPr algn="ctr"/>
                <a:r>
                  <a:rPr lang="en-US" b="1" dirty="0"/>
                  <a:t>CPU0</a:t>
                </a:r>
                <a:endParaRPr lang="en-US" sz="2000" b="1" dirty="0"/>
              </a:p>
            </p:txBody>
          </p:sp>
        </p:grpSp>
        <p:grpSp>
          <p:nvGrpSpPr>
            <p:cNvPr id="31" name="Group 30"/>
            <p:cNvGrpSpPr/>
            <p:nvPr/>
          </p:nvGrpSpPr>
          <p:grpSpPr>
            <a:xfrm>
              <a:off x="8180802" y="5430118"/>
              <a:ext cx="697389" cy="1012462"/>
              <a:chOff x="6627312" y="4494917"/>
              <a:chExt cx="635766" cy="899305"/>
            </a:xfrm>
          </p:grpSpPr>
          <p:pic>
            <p:nvPicPr>
              <p:cNvPr id="32" name="Picture 31"/>
              <p:cNvPicPr>
                <a:picLocks noChangeAspect="1"/>
              </p:cNvPicPr>
              <p:nvPr/>
            </p:nvPicPr>
            <p:blipFill>
              <a:blip r:embed="rId10"/>
              <a:stretch>
                <a:fillRect/>
              </a:stretch>
            </p:blipFill>
            <p:spPr>
              <a:xfrm>
                <a:off x="6675176" y="4848968"/>
                <a:ext cx="587875" cy="545254"/>
              </a:xfrm>
              <a:prstGeom prst="rect">
                <a:avLst/>
              </a:prstGeom>
            </p:spPr>
          </p:pic>
          <p:sp>
            <p:nvSpPr>
              <p:cNvPr id="33" name="TextBox 32"/>
              <p:cNvSpPr txBox="1"/>
              <p:nvPr/>
            </p:nvSpPr>
            <p:spPr>
              <a:xfrm>
                <a:off x="6627312" y="4494917"/>
                <a:ext cx="635766" cy="328054"/>
              </a:xfrm>
              <a:prstGeom prst="rect">
                <a:avLst/>
              </a:prstGeom>
              <a:noFill/>
            </p:spPr>
            <p:txBody>
              <a:bodyPr wrap="none" rtlCol="0">
                <a:spAutoFit/>
              </a:bodyPr>
              <a:lstStyle/>
              <a:p>
                <a:pPr algn="ctr"/>
                <a:r>
                  <a:rPr lang="en-US" b="1" dirty="0"/>
                  <a:t>CPU1</a:t>
                </a:r>
                <a:endParaRPr lang="en-US" sz="2000" b="1" dirty="0"/>
              </a:p>
            </p:txBody>
          </p:sp>
        </p:grpSp>
        <p:pic>
          <p:nvPicPr>
            <p:cNvPr id="34" name="Picture 33"/>
            <p:cNvPicPr>
              <a:picLocks noChangeAspect="1"/>
            </p:cNvPicPr>
            <p:nvPr/>
          </p:nvPicPr>
          <p:blipFill>
            <a:blip r:embed="rId11"/>
            <a:stretch>
              <a:fillRect/>
            </a:stretch>
          </p:blipFill>
          <p:spPr>
            <a:xfrm>
              <a:off x="5399429" y="2693371"/>
              <a:ext cx="929370" cy="341401"/>
            </a:xfrm>
            <a:prstGeom prst="rect">
              <a:avLst/>
            </a:prstGeom>
          </p:spPr>
        </p:pic>
        <p:pic>
          <p:nvPicPr>
            <p:cNvPr id="35" name="Picture 34"/>
            <p:cNvPicPr>
              <a:picLocks noChangeAspect="1"/>
            </p:cNvPicPr>
            <p:nvPr/>
          </p:nvPicPr>
          <p:blipFill>
            <a:blip r:embed="rId12"/>
            <a:stretch>
              <a:fillRect/>
            </a:stretch>
          </p:blipFill>
          <p:spPr>
            <a:xfrm>
              <a:off x="5399429" y="3034772"/>
              <a:ext cx="956006" cy="351186"/>
            </a:xfrm>
            <a:prstGeom prst="rect">
              <a:avLst/>
            </a:prstGeom>
          </p:spPr>
        </p:pic>
        <p:pic>
          <p:nvPicPr>
            <p:cNvPr id="36" name="Picture 35"/>
            <p:cNvPicPr>
              <a:picLocks noChangeAspect="1"/>
            </p:cNvPicPr>
            <p:nvPr/>
          </p:nvPicPr>
          <p:blipFill>
            <a:blip r:embed="rId13"/>
            <a:stretch>
              <a:fillRect/>
            </a:stretch>
          </p:blipFill>
          <p:spPr>
            <a:xfrm>
              <a:off x="8070277" y="3988711"/>
              <a:ext cx="929370" cy="341401"/>
            </a:xfrm>
            <a:prstGeom prst="rect">
              <a:avLst/>
            </a:prstGeom>
          </p:spPr>
        </p:pic>
        <p:cxnSp>
          <p:nvCxnSpPr>
            <p:cNvPr id="37" name="Elbow Connector 36"/>
            <p:cNvCxnSpPr>
              <a:stCxn id="35" idx="2"/>
              <a:endCxn id="36" idx="0"/>
            </p:cNvCxnSpPr>
            <p:nvPr/>
          </p:nvCxnSpPr>
          <p:spPr>
            <a:xfrm rot="16200000" flipH="1">
              <a:off x="6904821" y="2358569"/>
              <a:ext cx="602753" cy="2657530"/>
            </a:xfrm>
            <a:prstGeom prst="bentConnector3">
              <a:avLst>
                <a:gd name="adj1" fmla="val 50000"/>
              </a:avLst>
            </a:prstGeom>
            <a:ln>
              <a:tailEnd type="arrow"/>
            </a:ln>
          </p:spPr>
          <p:style>
            <a:lnRef idx="3">
              <a:schemeClr val="dk1"/>
            </a:lnRef>
            <a:fillRef idx="0">
              <a:schemeClr val="dk1"/>
            </a:fillRef>
            <a:effectRef idx="2">
              <a:schemeClr val="dk1"/>
            </a:effectRef>
            <a:fontRef idx="minor">
              <a:schemeClr val="tx1"/>
            </a:fontRef>
          </p:style>
        </p:cxnSp>
      </p:grpSp>
      <p:grpSp>
        <p:nvGrpSpPr>
          <p:cNvPr id="41" name="Group 40"/>
          <p:cNvGrpSpPr/>
          <p:nvPr/>
        </p:nvGrpSpPr>
        <p:grpSpPr>
          <a:xfrm>
            <a:off x="4056628" y="5371622"/>
            <a:ext cx="1241632" cy="930276"/>
            <a:chOff x="4056628" y="5371622"/>
            <a:chExt cx="1241632" cy="930276"/>
          </a:xfrm>
        </p:grpSpPr>
        <p:pic>
          <p:nvPicPr>
            <p:cNvPr id="7" name="Picture 6"/>
            <p:cNvPicPr>
              <a:picLocks noChangeAspect="1"/>
            </p:cNvPicPr>
            <p:nvPr/>
          </p:nvPicPr>
          <p:blipFill>
            <a:blip r:embed="rId14"/>
            <a:stretch>
              <a:fillRect/>
            </a:stretch>
          </p:blipFill>
          <p:spPr>
            <a:xfrm>
              <a:off x="4279077" y="5371622"/>
              <a:ext cx="658563" cy="386357"/>
            </a:xfrm>
            <a:prstGeom prst="rect">
              <a:avLst/>
            </a:prstGeom>
          </p:spPr>
        </p:pic>
        <p:sp>
          <p:nvSpPr>
            <p:cNvPr id="11" name="Right Arrow 10"/>
            <p:cNvSpPr/>
            <p:nvPr/>
          </p:nvSpPr>
          <p:spPr>
            <a:xfrm>
              <a:off x="4056628" y="5723783"/>
              <a:ext cx="1241632" cy="578115"/>
            </a:xfrm>
            <a:prstGeom prst="rightArrow">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 name="TextBox 12"/>
          <p:cNvSpPr txBox="1"/>
          <p:nvPr/>
        </p:nvSpPr>
        <p:spPr>
          <a:xfrm>
            <a:off x="4284103" y="-132682"/>
            <a:ext cx="184666" cy="369332"/>
          </a:xfrm>
          <a:prstGeom prst="rect">
            <a:avLst/>
          </a:prstGeom>
          <a:noFill/>
        </p:spPr>
        <p:txBody>
          <a:bodyPr wrap="none" rtlCol="0">
            <a:spAutoFit/>
          </a:bodyPr>
          <a:lstStyle/>
          <a:p>
            <a:endParaRPr lang="en-US" dirty="0"/>
          </a:p>
        </p:txBody>
      </p:sp>
      <p:grpSp>
        <p:nvGrpSpPr>
          <p:cNvPr id="40" name="Group 39"/>
          <p:cNvGrpSpPr/>
          <p:nvPr/>
        </p:nvGrpSpPr>
        <p:grpSpPr>
          <a:xfrm>
            <a:off x="3847953" y="2295464"/>
            <a:ext cx="1241632" cy="829007"/>
            <a:chOff x="3762650" y="2061832"/>
            <a:chExt cx="1241632" cy="829007"/>
          </a:xfrm>
        </p:grpSpPr>
        <p:sp>
          <p:nvSpPr>
            <p:cNvPr id="38" name="Right Arrow 37"/>
            <p:cNvSpPr/>
            <p:nvPr/>
          </p:nvSpPr>
          <p:spPr>
            <a:xfrm rot="10800000">
              <a:off x="3762650" y="2312724"/>
              <a:ext cx="1241632" cy="578115"/>
            </a:xfrm>
            <a:prstGeom prst="rightArrow">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15"/>
            <a:stretch>
              <a:fillRect/>
            </a:stretch>
          </p:blipFill>
          <p:spPr>
            <a:xfrm>
              <a:off x="4211336" y="2061832"/>
              <a:ext cx="514866" cy="326742"/>
            </a:xfrm>
            <a:prstGeom prst="rect">
              <a:avLst/>
            </a:prstGeom>
          </p:spPr>
        </p:pic>
      </p:grpSp>
    </p:spTree>
    <p:extLst>
      <p:ext uri="{BB962C8B-B14F-4D97-AF65-F5344CB8AC3E}">
        <p14:creationId xmlns:p14="http://schemas.microsoft.com/office/powerpoint/2010/main" val="1916569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dissolve">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barn(inVertical)">
                                      <p:cBhvr>
                                        <p:cTn id="15" dur="500"/>
                                        <p:tgtEl>
                                          <p:spTgt spid="41"/>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dissolve">
                                      <p:cBhvr>
                                        <p:cTn id="20" dur="500"/>
                                        <p:tgtEl>
                                          <p:spTgt spid="8">
                                            <p:txEl>
                                              <p:pRg st="0" end="0"/>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ssolv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barn(inVertical)">
                                      <p:cBhvr>
                                        <p:cTn id="2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868362"/>
          </a:xfrm>
        </p:spPr>
        <p:txBody>
          <a:bodyPr>
            <a:normAutofit/>
          </a:bodyPr>
          <a:lstStyle/>
          <a:p>
            <a:r>
              <a:rPr lang="en-US" sz="4000" dirty="0"/>
              <a:t>ShadowReplica: Offline Analysis</a:t>
            </a:r>
          </a:p>
        </p:txBody>
      </p:sp>
      <p:sp>
        <p:nvSpPr>
          <p:cNvPr id="3" name="Content Placeholder 2"/>
          <p:cNvSpPr>
            <a:spLocks noGrp="1"/>
          </p:cNvSpPr>
          <p:nvPr>
            <p:ph idx="1"/>
          </p:nvPr>
        </p:nvSpPr>
        <p:spPr>
          <a:xfrm>
            <a:off x="55640" y="1600200"/>
            <a:ext cx="6004076" cy="2514599"/>
          </a:xfrm>
        </p:spPr>
        <p:txBody>
          <a:bodyPr>
            <a:normAutofit fontScale="85000" lnSpcReduction="10000"/>
          </a:bodyPr>
          <a:lstStyle/>
          <a:p>
            <a:r>
              <a:rPr lang="en-US" dirty="0"/>
              <a:t>Profilers</a:t>
            </a:r>
          </a:p>
          <a:p>
            <a:pPr lvl="1"/>
            <a:r>
              <a:rPr lang="en-US" dirty="0"/>
              <a:t>Dynamic</a:t>
            </a:r>
            <a:r>
              <a:rPr lang="en-US" baseline="0" dirty="0"/>
              <a:t> profiler</a:t>
            </a:r>
            <a:r>
              <a:rPr lang="en-US" dirty="0"/>
              <a:t>: Extends PIN</a:t>
            </a:r>
            <a:endParaRPr lang="en-US" baseline="0" dirty="0"/>
          </a:p>
          <a:p>
            <a:pPr lvl="1"/>
            <a:r>
              <a:rPr lang="en-US" baseline="0" dirty="0"/>
              <a:t>Static profiler:</a:t>
            </a:r>
            <a:r>
              <a:rPr lang="en-US" dirty="0"/>
              <a:t> Extends IDA pro</a:t>
            </a:r>
            <a:endParaRPr lang="en-US" baseline="0" dirty="0"/>
          </a:p>
          <a:p>
            <a:pPr lvl="1"/>
            <a:r>
              <a:rPr lang="en-US" dirty="0"/>
              <a:t>Out</a:t>
            </a:r>
            <a:r>
              <a:rPr lang="en-US" baseline="0" dirty="0"/>
              <a:t>puts</a:t>
            </a:r>
          </a:p>
          <a:p>
            <a:pPr lvl="2"/>
            <a:r>
              <a:rPr lang="en-US" dirty="0"/>
              <a:t>BBL trace</a:t>
            </a:r>
          </a:p>
          <a:p>
            <a:pPr lvl="2"/>
            <a:r>
              <a:rPr lang="en-US" dirty="0"/>
              <a:t>Control Flow</a:t>
            </a:r>
            <a:r>
              <a:rPr lang="en-US" baseline="0" dirty="0"/>
              <a:t> Graph (CFG)</a:t>
            </a:r>
            <a:r>
              <a:rPr lang="en-US" dirty="0"/>
              <a:t> + </a:t>
            </a:r>
            <a:r>
              <a:rPr lang="en-US" baseline="0" dirty="0"/>
              <a:t>Execution Count</a:t>
            </a:r>
          </a:p>
        </p:txBody>
      </p:sp>
      <p:sp>
        <p:nvSpPr>
          <p:cNvPr id="9" name="Content Placeholder 2"/>
          <p:cNvSpPr txBox="1">
            <a:spLocks/>
          </p:cNvSpPr>
          <p:nvPr/>
        </p:nvSpPr>
        <p:spPr>
          <a:xfrm>
            <a:off x="50805" y="4191001"/>
            <a:ext cx="5715000" cy="25145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700" dirty="0"/>
              <a:t>Analyzer</a:t>
            </a:r>
          </a:p>
          <a:p>
            <a:pPr lvl="1"/>
            <a:r>
              <a:rPr lang="en-US" sz="2400" dirty="0"/>
              <a:t>Takes inputs from profilers</a:t>
            </a:r>
          </a:p>
          <a:p>
            <a:pPr lvl="1"/>
            <a:r>
              <a:rPr lang="en-US" sz="2400" dirty="0"/>
              <a:t>Analysis/Application-specific outputs</a:t>
            </a:r>
          </a:p>
          <a:p>
            <a:pPr lvl="2"/>
            <a:r>
              <a:rPr lang="en-US" sz="2000" dirty="0"/>
              <a:t>Event collector for Primary</a:t>
            </a:r>
          </a:p>
          <a:p>
            <a:pPr lvl="2"/>
            <a:r>
              <a:rPr lang="en-US" sz="2000" dirty="0"/>
              <a:t>DFT code for Secondary</a:t>
            </a:r>
          </a:p>
          <a:p>
            <a:endParaRPr lang="en-US" sz="2800" dirty="0"/>
          </a:p>
        </p:txBody>
      </p:sp>
      <p:pic>
        <p:nvPicPr>
          <p:cNvPr id="19" name="Picture 18"/>
          <p:cNvPicPr>
            <a:picLocks noChangeAspect="1"/>
          </p:cNvPicPr>
          <p:nvPr/>
        </p:nvPicPr>
        <p:blipFill>
          <a:blip r:embed="rId3"/>
          <a:stretch>
            <a:fillRect/>
          </a:stretch>
        </p:blipFill>
        <p:spPr>
          <a:xfrm>
            <a:off x="6059716" y="1926267"/>
            <a:ext cx="2768600" cy="863600"/>
          </a:xfrm>
          <a:prstGeom prst="rect">
            <a:avLst/>
          </a:prstGeom>
        </p:spPr>
      </p:pic>
      <p:pic>
        <p:nvPicPr>
          <p:cNvPr id="22" name="Picture 21"/>
          <p:cNvPicPr>
            <a:picLocks noChangeAspect="1"/>
          </p:cNvPicPr>
          <p:nvPr/>
        </p:nvPicPr>
        <p:blipFill>
          <a:blip r:embed="rId4"/>
          <a:stretch>
            <a:fillRect/>
          </a:stretch>
        </p:blipFill>
        <p:spPr>
          <a:xfrm>
            <a:off x="6891134" y="2721764"/>
            <a:ext cx="1219200" cy="2349500"/>
          </a:xfrm>
          <a:prstGeom prst="rect">
            <a:avLst/>
          </a:prstGeom>
        </p:spPr>
      </p:pic>
      <p:pic>
        <p:nvPicPr>
          <p:cNvPr id="23" name="Picture 22"/>
          <p:cNvPicPr>
            <a:picLocks noChangeAspect="1"/>
          </p:cNvPicPr>
          <p:nvPr/>
        </p:nvPicPr>
        <p:blipFill>
          <a:blip r:embed="rId5"/>
          <a:stretch>
            <a:fillRect/>
          </a:stretch>
        </p:blipFill>
        <p:spPr>
          <a:xfrm>
            <a:off x="7129838" y="2666394"/>
            <a:ext cx="1295400" cy="444500"/>
          </a:xfrm>
          <a:prstGeom prst="rect">
            <a:avLst/>
          </a:prstGeom>
        </p:spPr>
      </p:pic>
      <p:pic>
        <p:nvPicPr>
          <p:cNvPr id="24" name="Picture 23"/>
          <p:cNvPicPr>
            <a:picLocks noChangeAspect="1"/>
          </p:cNvPicPr>
          <p:nvPr/>
        </p:nvPicPr>
        <p:blipFill>
          <a:blip r:embed="rId6"/>
          <a:stretch>
            <a:fillRect/>
          </a:stretch>
        </p:blipFill>
        <p:spPr>
          <a:xfrm>
            <a:off x="6189225" y="4885639"/>
            <a:ext cx="2705100" cy="1130300"/>
          </a:xfrm>
          <a:prstGeom prst="rect">
            <a:avLst/>
          </a:prstGeom>
        </p:spPr>
      </p:pic>
      <p:sp>
        <p:nvSpPr>
          <p:cNvPr id="4" name="Slide Number Placeholder 3"/>
          <p:cNvSpPr>
            <a:spLocks noGrp="1"/>
          </p:cNvSpPr>
          <p:nvPr>
            <p:ph type="sldNum" sz="quarter" idx="12"/>
          </p:nvPr>
        </p:nvSpPr>
        <p:spPr/>
        <p:txBody>
          <a:bodyPr/>
          <a:lstStyle/>
          <a:p>
            <a:fld id="{0621C422-EC7E-0F41-86E9-965EAB4ED0E8}" type="slidenum">
              <a:rPr lang="en-US" smtClean="0"/>
              <a:t>56</a:t>
            </a:fld>
            <a:endParaRPr lang="en-US"/>
          </a:p>
        </p:txBody>
      </p:sp>
    </p:spTree>
    <p:extLst>
      <p:ext uri="{BB962C8B-B14F-4D97-AF65-F5344CB8AC3E}">
        <p14:creationId xmlns:p14="http://schemas.microsoft.com/office/powerpoint/2010/main" val="2128183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dissolv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dissolve">
                                      <p:cBhvr>
                                        <p:cTn id="30" dur="500"/>
                                        <p:tgtEl>
                                          <p:spTgt spid="9"/>
                                        </p:tgtEl>
                                      </p:cBhvr>
                                    </p:animEffect>
                                  </p:childTnLst>
                                </p:cTn>
                              </p:par>
                              <p:par>
                                <p:cTn id="31" presetID="9"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dissolve">
                                      <p:cBhvr>
                                        <p:cTn id="33" dur="500"/>
                                        <p:tgtEl>
                                          <p:spTgt spid="23"/>
                                        </p:tgtEl>
                                      </p:cBhvr>
                                    </p:animEffect>
                                  </p:childTnLst>
                                </p:cTn>
                              </p:par>
                              <p:par>
                                <p:cTn id="34" presetID="9" presetClass="entr" presetSubtype="0"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dissolve">
                                      <p:cBhvr>
                                        <p:cTn id="36" dur="500"/>
                                        <p:tgtEl>
                                          <p:spTgt spid="22"/>
                                        </p:tgtEl>
                                      </p:cBhvr>
                                    </p:animEffect>
                                  </p:childTnLst>
                                </p:cTn>
                              </p:par>
                              <p:par>
                                <p:cTn id="37" presetID="0" presetClass="path" presetSubtype="0" accel="50000" decel="50000" fill="hold" nodeType="withEffect">
                                  <p:stCondLst>
                                    <p:cond delay="0"/>
                                  </p:stCondLst>
                                  <p:childTnLst>
                                    <p:animMotion origin="layout" path="M -8.33333E-7 -2.96296E-6 L 0.00156 0.16019 " pathEditMode="relative" rAng="0" ptsTypes="AA">
                                      <p:cBhvr>
                                        <p:cTn id="38" dur="2000" fill="hold"/>
                                        <p:tgtEl>
                                          <p:spTgt spid="23"/>
                                        </p:tgtEl>
                                        <p:attrNameLst>
                                          <p:attrName>ppt_x</p:attrName>
                                          <p:attrName>ppt_y</p:attrName>
                                        </p:attrNameLst>
                                      </p:cBhvr>
                                      <p:rCtr x="69" y="8009"/>
                                    </p:animMotion>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dissolve">
                                      <p:cBhvr>
                                        <p:cTn id="4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000" dirty="0"/>
              <a:t>ShadowReplica: DFT Runtime</a:t>
            </a:r>
          </a:p>
        </p:txBody>
      </p:sp>
      <p:sp>
        <p:nvSpPr>
          <p:cNvPr id="3" name="Content Placeholder 2"/>
          <p:cNvSpPr>
            <a:spLocks noGrp="1"/>
          </p:cNvSpPr>
          <p:nvPr>
            <p:ph idx="1"/>
          </p:nvPr>
        </p:nvSpPr>
        <p:spPr>
          <a:xfrm>
            <a:off x="228600" y="1447800"/>
            <a:ext cx="5410200" cy="1905000"/>
          </a:xfrm>
        </p:spPr>
        <p:txBody>
          <a:bodyPr>
            <a:normAutofit lnSpcReduction="10000"/>
          </a:bodyPr>
          <a:lstStyle/>
          <a:p>
            <a:r>
              <a:rPr lang="en-US" dirty="0"/>
              <a:t>The Primary</a:t>
            </a:r>
          </a:p>
          <a:p>
            <a:pPr lvl="1"/>
            <a:r>
              <a:rPr lang="en-US" dirty="0"/>
              <a:t>Application + Event collector</a:t>
            </a:r>
          </a:p>
          <a:p>
            <a:pPr lvl="2"/>
            <a:r>
              <a:rPr lang="en-US" dirty="0"/>
              <a:t>Running on top of PIN DBI</a:t>
            </a:r>
          </a:p>
          <a:p>
            <a:pPr lvl="1"/>
            <a:r>
              <a:rPr lang="en-US" dirty="0" err="1"/>
              <a:t>Enqueues</a:t>
            </a:r>
            <a:r>
              <a:rPr lang="en-US" dirty="0"/>
              <a:t> </a:t>
            </a:r>
            <a:r>
              <a:rPr lang="en-US" u="sng" dirty="0"/>
              <a:t>EAs</a:t>
            </a:r>
            <a:r>
              <a:rPr lang="en-US" dirty="0"/>
              <a:t> and </a:t>
            </a:r>
            <a:r>
              <a:rPr lang="en-US" u="sng" dirty="0" err="1"/>
              <a:t>BBIds</a:t>
            </a:r>
            <a:endParaRPr lang="en-US" u="sng" dirty="0"/>
          </a:p>
        </p:txBody>
      </p:sp>
      <p:sp>
        <p:nvSpPr>
          <p:cNvPr id="8" name="Content Placeholder 2"/>
          <p:cNvSpPr txBox="1">
            <a:spLocks/>
          </p:cNvSpPr>
          <p:nvPr/>
        </p:nvSpPr>
        <p:spPr>
          <a:xfrm>
            <a:off x="228599" y="3505200"/>
            <a:ext cx="5652061" cy="285115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The Secondary</a:t>
            </a:r>
          </a:p>
          <a:p>
            <a:pPr lvl="1"/>
            <a:r>
              <a:rPr lang="en-US" dirty="0"/>
              <a:t>A thread per a thread</a:t>
            </a:r>
          </a:p>
          <a:p>
            <a:pPr lvl="2"/>
            <a:r>
              <a:rPr lang="en-US" dirty="0" err="1"/>
              <a:t>Dequeues</a:t>
            </a:r>
            <a:r>
              <a:rPr lang="en-US" dirty="0"/>
              <a:t> information </a:t>
            </a:r>
          </a:p>
          <a:p>
            <a:pPr lvl="1"/>
            <a:r>
              <a:rPr lang="en-US" dirty="0"/>
              <a:t>Execute DFT operations (in TFA)</a:t>
            </a:r>
          </a:p>
          <a:p>
            <a:pPr lvl="2"/>
            <a:r>
              <a:rPr lang="en-US" dirty="0"/>
              <a:t>Tagging, Propagation, Checking</a:t>
            </a:r>
          </a:p>
        </p:txBody>
      </p:sp>
      <p:sp>
        <p:nvSpPr>
          <p:cNvPr id="9" name="Slide Number Placeholder 8"/>
          <p:cNvSpPr>
            <a:spLocks noGrp="1"/>
          </p:cNvSpPr>
          <p:nvPr>
            <p:ph type="sldNum" sz="quarter" idx="12"/>
          </p:nvPr>
        </p:nvSpPr>
        <p:spPr/>
        <p:txBody>
          <a:bodyPr/>
          <a:lstStyle/>
          <a:p>
            <a:fld id="{0621C422-EC7E-0F41-86E9-965EAB4ED0E8}" type="slidenum">
              <a:rPr lang="en-US" smtClean="0"/>
              <a:t>57</a:t>
            </a:fld>
            <a:endParaRPr lang="en-US"/>
          </a:p>
        </p:txBody>
      </p:sp>
      <p:pic>
        <p:nvPicPr>
          <p:cNvPr id="11" name="Picture 10"/>
          <p:cNvPicPr>
            <a:picLocks noChangeAspect="1"/>
          </p:cNvPicPr>
          <p:nvPr/>
        </p:nvPicPr>
        <p:blipFill>
          <a:blip r:embed="rId3"/>
          <a:stretch>
            <a:fillRect/>
          </a:stretch>
        </p:blipFill>
        <p:spPr>
          <a:xfrm>
            <a:off x="7162378" y="2288754"/>
            <a:ext cx="1154546" cy="1037356"/>
          </a:xfrm>
          <a:prstGeom prst="rect">
            <a:avLst/>
          </a:prstGeom>
        </p:spPr>
      </p:pic>
      <p:pic>
        <p:nvPicPr>
          <p:cNvPr id="12" name="Picture 11"/>
          <p:cNvPicPr>
            <a:picLocks noChangeAspect="1"/>
          </p:cNvPicPr>
          <p:nvPr/>
        </p:nvPicPr>
        <p:blipFill>
          <a:blip r:embed="rId4"/>
          <a:stretch>
            <a:fillRect/>
          </a:stretch>
        </p:blipFill>
        <p:spPr>
          <a:xfrm>
            <a:off x="5402658" y="1643885"/>
            <a:ext cx="929370" cy="644869"/>
          </a:xfrm>
          <a:prstGeom prst="rect">
            <a:avLst/>
          </a:prstGeom>
        </p:spPr>
      </p:pic>
      <p:pic>
        <p:nvPicPr>
          <p:cNvPr id="13" name="Picture 12"/>
          <p:cNvPicPr>
            <a:picLocks noChangeAspect="1"/>
          </p:cNvPicPr>
          <p:nvPr/>
        </p:nvPicPr>
        <p:blipFill>
          <a:blip r:embed="rId5"/>
          <a:stretch>
            <a:fillRect/>
          </a:stretch>
        </p:blipFill>
        <p:spPr>
          <a:xfrm>
            <a:off x="8073506" y="3914202"/>
            <a:ext cx="929370" cy="1100070"/>
          </a:xfrm>
          <a:prstGeom prst="rect">
            <a:avLst/>
          </a:prstGeom>
        </p:spPr>
      </p:pic>
      <p:grpSp>
        <p:nvGrpSpPr>
          <p:cNvPr id="14" name="Group 13"/>
          <p:cNvGrpSpPr/>
          <p:nvPr/>
        </p:nvGrpSpPr>
        <p:grpSpPr>
          <a:xfrm>
            <a:off x="5650127" y="5014272"/>
            <a:ext cx="765246" cy="1012462"/>
            <a:chOff x="6596382" y="4494917"/>
            <a:chExt cx="697627" cy="899305"/>
          </a:xfrm>
        </p:grpSpPr>
        <p:pic>
          <p:nvPicPr>
            <p:cNvPr id="15" name="Picture 14"/>
            <p:cNvPicPr>
              <a:picLocks noChangeAspect="1"/>
            </p:cNvPicPr>
            <p:nvPr/>
          </p:nvPicPr>
          <p:blipFill>
            <a:blip r:embed="rId6"/>
            <a:stretch>
              <a:fillRect/>
            </a:stretch>
          </p:blipFill>
          <p:spPr>
            <a:xfrm>
              <a:off x="6675176" y="4848968"/>
              <a:ext cx="587875" cy="545254"/>
            </a:xfrm>
            <a:prstGeom prst="rect">
              <a:avLst/>
            </a:prstGeom>
          </p:spPr>
        </p:pic>
        <p:sp>
          <p:nvSpPr>
            <p:cNvPr id="16" name="TextBox 15"/>
            <p:cNvSpPr txBox="1"/>
            <p:nvPr/>
          </p:nvSpPr>
          <p:spPr>
            <a:xfrm>
              <a:off x="6596382" y="4494917"/>
              <a:ext cx="697627" cy="369332"/>
            </a:xfrm>
            <a:prstGeom prst="rect">
              <a:avLst/>
            </a:prstGeom>
            <a:noFill/>
          </p:spPr>
          <p:txBody>
            <a:bodyPr wrap="none" rtlCol="0">
              <a:spAutoFit/>
            </a:bodyPr>
            <a:lstStyle/>
            <a:p>
              <a:pPr algn="ctr"/>
              <a:r>
                <a:rPr lang="en-US" b="1" dirty="0"/>
                <a:t>CPU0</a:t>
              </a:r>
              <a:endParaRPr lang="en-US" sz="2000" b="1" dirty="0"/>
            </a:p>
          </p:txBody>
        </p:sp>
      </p:grpSp>
      <p:grpSp>
        <p:nvGrpSpPr>
          <p:cNvPr id="17" name="Group 16"/>
          <p:cNvGrpSpPr/>
          <p:nvPr/>
        </p:nvGrpSpPr>
        <p:grpSpPr>
          <a:xfrm>
            <a:off x="8184031" y="5025501"/>
            <a:ext cx="697389" cy="1012462"/>
            <a:chOff x="6627312" y="4494917"/>
            <a:chExt cx="635766" cy="899305"/>
          </a:xfrm>
        </p:grpSpPr>
        <p:pic>
          <p:nvPicPr>
            <p:cNvPr id="18" name="Picture 17"/>
            <p:cNvPicPr>
              <a:picLocks noChangeAspect="1"/>
            </p:cNvPicPr>
            <p:nvPr/>
          </p:nvPicPr>
          <p:blipFill>
            <a:blip r:embed="rId6"/>
            <a:stretch>
              <a:fillRect/>
            </a:stretch>
          </p:blipFill>
          <p:spPr>
            <a:xfrm>
              <a:off x="6675176" y="4848968"/>
              <a:ext cx="587875" cy="545254"/>
            </a:xfrm>
            <a:prstGeom prst="rect">
              <a:avLst/>
            </a:prstGeom>
          </p:spPr>
        </p:pic>
        <p:sp>
          <p:nvSpPr>
            <p:cNvPr id="19" name="TextBox 18"/>
            <p:cNvSpPr txBox="1"/>
            <p:nvPr/>
          </p:nvSpPr>
          <p:spPr>
            <a:xfrm>
              <a:off x="6627312" y="4494917"/>
              <a:ext cx="635766" cy="328054"/>
            </a:xfrm>
            <a:prstGeom prst="rect">
              <a:avLst/>
            </a:prstGeom>
            <a:noFill/>
          </p:spPr>
          <p:txBody>
            <a:bodyPr wrap="none" rtlCol="0">
              <a:spAutoFit/>
            </a:bodyPr>
            <a:lstStyle/>
            <a:p>
              <a:pPr algn="ctr"/>
              <a:r>
                <a:rPr lang="en-US" b="1" dirty="0"/>
                <a:t>CPU1</a:t>
              </a:r>
              <a:endParaRPr lang="en-US" sz="2000" b="1" dirty="0"/>
            </a:p>
          </p:txBody>
        </p:sp>
      </p:grpSp>
      <p:pic>
        <p:nvPicPr>
          <p:cNvPr id="20" name="Picture 19"/>
          <p:cNvPicPr>
            <a:picLocks noChangeAspect="1"/>
          </p:cNvPicPr>
          <p:nvPr/>
        </p:nvPicPr>
        <p:blipFill>
          <a:blip r:embed="rId7"/>
          <a:stretch>
            <a:fillRect/>
          </a:stretch>
        </p:blipFill>
        <p:spPr>
          <a:xfrm>
            <a:off x="5402658" y="2288754"/>
            <a:ext cx="929370" cy="341401"/>
          </a:xfrm>
          <a:prstGeom prst="rect">
            <a:avLst/>
          </a:prstGeom>
        </p:spPr>
      </p:pic>
      <p:pic>
        <p:nvPicPr>
          <p:cNvPr id="21" name="Picture 20"/>
          <p:cNvPicPr>
            <a:picLocks noChangeAspect="1"/>
          </p:cNvPicPr>
          <p:nvPr/>
        </p:nvPicPr>
        <p:blipFill>
          <a:blip r:embed="rId8"/>
          <a:stretch>
            <a:fillRect/>
          </a:stretch>
        </p:blipFill>
        <p:spPr>
          <a:xfrm>
            <a:off x="5402658" y="2630155"/>
            <a:ext cx="956006" cy="351186"/>
          </a:xfrm>
          <a:prstGeom prst="rect">
            <a:avLst/>
          </a:prstGeom>
        </p:spPr>
      </p:pic>
      <p:pic>
        <p:nvPicPr>
          <p:cNvPr id="22" name="Picture 21"/>
          <p:cNvPicPr>
            <a:picLocks noChangeAspect="1"/>
          </p:cNvPicPr>
          <p:nvPr/>
        </p:nvPicPr>
        <p:blipFill>
          <a:blip r:embed="rId9"/>
          <a:stretch>
            <a:fillRect/>
          </a:stretch>
        </p:blipFill>
        <p:spPr>
          <a:xfrm>
            <a:off x="8059395" y="3584094"/>
            <a:ext cx="929370" cy="341401"/>
          </a:xfrm>
          <a:prstGeom prst="rect">
            <a:avLst/>
          </a:prstGeom>
        </p:spPr>
      </p:pic>
      <p:cxnSp>
        <p:nvCxnSpPr>
          <p:cNvPr id="23" name="Elbow Connector 22"/>
          <p:cNvCxnSpPr>
            <a:stCxn id="21" idx="2"/>
            <a:endCxn id="22" idx="0"/>
          </p:cNvCxnSpPr>
          <p:nvPr/>
        </p:nvCxnSpPr>
        <p:spPr>
          <a:xfrm rot="16200000" flipH="1">
            <a:off x="6900994" y="1961007"/>
            <a:ext cx="602753" cy="2643419"/>
          </a:xfrm>
          <a:prstGeom prst="bentConnector3">
            <a:avLst>
              <a:gd name="adj1" fmla="val 50000"/>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384920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9"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dissolve">
                                      <p:cBhvr>
                                        <p:cTn id="15" dur="500"/>
                                        <p:tgtEl>
                                          <p:spTgt spid="21"/>
                                        </p:tgtEl>
                                      </p:cBhvr>
                                    </p:animEffect>
                                  </p:childTnLst>
                                </p:cTn>
                              </p:par>
                              <p:par>
                                <p:cTn id="16" presetID="9"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dissolve">
                                      <p:cBhvr>
                                        <p:cTn id="18" dur="500"/>
                                        <p:tgtEl>
                                          <p:spTgt spid="20"/>
                                        </p:tgtEl>
                                      </p:cBhvr>
                                    </p:animEffect>
                                  </p:childTnLst>
                                </p:cTn>
                              </p:par>
                              <p:par>
                                <p:cTn id="19" presetID="9"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dissolve">
                                      <p:cBhvr>
                                        <p:cTn id="21" dur="500"/>
                                        <p:tgtEl>
                                          <p:spTgt spid="12"/>
                                        </p:tgtEl>
                                      </p:cBhvr>
                                    </p:animEffect>
                                  </p:childTnLst>
                                </p:cTn>
                              </p:par>
                              <p:par>
                                <p:cTn id="22" presetID="9"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dissolv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dissolve">
                                      <p:cBhvr>
                                        <p:cTn id="39" dur="500"/>
                                        <p:tgtEl>
                                          <p:spTgt spid="8"/>
                                        </p:tgtEl>
                                      </p:cBhvr>
                                    </p:animEffect>
                                  </p:childTnLst>
                                </p:cTn>
                              </p:par>
                              <p:par>
                                <p:cTn id="40" presetID="9" presetClass="entr" presetSubtype="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dissolve">
                                      <p:cBhvr>
                                        <p:cTn id="42" dur="500"/>
                                        <p:tgtEl>
                                          <p:spTgt spid="17"/>
                                        </p:tgtEl>
                                      </p:cBhvr>
                                    </p:animEffect>
                                  </p:childTnLst>
                                </p:cTn>
                              </p:par>
                              <p:par>
                                <p:cTn id="43" presetID="9" presetClass="entr" presetSubtype="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dissolve">
                                      <p:cBhvr>
                                        <p:cTn id="45" dur="500"/>
                                        <p:tgtEl>
                                          <p:spTgt spid="22"/>
                                        </p:tgtEl>
                                      </p:cBhvr>
                                    </p:animEffect>
                                  </p:childTnLst>
                                </p:cTn>
                              </p:par>
                              <p:par>
                                <p:cTn id="46" presetID="9"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dissolve">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ShadowReplica: Optimizations</a:t>
            </a:r>
          </a:p>
        </p:txBody>
      </p:sp>
      <p:sp>
        <p:nvSpPr>
          <p:cNvPr id="3" name="Content Placeholder 2"/>
          <p:cNvSpPr>
            <a:spLocks noGrp="1"/>
          </p:cNvSpPr>
          <p:nvPr>
            <p:ph idx="1"/>
          </p:nvPr>
        </p:nvSpPr>
        <p:spPr/>
        <p:txBody>
          <a:bodyPr/>
          <a:lstStyle/>
          <a:p>
            <a:r>
              <a:rPr lang="en-US" dirty="0"/>
              <a:t>Primary application</a:t>
            </a:r>
          </a:p>
          <a:p>
            <a:pPr lvl="1"/>
            <a:r>
              <a:rPr lang="en-US" dirty="0"/>
              <a:t>Effective Address</a:t>
            </a:r>
          </a:p>
          <a:p>
            <a:pPr lvl="2"/>
            <a:r>
              <a:rPr lang="en-US" dirty="0"/>
              <a:t>Intra-block optimization</a:t>
            </a:r>
          </a:p>
          <a:p>
            <a:pPr lvl="2"/>
            <a:r>
              <a:rPr lang="en-US" dirty="0"/>
              <a:t>Inter-block optimization</a:t>
            </a:r>
          </a:p>
          <a:p>
            <a:pPr lvl="1"/>
            <a:r>
              <a:rPr lang="en-US" dirty="0"/>
              <a:t>Control flow choices</a:t>
            </a:r>
          </a:p>
          <a:p>
            <a:r>
              <a:rPr lang="en-US" dirty="0"/>
              <a:t>Communication channel</a:t>
            </a:r>
          </a:p>
          <a:p>
            <a:r>
              <a:rPr lang="en-US" dirty="0"/>
              <a:t>Secondary DFT analysis</a:t>
            </a:r>
          </a:p>
        </p:txBody>
      </p:sp>
      <p:sp>
        <p:nvSpPr>
          <p:cNvPr id="4" name="Slide Number Placeholder 3"/>
          <p:cNvSpPr>
            <a:spLocks noGrp="1"/>
          </p:cNvSpPr>
          <p:nvPr>
            <p:ph type="sldNum" sz="quarter" idx="12"/>
          </p:nvPr>
        </p:nvSpPr>
        <p:spPr/>
        <p:txBody>
          <a:bodyPr/>
          <a:lstStyle/>
          <a:p>
            <a:fld id="{0621C422-EC7E-0F41-86E9-965EAB4ED0E8}" type="slidenum">
              <a:rPr lang="en-US" smtClean="0"/>
              <a:t>58</a:t>
            </a:fld>
            <a:endParaRPr lang="en-US"/>
          </a:p>
        </p:txBody>
      </p:sp>
    </p:spTree>
    <p:extLst>
      <p:ext uri="{BB962C8B-B14F-4D97-AF65-F5344CB8AC3E}">
        <p14:creationId xmlns:p14="http://schemas.microsoft.com/office/powerpoint/2010/main" val="39109245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78"/>
            <a:ext cx="8229600" cy="838143"/>
          </a:xfrm>
        </p:spPr>
        <p:txBody>
          <a:bodyPr>
            <a:normAutofit/>
          </a:bodyPr>
          <a:lstStyle/>
          <a:p>
            <a:r>
              <a:rPr lang="en-US" sz="4000" dirty="0"/>
              <a:t>Taint Flow Algebra (TFA)</a:t>
            </a:r>
          </a:p>
        </p:txBody>
      </p:sp>
      <p:sp>
        <p:nvSpPr>
          <p:cNvPr id="3" name="Content Placeholder 2"/>
          <p:cNvSpPr>
            <a:spLocks noGrp="1"/>
          </p:cNvSpPr>
          <p:nvPr>
            <p:ph idx="1"/>
          </p:nvPr>
        </p:nvSpPr>
        <p:spPr>
          <a:xfrm>
            <a:off x="503476" y="1082445"/>
            <a:ext cx="8183323" cy="2661082"/>
          </a:xfrm>
        </p:spPr>
        <p:txBody>
          <a:bodyPr>
            <a:normAutofit fontScale="92500" lnSpcReduction="10000"/>
          </a:bodyPr>
          <a:lstStyle/>
          <a:p>
            <a:r>
              <a:rPr lang="en-US" sz="2800" dirty="0"/>
              <a:t>Intermediate Representation (IR) for DFT [NDSS 2012]</a:t>
            </a:r>
          </a:p>
          <a:p>
            <a:r>
              <a:rPr lang="en-US" sz="2800" dirty="0"/>
              <a:t>X86 Binary translated into TFA</a:t>
            </a:r>
          </a:p>
          <a:p>
            <a:pPr lvl="1"/>
            <a:r>
              <a:rPr lang="en-US" sz="2400" dirty="0"/>
              <a:t>Register variables are versioned</a:t>
            </a:r>
          </a:p>
          <a:p>
            <a:r>
              <a:rPr lang="en-US" sz="2800" dirty="0"/>
              <a:t>Analyzer thread runs TFA code</a:t>
            </a:r>
          </a:p>
          <a:p>
            <a:r>
              <a:rPr lang="en-US" sz="2800" dirty="0"/>
              <a:t>Optimization Target</a:t>
            </a:r>
          </a:p>
          <a:p>
            <a:pPr lvl="1"/>
            <a:r>
              <a:rPr lang="en-US" dirty="0"/>
              <a:t>Compiler optimization + DFT specific optimization</a:t>
            </a:r>
          </a:p>
          <a:p>
            <a:pPr lvl="1"/>
            <a:endParaRPr lang="en-US" dirty="0"/>
          </a:p>
        </p:txBody>
      </p:sp>
      <p:sp>
        <p:nvSpPr>
          <p:cNvPr id="7" name="Slide Number Placeholder 6"/>
          <p:cNvSpPr>
            <a:spLocks noGrp="1"/>
          </p:cNvSpPr>
          <p:nvPr>
            <p:ph type="sldNum" sz="quarter" idx="12"/>
          </p:nvPr>
        </p:nvSpPr>
        <p:spPr>
          <a:xfrm>
            <a:off x="6553200" y="6259590"/>
            <a:ext cx="2133600" cy="365125"/>
          </a:xfrm>
        </p:spPr>
        <p:txBody>
          <a:bodyPr/>
          <a:lstStyle/>
          <a:p>
            <a:fld id="{0621C422-EC7E-0F41-86E9-965EAB4ED0E8}" type="slidenum">
              <a:rPr lang="en-US" smtClean="0"/>
              <a:t>59</a:t>
            </a:fld>
            <a:endParaRPr lang="en-US" dirty="0"/>
          </a:p>
        </p:txBody>
      </p:sp>
      <p:grpSp>
        <p:nvGrpSpPr>
          <p:cNvPr id="4" name="Group 3"/>
          <p:cNvGrpSpPr/>
          <p:nvPr/>
        </p:nvGrpSpPr>
        <p:grpSpPr>
          <a:xfrm>
            <a:off x="245168" y="4038888"/>
            <a:ext cx="3696608" cy="2151431"/>
            <a:chOff x="245168" y="3877779"/>
            <a:chExt cx="3696608" cy="2151431"/>
          </a:xfrm>
        </p:grpSpPr>
        <p:sp>
          <p:nvSpPr>
            <p:cNvPr id="5" name="TextBox 4"/>
            <p:cNvSpPr txBox="1"/>
            <p:nvPr/>
          </p:nvSpPr>
          <p:spPr>
            <a:xfrm>
              <a:off x="1312327" y="3877779"/>
              <a:ext cx="1165253" cy="369332"/>
            </a:xfrm>
            <a:prstGeom prst="rect">
              <a:avLst/>
            </a:prstGeom>
            <a:noFill/>
          </p:spPr>
          <p:txBody>
            <a:bodyPr wrap="none" rtlCol="0">
              <a:spAutoFit/>
            </a:bodyPr>
            <a:lstStyle/>
            <a:p>
              <a:r>
                <a:rPr lang="en-US" dirty="0"/>
                <a:t>BBL in X86 </a:t>
              </a:r>
            </a:p>
          </p:txBody>
        </p:sp>
        <p:sp>
          <p:nvSpPr>
            <p:cNvPr id="10" name="Rectangle 9"/>
            <p:cNvSpPr/>
            <p:nvPr/>
          </p:nvSpPr>
          <p:spPr>
            <a:xfrm>
              <a:off x="245168" y="4274883"/>
              <a:ext cx="3696608" cy="175432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nl-NL" dirty="0"/>
                <a:t>1: pop </a:t>
              </a:r>
              <a:r>
                <a:rPr lang="nl-NL" dirty="0" err="1"/>
                <a:t>eax</a:t>
              </a:r>
              <a:endParaRPr lang="nl-NL" dirty="0"/>
            </a:p>
            <a:p>
              <a:r>
                <a:rPr lang="nl-NL" dirty="0"/>
                <a:t>2: pop </a:t>
              </a:r>
              <a:r>
                <a:rPr lang="nl-NL" dirty="0" err="1"/>
                <a:t>ebx</a:t>
              </a:r>
              <a:endParaRPr lang="nl-NL" dirty="0"/>
            </a:p>
            <a:p>
              <a:r>
                <a:rPr lang="sk-SK" dirty="0"/>
                <a:t>3: mov eax ← [eax + ebx + 100]</a:t>
              </a:r>
            </a:p>
            <a:p>
              <a:r>
                <a:rPr lang="sk-SK" dirty="0"/>
                <a:t>4: mov [eax +  ebx ] ← ebx</a:t>
              </a:r>
            </a:p>
            <a:p>
              <a:r>
                <a:rPr lang="it-IT" dirty="0"/>
                <a:t>5: </a:t>
              </a:r>
              <a:r>
                <a:rPr lang="it-IT" dirty="0" err="1"/>
                <a:t>add</a:t>
              </a:r>
              <a:r>
                <a:rPr lang="it-IT" dirty="0"/>
                <a:t> </a:t>
              </a:r>
              <a:r>
                <a:rPr lang="it-IT" dirty="0" err="1"/>
                <a:t>ecx</a:t>
              </a:r>
              <a:r>
                <a:rPr lang="it-IT" dirty="0"/>
                <a:t> ← </a:t>
              </a:r>
              <a:r>
                <a:rPr lang="it-IT" dirty="0" err="1"/>
                <a:t>ebx</a:t>
              </a:r>
              <a:endParaRPr lang="it-IT" dirty="0"/>
            </a:p>
            <a:p>
              <a:r>
                <a:rPr lang="sk-SK" dirty="0"/>
                <a:t>6: mov eax ← [eax + 2 × ebx + 200]</a:t>
              </a:r>
              <a:endParaRPr lang="en-US" dirty="0"/>
            </a:p>
          </p:txBody>
        </p:sp>
      </p:grpSp>
      <p:grpSp>
        <p:nvGrpSpPr>
          <p:cNvPr id="6" name="Group 5"/>
          <p:cNvGrpSpPr/>
          <p:nvPr/>
        </p:nvGrpSpPr>
        <p:grpSpPr>
          <a:xfrm>
            <a:off x="4867712" y="4038888"/>
            <a:ext cx="3819088" cy="2151431"/>
            <a:chOff x="4867712" y="3877779"/>
            <a:chExt cx="3819088" cy="2151431"/>
          </a:xfrm>
        </p:grpSpPr>
        <p:sp>
          <p:nvSpPr>
            <p:cNvPr id="9" name="TextBox 8"/>
            <p:cNvSpPr txBox="1"/>
            <p:nvPr/>
          </p:nvSpPr>
          <p:spPr>
            <a:xfrm>
              <a:off x="5422894" y="3877779"/>
              <a:ext cx="2031663" cy="369332"/>
            </a:xfrm>
            <a:prstGeom prst="rect">
              <a:avLst/>
            </a:prstGeom>
            <a:noFill/>
          </p:spPr>
          <p:txBody>
            <a:bodyPr wrap="none" rtlCol="0">
              <a:spAutoFit/>
            </a:bodyPr>
            <a:lstStyle/>
            <a:p>
              <a:r>
                <a:rPr lang="en-US" dirty="0"/>
                <a:t>TFA Representation </a:t>
              </a:r>
            </a:p>
          </p:txBody>
        </p:sp>
        <p:sp>
          <p:nvSpPr>
            <p:cNvPr id="11" name="Rectangle 10"/>
            <p:cNvSpPr/>
            <p:nvPr/>
          </p:nvSpPr>
          <p:spPr>
            <a:xfrm>
              <a:off x="4867712" y="4274883"/>
              <a:ext cx="3819088" cy="175432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t>1: T(eax1) = T([esp0])</a:t>
              </a:r>
            </a:p>
            <a:p>
              <a:r>
                <a:rPr lang="en-US" dirty="0"/>
                <a:t>2: T(ebx1) = T([esp0 + 4])</a:t>
              </a:r>
            </a:p>
            <a:p>
              <a:r>
                <a:rPr lang="it-IT" dirty="0"/>
                <a:t>3: T(eax2) = T([eax1 + ebx1 + 100] )</a:t>
              </a:r>
            </a:p>
            <a:p>
              <a:r>
                <a:rPr lang="it-IT" dirty="0"/>
                <a:t>4: T( [eax2 + ebx1] ) = T(ebx1)</a:t>
              </a:r>
            </a:p>
            <a:p>
              <a:r>
                <a:rPr lang="en-US" dirty="0"/>
                <a:t>5: T(ecx1) |= T(ebx1)</a:t>
              </a:r>
            </a:p>
            <a:p>
              <a:r>
                <a:rPr lang="it-IT" dirty="0"/>
                <a:t>6: T(eax3) = T([eax2 + 2 × ebx1 + 200]) </a:t>
              </a:r>
              <a:endParaRPr lang="en-US" dirty="0"/>
            </a:p>
          </p:txBody>
        </p:sp>
      </p:grpSp>
      <p:grpSp>
        <p:nvGrpSpPr>
          <p:cNvPr id="12" name="Group 11"/>
          <p:cNvGrpSpPr/>
          <p:nvPr/>
        </p:nvGrpSpPr>
        <p:grpSpPr>
          <a:xfrm>
            <a:off x="4867712" y="4038888"/>
            <a:ext cx="3819088" cy="2151431"/>
            <a:chOff x="4867712" y="3877779"/>
            <a:chExt cx="3819088" cy="2151431"/>
          </a:xfrm>
        </p:grpSpPr>
        <p:sp>
          <p:nvSpPr>
            <p:cNvPr id="13" name="TextBox 12"/>
            <p:cNvSpPr txBox="1"/>
            <p:nvPr/>
          </p:nvSpPr>
          <p:spPr>
            <a:xfrm>
              <a:off x="5422894" y="3877779"/>
              <a:ext cx="1556361" cy="369332"/>
            </a:xfrm>
            <a:prstGeom prst="rect">
              <a:avLst/>
            </a:prstGeom>
            <a:noFill/>
          </p:spPr>
          <p:txBody>
            <a:bodyPr wrap="none" rtlCol="0">
              <a:spAutoFit/>
            </a:bodyPr>
            <a:lstStyle/>
            <a:p>
              <a:r>
                <a:rPr lang="en-US" dirty="0"/>
                <a:t>TFA Optimized</a:t>
              </a:r>
            </a:p>
          </p:txBody>
        </p:sp>
        <p:sp>
          <p:nvSpPr>
            <p:cNvPr id="14" name="Rectangle 13"/>
            <p:cNvSpPr/>
            <p:nvPr/>
          </p:nvSpPr>
          <p:spPr>
            <a:xfrm>
              <a:off x="4867712" y="4274883"/>
              <a:ext cx="3819088" cy="175432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t>1: T(eax1) = T([esp0])</a:t>
              </a:r>
            </a:p>
            <a:p>
              <a:r>
                <a:rPr lang="en-US" strike="sngStrike" dirty="0">
                  <a:solidFill>
                    <a:schemeClr val="bg1">
                      <a:lumMod val="65000"/>
                    </a:schemeClr>
                  </a:solidFill>
                </a:rPr>
                <a:t>2: T(ebx1) = T([esp0 + 4])</a:t>
              </a:r>
            </a:p>
            <a:p>
              <a:r>
                <a:rPr lang="it-IT" strike="sngStrike" dirty="0">
                  <a:solidFill>
                    <a:schemeClr val="bg1">
                      <a:lumMod val="65000"/>
                    </a:schemeClr>
                  </a:solidFill>
                </a:rPr>
                <a:t>3: T(eax2) = T([eax1 + ebx1 + 100] )</a:t>
              </a:r>
            </a:p>
            <a:p>
              <a:r>
                <a:rPr lang="it-IT" dirty="0"/>
                <a:t>4: T( [eax2 + ebx1] ) = </a:t>
              </a:r>
              <a:r>
                <a:rPr lang="en-US" dirty="0"/>
                <a:t>T([esp0 + 4])</a:t>
              </a:r>
            </a:p>
            <a:p>
              <a:r>
                <a:rPr lang="en-US" dirty="0"/>
                <a:t>5: T(ecx1) |= T([esp0 + 4])</a:t>
              </a:r>
            </a:p>
            <a:p>
              <a:r>
                <a:rPr lang="it-IT" dirty="0"/>
                <a:t>6: T(eax3) = T([eax2 + 2 × ebx1 + 200]) </a:t>
              </a:r>
              <a:endParaRPr lang="en-US" dirty="0"/>
            </a:p>
          </p:txBody>
        </p:sp>
      </p:grpSp>
    </p:spTree>
    <p:extLst>
      <p:ext uri="{BB962C8B-B14F-4D97-AF65-F5344CB8AC3E}">
        <p14:creationId xmlns:p14="http://schemas.microsoft.com/office/powerpoint/2010/main" val="184710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ssolv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ssolv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dissolv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dissolve">
                                      <p:cBhvr>
                                        <p:cTn id="33" dur="500"/>
                                        <p:tgtEl>
                                          <p:spTgt spid="3">
                                            <p:txEl>
                                              <p:pRg st="4" end="4"/>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dissolv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6"/>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dissolve">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355875" y="1600200"/>
            <a:ext cx="4987487" cy="2088023"/>
          </a:xfrm>
        </p:spPr>
        <p:txBody>
          <a:bodyPr>
            <a:normAutofit/>
          </a:bodyPr>
          <a:lstStyle/>
          <a:p>
            <a:r>
              <a:rPr lang="en-US" sz="2400" dirty="0"/>
              <a:t>libdft [VEE 12]</a:t>
            </a:r>
          </a:p>
          <a:p>
            <a:r>
              <a:rPr lang="en-US" sz="2400" dirty="0"/>
              <a:t>Taint Flow Algebra [NDSS 12]</a:t>
            </a:r>
          </a:p>
          <a:p>
            <a:r>
              <a:rPr lang="en-US" sz="2400" dirty="0"/>
              <a:t>ShadowReplica [CCS 13]</a:t>
            </a:r>
          </a:p>
        </p:txBody>
      </p:sp>
      <p:pic>
        <p:nvPicPr>
          <p:cNvPr id="7" name="Picture 6"/>
          <p:cNvPicPr>
            <a:picLocks noChangeAspect="1"/>
          </p:cNvPicPr>
          <p:nvPr/>
        </p:nvPicPr>
        <p:blipFill>
          <a:blip r:embed="rId2"/>
          <a:stretch>
            <a:fillRect/>
          </a:stretch>
        </p:blipFill>
        <p:spPr>
          <a:xfrm>
            <a:off x="5934784" y="1600200"/>
            <a:ext cx="495300" cy="368300"/>
          </a:xfrm>
          <a:prstGeom prst="rect">
            <a:avLst/>
          </a:prstGeom>
        </p:spPr>
      </p:pic>
      <p:pic>
        <p:nvPicPr>
          <p:cNvPr id="8" name="Picture 7"/>
          <p:cNvPicPr>
            <a:picLocks noChangeAspect="1"/>
          </p:cNvPicPr>
          <p:nvPr/>
        </p:nvPicPr>
        <p:blipFill>
          <a:blip r:embed="rId3"/>
          <a:stretch>
            <a:fillRect/>
          </a:stretch>
        </p:blipFill>
        <p:spPr>
          <a:xfrm>
            <a:off x="5951154" y="4876673"/>
            <a:ext cx="495300" cy="368300"/>
          </a:xfrm>
          <a:prstGeom prst="rect">
            <a:avLst/>
          </a:prstGeom>
        </p:spPr>
      </p:pic>
      <p:sp>
        <p:nvSpPr>
          <p:cNvPr id="9" name="TextBox 8"/>
          <p:cNvSpPr txBox="1"/>
          <p:nvPr/>
        </p:nvSpPr>
        <p:spPr>
          <a:xfrm>
            <a:off x="4870495" y="4323191"/>
            <a:ext cx="184666" cy="369332"/>
          </a:xfrm>
          <a:prstGeom prst="rect">
            <a:avLst/>
          </a:prstGeom>
          <a:noFill/>
        </p:spPr>
        <p:txBody>
          <a:bodyPr wrap="none" rtlCol="0">
            <a:spAutoFit/>
          </a:bodyPr>
          <a:lstStyle/>
          <a:p>
            <a:endParaRPr lang="en-US" dirty="0"/>
          </a:p>
        </p:txBody>
      </p:sp>
      <p:pic>
        <p:nvPicPr>
          <p:cNvPr id="10" name="Picture 9"/>
          <p:cNvPicPr>
            <a:picLocks noChangeAspect="1"/>
          </p:cNvPicPr>
          <p:nvPr/>
        </p:nvPicPr>
        <p:blipFill>
          <a:blip r:embed="rId4"/>
          <a:stretch>
            <a:fillRect/>
          </a:stretch>
        </p:blipFill>
        <p:spPr>
          <a:xfrm>
            <a:off x="5937644" y="2692400"/>
            <a:ext cx="495300" cy="368300"/>
          </a:xfrm>
          <a:prstGeom prst="rect">
            <a:avLst/>
          </a:prstGeom>
        </p:spPr>
      </p:pic>
      <p:pic>
        <p:nvPicPr>
          <p:cNvPr id="11" name="Picture 10"/>
          <p:cNvPicPr>
            <a:picLocks noChangeAspect="1"/>
          </p:cNvPicPr>
          <p:nvPr/>
        </p:nvPicPr>
        <p:blipFill>
          <a:blip r:embed="rId5"/>
          <a:stretch>
            <a:fillRect/>
          </a:stretch>
        </p:blipFill>
        <p:spPr>
          <a:xfrm>
            <a:off x="5951154" y="3801293"/>
            <a:ext cx="495300" cy="368300"/>
          </a:xfrm>
          <a:prstGeom prst="rect">
            <a:avLst/>
          </a:prstGeom>
        </p:spPr>
      </p:pic>
      <p:pic>
        <p:nvPicPr>
          <p:cNvPr id="12" name="Picture 11"/>
          <p:cNvPicPr>
            <a:picLocks noChangeAspect="1"/>
          </p:cNvPicPr>
          <p:nvPr/>
        </p:nvPicPr>
        <p:blipFill>
          <a:blip r:embed="rId6"/>
          <a:stretch>
            <a:fillRect/>
          </a:stretch>
        </p:blipFill>
        <p:spPr>
          <a:xfrm>
            <a:off x="5934784" y="1968500"/>
            <a:ext cx="495300" cy="723900"/>
          </a:xfrm>
          <a:prstGeom prst="rect">
            <a:avLst/>
          </a:prstGeom>
        </p:spPr>
      </p:pic>
      <p:pic>
        <p:nvPicPr>
          <p:cNvPr id="13" name="Picture 12"/>
          <p:cNvPicPr>
            <a:picLocks noChangeAspect="1"/>
          </p:cNvPicPr>
          <p:nvPr/>
        </p:nvPicPr>
        <p:blipFill>
          <a:blip r:embed="rId6"/>
          <a:stretch>
            <a:fillRect/>
          </a:stretch>
        </p:blipFill>
        <p:spPr>
          <a:xfrm>
            <a:off x="5934784" y="3060700"/>
            <a:ext cx="495300" cy="723900"/>
          </a:xfrm>
          <a:prstGeom prst="rect">
            <a:avLst/>
          </a:prstGeom>
        </p:spPr>
      </p:pic>
      <p:pic>
        <p:nvPicPr>
          <p:cNvPr id="15" name="Picture 14"/>
          <p:cNvPicPr>
            <a:picLocks noChangeAspect="1"/>
          </p:cNvPicPr>
          <p:nvPr/>
        </p:nvPicPr>
        <p:blipFill>
          <a:blip r:embed="rId6"/>
          <a:stretch>
            <a:fillRect/>
          </a:stretch>
        </p:blipFill>
        <p:spPr>
          <a:xfrm>
            <a:off x="5951154" y="4152773"/>
            <a:ext cx="495300" cy="723900"/>
          </a:xfrm>
          <a:prstGeom prst="rect">
            <a:avLst/>
          </a:prstGeom>
        </p:spPr>
      </p:pic>
      <p:pic>
        <p:nvPicPr>
          <p:cNvPr id="14" name="Picture 13"/>
          <p:cNvPicPr>
            <a:picLocks noChangeAspect="1"/>
          </p:cNvPicPr>
          <p:nvPr/>
        </p:nvPicPr>
        <p:blipFill>
          <a:blip r:embed="rId6"/>
          <a:stretch>
            <a:fillRect/>
          </a:stretch>
        </p:blipFill>
        <p:spPr>
          <a:xfrm>
            <a:off x="5948294" y="5231463"/>
            <a:ext cx="495300" cy="723900"/>
          </a:xfrm>
          <a:prstGeom prst="rect">
            <a:avLst/>
          </a:prstGeom>
        </p:spPr>
      </p:pic>
    </p:spTree>
    <p:extLst>
      <p:ext uri="{BB962C8B-B14F-4D97-AF65-F5344CB8AC3E}">
        <p14:creationId xmlns:p14="http://schemas.microsoft.com/office/powerpoint/2010/main" val="28860446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pPr lvl="0"/>
            <a:r>
              <a:rPr lang="en-US" sz="4000" baseline="0" dirty="0"/>
              <a:t>Effective</a:t>
            </a:r>
            <a:r>
              <a:rPr lang="en-US" sz="4000" dirty="0"/>
              <a:t> Address Representation</a:t>
            </a:r>
            <a:endParaRPr lang="en-US" dirty="0"/>
          </a:p>
        </p:txBody>
      </p:sp>
      <p:sp>
        <p:nvSpPr>
          <p:cNvPr id="3" name="Content Placeholder 2"/>
          <p:cNvSpPr>
            <a:spLocks noGrp="1"/>
          </p:cNvSpPr>
          <p:nvPr>
            <p:ph idx="1"/>
          </p:nvPr>
        </p:nvSpPr>
        <p:spPr>
          <a:xfrm>
            <a:off x="371366" y="1908240"/>
            <a:ext cx="5277945" cy="1858337"/>
          </a:xfrm>
        </p:spPr>
        <p:txBody>
          <a:bodyPr>
            <a:noAutofit/>
          </a:bodyPr>
          <a:lstStyle/>
          <a:p>
            <a:r>
              <a:rPr lang="en-US" sz="2800" dirty="0"/>
              <a:t>Algebraic structure for X86 Addressing</a:t>
            </a:r>
          </a:p>
          <a:p>
            <a:pPr lvl="1"/>
            <a:r>
              <a:rPr lang="en-US" sz="2400" dirty="0"/>
              <a:t>Linear equation</a:t>
            </a:r>
          </a:p>
          <a:p>
            <a:pPr lvl="1"/>
            <a:r>
              <a:rPr lang="en-US" sz="2400" dirty="0"/>
              <a:t>Two variables (GPRs)</a:t>
            </a:r>
          </a:p>
          <a:p>
            <a:pPr marL="0" indent="0">
              <a:buNone/>
            </a:pPr>
            <a:endParaRPr lang="en-US" kern="1200" dirty="0">
              <a:solidFill>
                <a:schemeClr val="tx1"/>
              </a:solidFill>
              <a:effectLst/>
              <a:latin typeface="+mn-lt"/>
              <a:ea typeface="+mn-ea"/>
              <a:cs typeface="+mn-cs"/>
            </a:endParaRPr>
          </a:p>
        </p:txBody>
      </p:sp>
      <p:pic>
        <p:nvPicPr>
          <p:cNvPr id="18" name="Picture 17"/>
          <p:cNvPicPr>
            <a:picLocks noChangeAspect="1"/>
          </p:cNvPicPr>
          <p:nvPr/>
        </p:nvPicPr>
        <p:blipFill>
          <a:blip r:embed="rId3"/>
          <a:stretch>
            <a:fillRect/>
          </a:stretch>
        </p:blipFill>
        <p:spPr>
          <a:xfrm>
            <a:off x="5521880" y="1219200"/>
            <a:ext cx="3189514" cy="2724140"/>
          </a:xfrm>
          <a:prstGeom prst="rect">
            <a:avLst/>
          </a:prstGeom>
        </p:spPr>
      </p:pic>
      <p:sp>
        <p:nvSpPr>
          <p:cNvPr id="6" name="Content Placeholder 2"/>
          <p:cNvSpPr txBox="1">
            <a:spLocks/>
          </p:cNvSpPr>
          <p:nvPr/>
        </p:nvSpPr>
        <p:spPr>
          <a:xfrm>
            <a:off x="457200" y="4396828"/>
            <a:ext cx="8229600" cy="192388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t>EAs from BBL form a group of linear equations</a:t>
            </a:r>
          </a:p>
          <a:p>
            <a:r>
              <a:rPr lang="en-US" sz="2800" dirty="0"/>
              <a:t>Minimize number of distinct EAs from Primary process by solving equations</a:t>
            </a:r>
          </a:p>
        </p:txBody>
      </p:sp>
      <p:sp>
        <p:nvSpPr>
          <p:cNvPr id="5" name="Slide Number Placeholder 4"/>
          <p:cNvSpPr>
            <a:spLocks noGrp="1"/>
          </p:cNvSpPr>
          <p:nvPr>
            <p:ph type="sldNum" sz="quarter" idx="12"/>
          </p:nvPr>
        </p:nvSpPr>
        <p:spPr/>
        <p:txBody>
          <a:bodyPr/>
          <a:lstStyle/>
          <a:p>
            <a:fld id="{0621C422-EC7E-0F41-86E9-965EAB4ED0E8}" type="slidenum">
              <a:rPr lang="en-US" smtClean="0"/>
              <a:t>60</a:t>
            </a:fld>
            <a:endParaRPr lang="en-US"/>
          </a:p>
        </p:txBody>
      </p:sp>
      <p:sp>
        <p:nvSpPr>
          <p:cNvPr id="4" name="Rectangle 3"/>
          <p:cNvSpPr/>
          <p:nvPr/>
        </p:nvSpPr>
        <p:spPr>
          <a:xfrm>
            <a:off x="614859" y="1324754"/>
            <a:ext cx="4035972" cy="461665"/>
          </a:xfrm>
          <a:prstGeom prst="rect">
            <a:avLst/>
          </a:prstGeom>
        </p:spPr>
        <p:txBody>
          <a:bodyPr wrap="square">
            <a:spAutoFit/>
          </a:bodyPr>
          <a:lstStyle/>
          <a:p>
            <a:r>
              <a:rPr lang="en-US" sz="2400" dirty="0">
                <a:solidFill>
                  <a:srgbClr val="FF0000"/>
                </a:solidFill>
                <a:latin typeface="Courier"/>
                <a:cs typeface="Courier"/>
              </a:rPr>
              <a:t>[eax2 + 2×ebx1 + 200]</a:t>
            </a:r>
          </a:p>
        </p:txBody>
      </p:sp>
    </p:spTree>
    <p:extLst>
      <p:ext uri="{BB962C8B-B14F-4D97-AF65-F5344CB8AC3E}">
        <p14:creationId xmlns:p14="http://schemas.microsoft.com/office/powerpoint/2010/main" val="91738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pPr lvl="0"/>
            <a:r>
              <a:rPr lang="en-US" dirty="0"/>
              <a:t>Primary</a:t>
            </a:r>
            <a:r>
              <a:rPr lang="en-US" baseline="0" dirty="0"/>
              <a:t> Optimizations: </a:t>
            </a:r>
            <a:br>
              <a:rPr lang="en-US" baseline="0" dirty="0"/>
            </a:br>
            <a:r>
              <a:rPr lang="en-US" sz="4000" baseline="0" dirty="0"/>
              <a:t>Intra-block Optimization</a:t>
            </a:r>
            <a:endParaRPr lang="en-US" dirty="0"/>
          </a:p>
        </p:txBody>
      </p:sp>
      <p:grpSp>
        <p:nvGrpSpPr>
          <p:cNvPr id="6" name="Group 5"/>
          <p:cNvGrpSpPr/>
          <p:nvPr/>
        </p:nvGrpSpPr>
        <p:grpSpPr>
          <a:xfrm>
            <a:off x="371916" y="1466336"/>
            <a:ext cx="4218215" cy="1641745"/>
            <a:chOff x="371916" y="1611476"/>
            <a:chExt cx="4218215" cy="1641745"/>
          </a:xfrm>
        </p:grpSpPr>
        <p:sp>
          <p:nvSpPr>
            <p:cNvPr id="7" name="Rectangle 6"/>
            <p:cNvSpPr/>
            <p:nvPr/>
          </p:nvSpPr>
          <p:spPr>
            <a:xfrm>
              <a:off x="371916" y="2052892"/>
              <a:ext cx="4218215"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t>1: T(eax1) = T([esp0])</a:t>
              </a:r>
              <a:endParaRPr lang="it-IT" dirty="0"/>
            </a:p>
            <a:p>
              <a:r>
                <a:rPr lang="it-IT" dirty="0"/>
                <a:t>2: T( [eax2 +2 </a:t>
              </a:r>
              <a:r>
                <a:rPr lang="sk-SK" dirty="0"/>
                <a:t> × </a:t>
              </a:r>
              <a:r>
                <a:rPr lang="it-IT" dirty="0"/>
                <a:t> ebx1] ) = </a:t>
              </a:r>
              <a:r>
                <a:rPr lang="en-US" dirty="0"/>
                <a:t>T([esp0 + 4])</a:t>
              </a:r>
            </a:p>
            <a:p>
              <a:r>
                <a:rPr lang="en-US" dirty="0"/>
                <a:t>3: T(ecx1) |= T([esp0 + 4])</a:t>
              </a:r>
            </a:p>
            <a:p>
              <a:r>
                <a:rPr lang="it-IT" dirty="0"/>
                <a:t>4: T(eax3) = T([eax2 + 2 × ebx1 + 200]) </a:t>
              </a:r>
              <a:endParaRPr lang="en-US" dirty="0"/>
            </a:p>
          </p:txBody>
        </p:sp>
        <p:sp>
          <p:nvSpPr>
            <p:cNvPr id="9" name="TextBox 8"/>
            <p:cNvSpPr txBox="1"/>
            <p:nvPr/>
          </p:nvSpPr>
          <p:spPr>
            <a:xfrm>
              <a:off x="1333498" y="1611476"/>
              <a:ext cx="1525252" cy="369332"/>
            </a:xfrm>
            <a:prstGeom prst="rect">
              <a:avLst/>
            </a:prstGeom>
            <a:noFill/>
          </p:spPr>
          <p:txBody>
            <a:bodyPr wrap="none" rtlCol="0">
              <a:spAutoFit/>
            </a:bodyPr>
            <a:lstStyle/>
            <a:p>
              <a:r>
                <a:rPr lang="en-US" dirty="0"/>
                <a:t>TFA optimized</a:t>
              </a:r>
            </a:p>
          </p:txBody>
        </p:sp>
      </p:grpSp>
      <p:grpSp>
        <p:nvGrpSpPr>
          <p:cNvPr id="5" name="Group 4"/>
          <p:cNvGrpSpPr/>
          <p:nvPr/>
        </p:nvGrpSpPr>
        <p:grpSpPr>
          <a:xfrm>
            <a:off x="5052774" y="1434070"/>
            <a:ext cx="3701143" cy="1667703"/>
            <a:chOff x="5052774" y="1579210"/>
            <a:chExt cx="3701143" cy="1667703"/>
          </a:xfrm>
        </p:grpSpPr>
        <p:sp>
          <p:nvSpPr>
            <p:cNvPr id="8" name="Rectangle 7"/>
            <p:cNvSpPr/>
            <p:nvPr/>
          </p:nvSpPr>
          <p:spPr>
            <a:xfrm>
              <a:off x="5052774" y="2046584"/>
              <a:ext cx="3701143"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t>ea0 := esp0</a:t>
              </a:r>
            </a:p>
            <a:p>
              <a:r>
                <a:rPr lang="ro-RO" dirty="0"/>
                <a:t>ea</a:t>
              </a:r>
              <a:r>
                <a:rPr lang="en-US" altLang="ko-KR" dirty="0"/>
                <a:t>1</a:t>
              </a:r>
              <a:r>
                <a:rPr lang="ro-RO" dirty="0"/>
                <a:t> :=eax2 + 2 </a:t>
              </a:r>
              <a:r>
                <a:rPr lang="sk-SK" dirty="0"/>
                <a:t> × </a:t>
              </a:r>
              <a:r>
                <a:rPr lang="ro-RO" dirty="0"/>
                <a:t> ebx1</a:t>
              </a:r>
            </a:p>
            <a:p>
              <a:r>
                <a:rPr lang="en-US" dirty="0"/>
                <a:t>ea</a:t>
              </a:r>
              <a:r>
                <a:rPr lang="en-US" altLang="ko-KR" dirty="0"/>
                <a:t>2</a:t>
              </a:r>
              <a:r>
                <a:rPr lang="en-US" dirty="0"/>
                <a:t> := esp0 + 4</a:t>
              </a:r>
            </a:p>
            <a:p>
              <a:r>
                <a:rPr lang="en-US" dirty="0"/>
                <a:t>ea</a:t>
              </a:r>
              <a:r>
                <a:rPr lang="en-US" altLang="ko-KR" dirty="0"/>
                <a:t>3</a:t>
              </a:r>
              <a:r>
                <a:rPr lang="en-US" dirty="0"/>
                <a:t> := eax2 + 2 × ebx1 + 200</a:t>
              </a:r>
            </a:p>
          </p:txBody>
        </p:sp>
        <p:sp>
          <p:nvSpPr>
            <p:cNvPr id="10" name="TextBox 9"/>
            <p:cNvSpPr txBox="1"/>
            <p:nvPr/>
          </p:nvSpPr>
          <p:spPr>
            <a:xfrm>
              <a:off x="5867398" y="1579210"/>
              <a:ext cx="1287532" cy="369332"/>
            </a:xfrm>
            <a:prstGeom prst="rect">
              <a:avLst/>
            </a:prstGeom>
            <a:noFill/>
          </p:spPr>
          <p:txBody>
            <a:bodyPr wrap="none" rtlCol="0">
              <a:spAutoFit/>
            </a:bodyPr>
            <a:lstStyle/>
            <a:p>
              <a:r>
                <a:rPr lang="en-US" dirty="0"/>
                <a:t>Distinct EAs</a:t>
              </a:r>
            </a:p>
          </p:txBody>
        </p:sp>
      </p:grpSp>
      <p:sp>
        <p:nvSpPr>
          <p:cNvPr id="11" name="Content Placeholder 10"/>
          <p:cNvSpPr>
            <a:spLocks noGrp="1"/>
          </p:cNvSpPr>
          <p:nvPr>
            <p:ph idx="1"/>
          </p:nvPr>
        </p:nvSpPr>
        <p:spPr>
          <a:xfrm>
            <a:off x="371916" y="3716254"/>
            <a:ext cx="8229600" cy="1412127"/>
          </a:xfrm>
        </p:spPr>
        <p:txBody>
          <a:bodyPr/>
          <a:lstStyle/>
          <a:p>
            <a:r>
              <a:rPr lang="en-US" dirty="0"/>
              <a:t>4 distinct EAs </a:t>
            </a:r>
          </a:p>
        </p:txBody>
      </p:sp>
      <p:sp>
        <p:nvSpPr>
          <p:cNvPr id="4" name="Slide Number Placeholder 3"/>
          <p:cNvSpPr>
            <a:spLocks noGrp="1"/>
          </p:cNvSpPr>
          <p:nvPr>
            <p:ph type="sldNum" sz="quarter" idx="12"/>
          </p:nvPr>
        </p:nvSpPr>
        <p:spPr/>
        <p:txBody>
          <a:bodyPr/>
          <a:lstStyle/>
          <a:p>
            <a:fld id="{0621C422-EC7E-0F41-86E9-965EAB4ED0E8}" type="slidenum">
              <a:rPr lang="en-US" smtClean="0"/>
              <a:t>61</a:t>
            </a:fld>
            <a:endParaRPr lang="en-US" dirty="0"/>
          </a:p>
        </p:txBody>
      </p:sp>
    </p:spTree>
    <p:extLst>
      <p:ext uri="{BB962C8B-B14F-4D97-AF65-F5344CB8AC3E}">
        <p14:creationId xmlns:p14="http://schemas.microsoft.com/office/powerpoint/2010/main" val="16558890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pPr lvl="0"/>
            <a:r>
              <a:rPr lang="en-US" dirty="0"/>
              <a:t>Primary</a:t>
            </a:r>
            <a:r>
              <a:rPr lang="en-US" baseline="0" dirty="0"/>
              <a:t> Optimizations: </a:t>
            </a:r>
            <a:br>
              <a:rPr lang="en-US" baseline="0" dirty="0"/>
            </a:br>
            <a:r>
              <a:rPr lang="en-US" sz="4000" baseline="0" dirty="0"/>
              <a:t>Intra-block Optimization</a:t>
            </a:r>
            <a:endParaRPr lang="en-US" dirty="0"/>
          </a:p>
        </p:txBody>
      </p:sp>
      <p:grpSp>
        <p:nvGrpSpPr>
          <p:cNvPr id="6" name="Group 5"/>
          <p:cNvGrpSpPr/>
          <p:nvPr/>
        </p:nvGrpSpPr>
        <p:grpSpPr>
          <a:xfrm>
            <a:off x="371916" y="1466336"/>
            <a:ext cx="4218215" cy="1641745"/>
            <a:chOff x="371916" y="1611476"/>
            <a:chExt cx="4218215" cy="1641745"/>
          </a:xfrm>
        </p:grpSpPr>
        <p:sp>
          <p:nvSpPr>
            <p:cNvPr id="7" name="Rectangle 6"/>
            <p:cNvSpPr/>
            <p:nvPr/>
          </p:nvSpPr>
          <p:spPr>
            <a:xfrm>
              <a:off x="371916" y="2052892"/>
              <a:ext cx="4218215" cy="1200329"/>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A6A6A6"/>
                  </a:solidFill>
                </a:rPr>
                <a:t>1: T(eax1) = T([esp0])</a:t>
              </a:r>
              <a:endParaRPr lang="it-IT" dirty="0">
                <a:solidFill>
                  <a:srgbClr val="A6A6A6"/>
                </a:solidFill>
              </a:endParaRPr>
            </a:p>
            <a:p>
              <a:r>
                <a:rPr lang="it-IT" dirty="0">
                  <a:solidFill>
                    <a:srgbClr val="A6A6A6"/>
                  </a:solidFill>
                </a:rPr>
                <a:t>2: T( [eax2 + </a:t>
              </a:r>
              <a:r>
                <a:rPr lang="en-US" dirty="0">
                  <a:solidFill>
                    <a:srgbClr val="A6A6A6"/>
                  </a:solidFill>
                  <a:latin typeface="Courier"/>
                  <a:cs typeface="Courier"/>
                </a:rPr>
                <a:t>2</a:t>
              </a:r>
              <a:r>
                <a:rPr lang="en-US" dirty="0">
                  <a:solidFill>
                    <a:srgbClr val="A6A6A6"/>
                  </a:solidFill>
                </a:rPr>
                <a:t>× </a:t>
              </a:r>
              <a:r>
                <a:rPr lang="it-IT" dirty="0">
                  <a:solidFill>
                    <a:srgbClr val="A6A6A6"/>
                  </a:solidFill>
                </a:rPr>
                <a:t> ebx1] ) = </a:t>
              </a:r>
              <a:r>
                <a:rPr lang="en-US" dirty="0">
                  <a:solidFill>
                    <a:srgbClr val="A6A6A6"/>
                  </a:solidFill>
                </a:rPr>
                <a:t>T([esp0 + 4])</a:t>
              </a:r>
            </a:p>
            <a:p>
              <a:r>
                <a:rPr lang="en-US" dirty="0">
                  <a:solidFill>
                    <a:srgbClr val="A6A6A6"/>
                  </a:solidFill>
                </a:rPr>
                <a:t>3: T(ecx1) |= T([esp0 + 4])</a:t>
              </a:r>
            </a:p>
            <a:p>
              <a:r>
                <a:rPr lang="it-IT" dirty="0">
                  <a:solidFill>
                    <a:srgbClr val="A6A6A6"/>
                  </a:solidFill>
                </a:rPr>
                <a:t>4: T(eax3) = T([eax2 + 2 × ebx1 + 200]) </a:t>
              </a:r>
              <a:endParaRPr lang="en-US" dirty="0">
                <a:solidFill>
                  <a:srgbClr val="A6A6A6"/>
                </a:solidFill>
              </a:endParaRPr>
            </a:p>
          </p:txBody>
        </p:sp>
        <p:sp>
          <p:nvSpPr>
            <p:cNvPr id="9" name="TextBox 8"/>
            <p:cNvSpPr txBox="1"/>
            <p:nvPr/>
          </p:nvSpPr>
          <p:spPr>
            <a:xfrm>
              <a:off x="1333498" y="1611476"/>
              <a:ext cx="1525252" cy="369332"/>
            </a:xfrm>
            <a:prstGeom prst="rect">
              <a:avLst/>
            </a:prstGeom>
            <a:noFill/>
          </p:spPr>
          <p:txBody>
            <a:bodyPr wrap="none" rtlCol="0">
              <a:spAutoFit/>
            </a:bodyPr>
            <a:lstStyle/>
            <a:p>
              <a:r>
                <a:rPr lang="en-US" dirty="0">
                  <a:solidFill>
                    <a:srgbClr val="A6A6A6"/>
                  </a:solidFill>
                </a:rPr>
                <a:t>TFA optimized</a:t>
              </a:r>
            </a:p>
          </p:txBody>
        </p:sp>
      </p:grpSp>
      <p:grpSp>
        <p:nvGrpSpPr>
          <p:cNvPr id="5" name="Group 4"/>
          <p:cNvGrpSpPr/>
          <p:nvPr/>
        </p:nvGrpSpPr>
        <p:grpSpPr>
          <a:xfrm>
            <a:off x="5052774" y="1434070"/>
            <a:ext cx="3701143" cy="1667703"/>
            <a:chOff x="5052774" y="1579210"/>
            <a:chExt cx="3701143" cy="1667703"/>
          </a:xfrm>
        </p:grpSpPr>
        <p:sp>
          <p:nvSpPr>
            <p:cNvPr id="8" name="Rectangle 7"/>
            <p:cNvSpPr/>
            <p:nvPr/>
          </p:nvSpPr>
          <p:spPr>
            <a:xfrm>
              <a:off x="5052774" y="2046584"/>
              <a:ext cx="3701143"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t>ea0 := esp0</a:t>
              </a:r>
            </a:p>
            <a:p>
              <a:r>
                <a:rPr lang="ro-RO" dirty="0">
                  <a:solidFill>
                    <a:srgbClr val="A6A6A6"/>
                  </a:solidFill>
                </a:rPr>
                <a:t>ea</a:t>
              </a:r>
              <a:r>
                <a:rPr lang="en-US" altLang="ko-KR" dirty="0">
                  <a:solidFill>
                    <a:srgbClr val="A6A6A6"/>
                  </a:solidFill>
                </a:rPr>
                <a:t>1</a:t>
              </a:r>
              <a:r>
                <a:rPr lang="ro-RO" dirty="0">
                  <a:solidFill>
                    <a:srgbClr val="A6A6A6"/>
                  </a:solidFill>
                </a:rPr>
                <a:t> :=eax2 + </a:t>
              </a:r>
              <a:r>
                <a:rPr lang="en-US" dirty="0">
                  <a:solidFill>
                    <a:srgbClr val="A6A6A6"/>
                  </a:solidFill>
                  <a:latin typeface="Courier"/>
                  <a:cs typeface="Courier"/>
                </a:rPr>
                <a:t>2</a:t>
              </a:r>
              <a:r>
                <a:rPr lang="en-US" dirty="0">
                  <a:solidFill>
                    <a:srgbClr val="A6A6A6"/>
                  </a:solidFill>
                </a:rPr>
                <a:t>× </a:t>
              </a:r>
              <a:r>
                <a:rPr lang="ro-RO" dirty="0">
                  <a:solidFill>
                    <a:srgbClr val="A6A6A6"/>
                  </a:solidFill>
                </a:rPr>
                <a:t>ebx1</a:t>
              </a:r>
            </a:p>
            <a:p>
              <a:r>
                <a:rPr lang="en-US" dirty="0"/>
                <a:t>ea</a:t>
              </a:r>
              <a:r>
                <a:rPr lang="en-US" altLang="ko-KR" dirty="0"/>
                <a:t>2</a:t>
              </a:r>
              <a:r>
                <a:rPr lang="en-US" dirty="0"/>
                <a:t> := esp0 + 4</a:t>
              </a:r>
            </a:p>
            <a:p>
              <a:r>
                <a:rPr lang="en-US" dirty="0">
                  <a:solidFill>
                    <a:srgbClr val="A6A6A6"/>
                  </a:solidFill>
                </a:rPr>
                <a:t>ea</a:t>
              </a:r>
              <a:r>
                <a:rPr lang="en-US" altLang="ko-KR" dirty="0">
                  <a:solidFill>
                    <a:srgbClr val="A6A6A6"/>
                  </a:solidFill>
                </a:rPr>
                <a:t>3</a:t>
              </a:r>
              <a:r>
                <a:rPr lang="en-US" dirty="0">
                  <a:solidFill>
                    <a:srgbClr val="A6A6A6"/>
                  </a:solidFill>
                </a:rPr>
                <a:t> := eax2 + 2 × ebx1 + 200</a:t>
              </a:r>
            </a:p>
          </p:txBody>
        </p:sp>
        <p:sp>
          <p:nvSpPr>
            <p:cNvPr id="10" name="TextBox 9"/>
            <p:cNvSpPr txBox="1"/>
            <p:nvPr/>
          </p:nvSpPr>
          <p:spPr>
            <a:xfrm>
              <a:off x="5867398" y="1579210"/>
              <a:ext cx="1287532" cy="369332"/>
            </a:xfrm>
            <a:prstGeom prst="rect">
              <a:avLst/>
            </a:prstGeom>
            <a:noFill/>
          </p:spPr>
          <p:txBody>
            <a:bodyPr wrap="none" rtlCol="0">
              <a:spAutoFit/>
            </a:bodyPr>
            <a:lstStyle/>
            <a:p>
              <a:r>
                <a:rPr lang="en-US" dirty="0"/>
                <a:t>Distinct EAs</a:t>
              </a:r>
            </a:p>
          </p:txBody>
        </p:sp>
      </p:grpSp>
      <p:sp>
        <p:nvSpPr>
          <p:cNvPr id="11" name="Content Placeholder 10"/>
          <p:cNvSpPr>
            <a:spLocks noGrp="1"/>
          </p:cNvSpPr>
          <p:nvPr>
            <p:ph idx="1"/>
          </p:nvPr>
        </p:nvSpPr>
        <p:spPr>
          <a:xfrm>
            <a:off x="371916" y="3716254"/>
            <a:ext cx="8229600" cy="1412127"/>
          </a:xfrm>
        </p:spPr>
        <p:txBody>
          <a:bodyPr>
            <a:noAutofit/>
          </a:bodyPr>
          <a:lstStyle/>
          <a:p>
            <a:r>
              <a:rPr lang="en-US" sz="2800" dirty="0"/>
              <a:t>4 distinct EAs </a:t>
            </a:r>
          </a:p>
          <a:p>
            <a:r>
              <a:rPr lang="en-US" sz="2400" dirty="0">
                <a:latin typeface="Courier"/>
                <a:cs typeface="Courier"/>
              </a:rPr>
              <a:t>	[esp0], [esp0+4]</a:t>
            </a:r>
          </a:p>
          <a:p>
            <a:pPr lvl="1"/>
            <a:r>
              <a:rPr lang="en-US" sz="2400" dirty="0"/>
              <a:t>Differ only by constant</a:t>
            </a:r>
          </a:p>
        </p:txBody>
      </p:sp>
      <p:sp>
        <p:nvSpPr>
          <p:cNvPr id="4" name="Slide Number Placeholder 3"/>
          <p:cNvSpPr>
            <a:spLocks noGrp="1"/>
          </p:cNvSpPr>
          <p:nvPr>
            <p:ph type="sldNum" sz="quarter" idx="12"/>
          </p:nvPr>
        </p:nvSpPr>
        <p:spPr/>
        <p:txBody>
          <a:bodyPr/>
          <a:lstStyle/>
          <a:p>
            <a:fld id="{0621C422-EC7E-0F41-86E9-965EAB4ED0E8}" type="slidenum">
              <a:rPr lang="en-US" smtClean="0"/>
              <a:t>62</a:t>
            </a:fld>
            <a:endParaRPr lang="en-US" dirty="0"/>
          </a:p>
        </p:txBody>
      </p:sp>
    </p:spTree>
    <p:extLst>
      <p:ext uri="{BB962C8B-B14F-4D97-AF65-F5344CB8AC3E}">
        <p14:creationId xmlns:p14="http://schemas.microsoft.com/office/powerpoint/2010/main" val="33810870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pPr lvl="0"/>
            <a:r>
              <a:rPr lang="en-US" dirty="0"/>
              <a:t>Primary</a:t>
            </a:r>
            <a:r>
              <a:rPr lang="en-US" baseline="0" dirty="0"/>
              <a:t> Optimizations: </a:t>
            </a:r>
            <a:br>
              <a:rPr lang="en-US" baseline="0" dirty="0"/>
            </a:br>
            <a:r>
              <a:rPr lang="en-US" sz="4000" baseline="0" dirty="0"/>
              <a:t>Intra-block Optimization</a:t>
            </a:r>
            <a:endParaRPr lang="en-US" dirty="0"/>
          </a:p>
        </p:txBody>
      </p:sp>
      <p:grpSp>
        <p:nvGrpSpPr>
          <p:cNvPr id="6" name="Group 5"/>
          <p:cNvGrpSpPr/>
          <p:nvPr/>
        </p:nvGrpSpPr>
        <p:grpSpPr>
          <a:xfrm>
            <a:off x="371916" y="1466336"/>
            <a:ext cx="4218215" cy="1641745"/>
            <a:chOff x="371916" y="1611476"/>
            <a:chExt cx="4218215" cy="1641745"/>
          </a:xfrm>
        </p:grpSpPr>
        <p:sp>
          <p:nvSpPr>
            <p:cNvPr id="7" name="Rectangle 6"/>
            <p:cNvSpPr/>
            <p:nvPr/>
          </p:nvSpPr>
          <p:spPr>
            <a:xfrm>
              <a:off x="371916" y="2052892"/>
              <a:ext cx="4218215" cy="1200329"/>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A6A6A6"/>
                  </a:solidFill>
                </a:rPr>
                <a:t>1: T(eax1) = T([esp0])</a:t>
              </a:r>
              <a:endParaRPr lang="it-IT" dirty="0">
                <a:solidFill>
                  <a:srgbClr val="A6A6A6"/>
                </a:solidFill>
              </a:endParaRPr>
            </a:p>
            <a:p>
              <a:r>
                <a:rPr lang="it-IT" dirty="0">
                  <a:solidFill>
                    <a:srgbClr val="A6A6A6"/>
                  </a:solidFill>
                </a:rPr>
                <a:t>2: T( [eax2 + </a:t>
              </a:r>
              <a:r>
                <a:rPr lang="en-US" dirty="0">
                  <a:solidFill>
                    <a:schemeClr val="bg1">
                      <a:lumMod val="65000"/>
                    </a:schemeClr>
                  </a:solidFill>
                  <a:latin typeface="Courier"/>
                  <a:cs typeface="Courier"/>
                </a:rPr>
                <a:t>2</a:t>
              </a:r>
              <a:r>
                <a:rPr lang="en-US" dirty="0">
                  <a:solidFill>
                    <a:schemeClr val="bg1">
                      <a:lumMod val="65000"/>
                    </a:schemeClr>
                  </a:solidFill>
                </a:rPr>
                <a:t>×</a:t>
              </a:r>
              <a:r>
                <a:rPr lang="it-IT" dirty="0">
                  <a:solidFill>
                    <a:schemeClr val="bg1">
                      <a:lumMod val="75000"/>
                    </a:schemeClr>
                  </a:solidFill>
                </a:rPr>
                <a:t> </a:t>
              </a:r>
              <a:r>
                <a:rPr lang="it-IT" dirty="0">
                  <a:solidFill>
                    <a:srgbClr val="A6A6A6"/>
                  </a:solidFill>
                </a:rPr>
                <a:t>ebx1] ) = </a:t>
              </a:r>
              <a:r>
                <a:rPr lang="en-US" dirty="0">
                  <a:solidFill>
                    <a:srgbClr val="A6A6A6"/>
                  </a:solidFill>
                </a:rPr>
                <a:t>T([esp0 + 4])</a:t>
              </a:r>
            </a:p>
            <a:p>
              <a:r>
                <a:rPr lang="en-US" dirty="0">
                  <a:solidFill>
                    <a:srgbClr val="A6A6A6"/>
                  </a:solidFill>
                </a:rPr>
                <a:t>3: T(ecx1) |= T([esp0 + 4])</a:t>
              </a:r>
            </a:p>
            <a:p>
              <a:r>
                <a:rPr lang="it-IT" dirty="0">
                  <a:solidFill>
                    <a:srgbClr val="A6A6A6"/>
                  </a:solidFill>
                </a:rPr>
                <a:t>4: T(eax3) = T([eax2 + 2 × ebx1 + 200]) </a:t>
              </a:r>
              <a:endParaRPr lang="en-US" dirty="0">
                <a:solidFill>
                  <a:srgbClr val="A6A6A6"/>
                </a:solidFill>
              </a:endParaRPr>
            </a:p>
          </p:txBody>
        </p:sp>
        <p:sp>
          <p:nvSpPr>
            <p:cNvPr id="9" name="TextBox 8"/>
            <p:cNvSpPr txBox="1"/>
            <p:nvPr/>
          </p:nvSpPr>
          <p:spPr>
            <a:xfrm>
              <a:off x="1333498" y="1611476"/>
              <a:ext cx="1525252" cy="369332"/>
            </a:xfrm>
            <a:prstGeom prst="rect">
              <a:avLst/>
            </a:prstGeom>
            <a:noFill/>
          </p:spPr>
          <p:txBody>
            <a:bodyPr wrap="none" rtlCol="0">
              <a:spAutoFit/>
            </a:bodyPr>
            <a:lstStyle/>
            <a:p>
              <a:r>
                <a:rPr lang="en-US" dirty="0">
                  <a:solidFill>
                    <a:srgbClr val="A6A6A6"/>
                  </a:solidFill>
                </a:rPr>
                <a:t>TFA optimized</a:t>
              </a:r>
            </a:p>
          </p:txBody>
        </p:sp>
      </p:grpSp>
      <p:grpSp>
        <p:nvGrpSpPr>
          <p:cNvPr id="5" name="Group 4"/>
          <p:cNvGrpSpPr/>
          <p:nvPr/>
        </p:nvGrpSpPr>
        <p:grpSpPr>
          <a:xfrm>
            <a:off x="5052774" y="1434070"/>
            <a:ext cx="3701143" cy="1667703"/>
            <a:chOff x="5052774" y="1579210"/>
            <a:chExt cx="3701143" cy="1667703"/>
          </a:xfrm>
        </p:grpSpPr>
        <p:sp>
          <p:nvSpPr>
            <p:cNvPr id="8" name="Rectangle 7"/>
            <p:cNvSpPr/>
            <p:nvPr/>
          </p:nvSpPr>
          <p:spPr>
            <a:xfrm>
              <a:off x="5052774" y="2046584"/>
              <a:ext cx="3701143"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chemeClr val="bg1">
                      <a:lumMod val="65000"/>
                    </a:schemeClr>
                  </a:solidFill>
                </a:rPr>
                <a:t>ea0 := esp0</a:t>
              </a:r>
            </a:p>
            <a:p>
              <a:r>
                <a:rPr lang="ro-RO" dirty="0">
                  <a:solidFill>
                    <a:schemeClr val="tx1"/>
                  </a:solidFill>
                </a:rPr>
                <a:t>ea</a:t>
              </a:r>
              <a:r>
                <a:rPr lang="en-US" altLang="ko-KR" dirty="0">
                  <a:solidFill>
                    <a:schemeClr val="tx1"/>
                  </a:solidFill>
                </a:rPr>
                <a:t>1</a:t>
              </a:r>
              <a:r>
                <a:rPr lang="ro-RO" dirty="0">
                  <a:solidFill>
                    <a:schemeClr val="tx1"/>
                  </a:solidFill>
                </a:rPr>
                <a:t> :=eax2 + </a:t>
              </a:r>
              <a:r>
                <a:rPr lang="en-US" dirty="0">
                  <a:latin typeface="Courier"/>
                  <a:cs typeface="Courier"/>
                </a:rPr>
                <a:t>2</a:t>
              </a:r>
              <a:r>
                <a:rPr lang="en-US" dirty="0">
                  <a:solidFill>
                    <a:srgbClr val="000000"/>
                  </a:solidFill>
                </a:rPr>
                <a:t>× </a:t>
              </a:r>
              <a:r>
                <a:rPr lang="ro-RO" dirty="0">
                  <a:solidFill>
                    <a:schemeClr val="tx1"/>
                  </a:solidFill>
                </a:rPr>
                <a:t>ebx1</a:t>
              </a:r>
            </a:p>
            <a:p>
              <a:r>
                <a:rPr lang="en-US" strike="sngStrike" dirty="0">
                  <a:solidFill>
                    <a:srgbClr val="A6A6A6"/>
                  </a:solidFill>
                </a:rPr>
                <a:t>ea</a:t>
              </a:r>
              <a:r>
                <a:rPr lang="en-US" altLang="ko-KR" strike="sngStrike" dirty="0">
                  <a:solidFill>
                    <a:srgbClr val="A6A6A6"/>
                  </a:solidFill>
                </a:rPr>
                <a:t>2</a:t>
              </a:r>
              <a:r>
                <a:rPr lang="en-US" strike="sngStrike" dirty="0">
                  <a:solidFill>
                    <a:srgbClr val="A6A6A6"/>
                  </a:solidFill>
                </a:rPr>
                <a:t> := esp0 + 4</a:t>
              </a:r>
            </a:p>
            <a:p>
              <a:r>
                <a:rPr lang="en-US" dirty="0">
                  <a:solidFill>
                    <a:srgbClr val="000000"/>
                  </a:solidFill>
                </a:rPr>
                <a:t>ea</a:t>
              </a:r>
              <a:r>
                <a:rPr lang="en-US" altLang="ko-KR" dirty="0">
                  <a:solidFill>
                    <a:srgbClr val="000000"/>
                  </a:solidFill>
                </a:rPr>
                <a:t>3</a:t>
              </a:r>
              <a:r>
                <a:rPr lang="en-US" dirty="0">
                  <a:solidFill>
                    <a:srgbClr val="000000"/>
                  </a:solidFill>
                </a:rPr>
                <a:t> := eax2 + 2 × ebx1 + 200</a:t>
              </a:r>
            </a:p>
          </p:txBody>
        </p:sp>
        <p:sp>
          <p:nvSpPr>
            <p:cNvPr id="10" name="TextBox 9"/>
            <p:cNvSpPr txBox="1"/>
            <p:nvPr/>
          </p:nvSpPr>
          <p:spPr>
            <a:xfrm>
              <a:off x="5867398" y="1579210"/>
              <a:ext cx="1287532" cy="369332"/>
            </a:xfrm>
            <a:prstGeom prst="rect">
              <a:avLst/>
            </a:prstGeom>
            <a:noFill/>
          </p:spPr>
          <p:txBody>
            <a:bodyPr wrap="none" rtlCol="0">
              <a:spAutoFit/>
            </a:bodyPr>
            <a:lstStyle/>
            <a:p>
              <a:r>
                <a:rPr lang="en-US" dirty="0"/>
                <a:t>Distinct EAs</a:t>
              </a:r>
            </a:p>
          </p:txBody>
        </p:sp>
      </p:grpSp>
      <p:sp>
        <p:nvSpPr>
          <p:cNvPr id="11" name="Content Placeholder 10"/>
          <p:cNvSpPr>
            <a:spLocks noGrp="1"/>
          </p:cNvSpPr>
          <p:nvPr>
            <p:ph idx="1"/>
          </p:nvPr>
        </p:nvSpPr>
        <p:spPr>
          <a:xfrm>
            <a:off x="371916" y="3716254"/>
            <a:ext cx="8229600" cy="1412127"/>
          </a:xfrm>
        </p:spPr>
        <p:txBody>
          <a:bodyPr>
            <a:noAutofit/>
          </a:bodyPr>
          <a:lstStyle/>
          <a:p>
            <a:r>
              <a:rPr lang="en-US" sz="2800" dirty="0"/>
              <a:t>4 distinct EAs </a:t>
            </a:r>
          </a:p>
          <a:p>
            <a:r>
              <a:rPr lang="en-US" sz="2400" dirty="0">
                <a:latin typeface="Courier"/>
                <a:cs typeface="Courier"/>
              </a:rPr>
              <a:t>[esp0], [esp0+4]</a:t>
            </a:r>
          </a:p>
          <a:p>
            <a:pPr lvl="1"/>
            <a:r>
              <a:rPr lang="en-US" sz="2400" dirty="0"/>
              <a:t>Differ by constant</a:t>
            </a:r>
          </a:p>
          <a:p>
            <a:r>
              <a:rPr lang="en-US" sz="2400" dirty="0">
                <a:latin typeface="Courier"/>
                <a:cs typeface="Courier"/>
              </a:rPr>
              <a:t>[eax2+2</a:t>
            </a:r>
            <a:r>
              <a:rPr lang="en-US" sz="2400" dirty="0">
                <a:solidFill>
                  <a:srgbClr val="000000"/>
                </a:solidFill>
              </a:rPr>
              <a:t>× </a:t>
            </a:r>
            <a:r>
              <a:rPr lang="en-US" sz="2400" dirty="0">
                <a:latin typeface="Courier"/>
                <a:cs typeface="Courier"/>
              </a:rPr>
              <a:t>ebx1], [eax2+2</a:t>
            </a:r>
            <a:r>
              <a:rPr lang="en-US" sz="2400" dirty="0">
                <a:solidFill>
                  <a:srgbClr val="000000"/>
                </a:solidFill>
              </a:rPr>
              <a:t>×</a:t>
            </a:r>
            <a:r>
              <a:rPr lang="en-US" sz="2400" dirty="0">
                <a:latin typeface="Courier"/>
                <a:cs typeface="Courier"/>
              </a:rPr>
              <a:t>ebx1+200]</a:t>
            </a:r>
          </a:p>
          <a:p>
            <a:pPr lvl="1"/>
            <a:r>
              <a:rPr lang="en-US" sz="2400" dirty="0"/>
              <a:t>Solve linear equations</a:t>
            </a:r>
          </a:p>
        </p:txBody>
      </p:sp>
      <p:sp>
        <p:nvSpPr>
          <p:cNvPr id="4" name="Slide Number Placeholder 3"/>
          <p:cNvSpPr>
            <a:spLocks noGrp="1"/>
          </p:cNvSpPr>
          <p:nvPr>
            <p:ph type="sldNum" sz="quarter" idx="12"/>
          </p:nvPr>
        </p:nvSpPr>
        <p:spPr/>
        <p:txBody>
          <a:bodyPr/>
          <a:lstStyle/>
          <a:p>
            <a:fld id="{0621C422-EC7E-0F41-86E9-965EAB4ED0E8}" type="slidenum">
              <a:rPr lang="en-US" smtClean="0"/>
              <a:t>63</a:t>
            </a:fld>
            <a:endParaRPr lang="en-US" dirty="0"/>
          </a:p>
        </p:txBody>
      </p:sp>
    </p:spTree>
    <p:extLst>
      <p:ext uri="{BB962C8B-B14F-4D97-AF65-F5344CB8AC3E}">
        <p14:creationId xmlns:p14="http://schemas.microsoft.com/office/powerpoint/2010/main" val="823977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pPr lvl="0"/>
            <a:r>
              <a:rPr lang="en-US" dirty="0"/>
              <a:t>Primary</a:t>
            </a:r>
            <a:r>
              <a:rPr lang="en-US" baseline="0" dirty="0"/>
              <a:t> Optimizations: </a:t>
            </a:r>
            <a:br>
              <a:rPr lang="en-US" baseline="0" dirty="0"/>
            </a:br>
            <a:r>
              <a:rPr lang="en-US" sz="4000" baseline="0" dirty="0"/>
              <a:t>Intra-block Optimization</a:t>
            </a:r>
            <a:endParaRPr lang="en-US" dirty="0"/>
          </a:p>
        </p:txBody>
      </p:sp>
      <p:grpSp>
        <p:nvGrpSpPr>
          <p:cNvPr id="6" name="Group 5"/>
          <p:cNvGrpSpPr/>
          <p:nvPr/>
        </p:nvGrpSpPr>
        <p:grpSpPr>
          <a:xfrm>
            <a:off x="371916" y="1466336"/>
            <a:ext cx="4218215" cy="1641745"/>
            <a:chOff x="371916" y="1611476"/>
            <a:chExt cx="4218215" cy="1641745"/>
          </a:xfrm>
        </p:grpSpPr>
        <p:sp>
          <p:nvSpPr>
            <p:cNvPr id="7" name="Rectangle 6"/>
            <p:cNvSpPr/>
            <p:nvPr/>
          </p:nvSpPr>
          <p:spPr>
            <a:xfrm>
              <a:off x="371916" y="2052892"/>
              <a:ext cx="4218215" cy="1200329"/>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A6A6A6"/>
                  </a:solidFill>
                </a:rPr>
                <a:t>1: T(eax1) = T([esp0])</a:t>
              </a:r>
              <a:endParaRPr lang="it-IT" dirty="0">
                <a:solidFill>
                  <a:srgbClr val="A6A6A6"/>
                </a:solidFill>
              </a:endParaRPr>
            </a:p>
            <a:p>
              <a:r>
                <a:rPr lang="it-IT" dirty="0">
                  <a:solidFill>
                    <a:srgbClr val="A6A6A6"/>
                  </a:solidFill>
                </a:rPr>
                <a:t>2: T( [eax2 + ebx1] ) = </a:t>
              </a:r>
              <a:r>
                <a:rPr lang="en-US" dirty="0">
                  <a:solidFill>
                    <a:srgbClr val="A6A6A6"/>
                  </a:solidFill>
                </a:rPr>
                <a:t>T([esp0 + 4])</a:t>
              </a:r>
            </a:p>
            <a:p>
              <a:r>
                <a:rPr lang="en-US" dirty="0">
                  <a:solidFill>
                    <a:srgbClr val="A6A6A6"/>
                  </a:solidFill>
                </a:rPr>
                <a:t>3: T(ecx1) |= T([esp0 + 4])</a:t>
              </a:r>
            </a:p>
            <a:p>
              <a:r>
                <a:rPr lang="it-IT" dirty="0">
                  <a:solidFill>
                    <a:srgbClr val="A6A6A6"/>
                  </a:solidFill>
                </a:rPr>
                <a:t>4: T(eax3) = T([eax2 + 2 × ebx1 + 200]) </a:t>
              </a:r>
              <a:endParaRPr lang="en-US" dirty="0">
                <a:solidFill>
                  <a:srgbClr val="A6A6A6"/>
                </a:solidFill>
              </a:endParaRPr>
            </a:p>
          </p:txBody>
        </p:sp>
        <p:sp>
          <p:nvSpPr>
            <p:cNvPr id="9" name="TextBox 8"/>
            <p:cNvSpPr txBox="1"/>
            <p:nvPr/>
          </p:nvSpPr>
          <p:spPr>
            <a:xfrm>
              <a:off x="1333498" y="1611476"/>
              <a:ext cx="1525252" cy="369332"/>
            </a:xfrm>
            <a:prstGeom prst="rect">
              <a:avLst/>
            </a:prstGeom>
            <a:noFill/>
          </p:spPr>
          <p:txBody>
            <a:bodyPr wrap="none" rtlCol="0">
              <a:spAutoFit/>
            </a:bodyPr>
            <a:lstStyle/>
            <a:p>
              <a:r>
                <a:rPr lang="en-US" dirty="0">
                  <a:solidFill>
                    <a:srgbClr val="A6A6A6"/>
                  </a:solidFill>
                </a:rPr>
                <a:t>TFA optimized</a:t>
              </a:r>
            </a:p>
          </p:txBody>
        </p:sp>
      </p:grpSp>
      <p:grpSp>
        <p:nvGrpSpPr>
          <p:cNvPr id="5" name="Group 4"/>
          <p:cNvGrpSpPr/>
          <p:nvPr/>
        </p:nvGrpSpPr>
        <p:grpSpPr>
          <a:xfrm>
            <a:off x="5052774" y="1434070"/>
            <a:ext cx="3701143" cy="1667703"/>
            <a:chOff x="5052774" y="1579210"/>
            <a:chExt cx="3701143" cy="1667703"/>
          </a:xfrm>
        </p:grpSpPr>
        <p:sp>
          <p:nvSpPr>
            <p:cNvPr id="8" name="Rectangle 7"/>
            <p:cNvSpPr/>
            <p:nvPr/>
          </p:nvSpPr>
          <p:spPr>
            <a:xfrm>
              <a:off x="5052774" y="2046584"/>
              <a:ext cx="3701143"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chemeClr val="tx1"/>
                  </a:solidFill>
                </a:rPr>
                <a:t>ea0 := esp0</a:t>
              </a:r>
            </a:p>
            <a:p>
              <a:r>
                <a:rPr lang="ro-RO" strike="sngStrike" dirty="0">
                  <a:solidFill>
                    <a:srgbClr val="A6A6A6"/>
                  </a:solidFill>
                </a:rPr>
                <a:t>ea</a:t>
              </a:r>
              <a:r>
                <a:rPr lang="en-US" altLang="ko-KR" strike="sngStrike" dirty="0">
                  <a:solidFill>
                    <a:srgbClr val="A6A6A6"/>
                  </a:solidFill>
                </a:rPr>
                <a:t>1</a:t>
              </a:r>
              <a:r>
                <a:rPr lang="ro-RO" strike="sngStrike" dirty="0">
                  <a:solidFill>
                    <a:srgbClr val="A6A6A6"/>
                  </a:solidFill>
                </a:rPr>
                <a:t> :=eax2 + ebx1</a:t>
              </a:r>
            </a:p>
            <a:p>
              <a:r>
                <a:rPr lang="en-US" strike="sngStrike" dirty="0">
                  <a:solidFill>
                    <a:srgbClr val="A6A6A6"/>
                  </a:solidFill>
                </a:rPr>
                <a:t>ea</a:t>
              </a:r>
              <a:r>
                <a:rPr lang="en-US" altLang="ko-KR" strike="sngStrike" dirty="0">
                  <a:solidFill>
                    <a:srgbClr val="A6A6A6"/>
                  </a:solidFill>
                </a:rPr>
                <a:t>2</a:t>
              </a:r>
              <a:r>
                <a:rPr lang="en-US" strike="sngStrike" dirty="0">
                  <a:solidFill>
                    <a:srgbClr val="A6A6A6"/>
                  </a:solidFill>
                </a:rPr>
                <a:t> := esp0 + 4</a:t>
              </a:r>
            </a:p>
            <a:p>
              <a:r>
                <a:rPr lang="en-US" dirty="0">
                  <a:solidFill>
                    <a:srgbClr val="000000"/>
                  </a:solidFill>
                </a:rPr>
                <a:t>ea</a:t>
              </a:r>
              <a:r>
                <a:rPr lang="en-US" altLang="ko-KR" dirty="0">
                  <a:solidFill>
                    <a:srgbClr val="000000"/>
                  </a:solidFill>
                </a:rPr>
                <a:t>3</a:t>
              </a:r>
              <a:r>
                <a:rPr lang="en-US" dirty="0">
                  <a:solidFill>
                    <a:srgbClr val="000000"/>
                  </a:solidFill>
                </a:rPr>
                <a:t> := eax2 + 2 × ebx1 + 200</a:t>
              </a:r>
            </a:p>
          </p:txBody>
        </p:sp>
        <p:sp>
          <p:nvSpPr>
            <p:cNvPr id="10" name="TextBox 9"/>
            <p:cNvSpPr txBox="1"/>
            <p:nvPr/>
          </p:nvSpPr>
          <p:spPr>
            <a:xfrm>
              <a:off x="5867398" y="1579210"/>
              <a:ext cx="1287532" cy="369332"/>
            </a:xfrm>
            <a:prstGeom prst="rect">
              <a:avLst/>
            </a:prstGeom>
            <a:noFill/>
          </p:spPr>
          <p:txBody>
            <a:bodyPr wrap="none" rtlCol="0">
              <a:spAutoFit/>
            </a:bodyPr>
            <a:lstStyle/>
            <a:p>
              <a:r>
                <a:rPr lang="en-US" dirty="0"/>
                <a:t>Distinct EAs</a:t>
              </a:r>
            </a:p>
          </p:txBody>
        </p:sp>
      </p:grpSp>
      <p:sp>
        <p:nvSpPr>
          <p:cNvPr id="4" name="Slide Number Placeholder 3"/>
          <p:cNvSpPr>
            <a:spLocks noGrp="1"/>
          </p:cNvSpPr>
          <p:nvPr>
            <p:ph type="sldNum" sz="quarter" idx="12"/>
          </p:nvPr>
        </p:nvSpPr>
        <p:spPr/>
        <p:txBody>
          <a:bodyPr/>
          <a:lstStyle/>
          <a:p>
            <a:fld id="{0621C422-EC7E-0F41-86E9-965EAB4ED0E8}" type="slidenum">
              <a:rPr lang="en-US" smtClean="0"/>
              <a:t>64</a:t>
            </a:fld>
            <a:endParaRPr lang="en-US" dirty="0"/>
          </a:p>
        </p:txBody>
      </p:sp>
      <p:sp>
        <p:nvSpPr>
          <p:cNvPr id="12" name="Content Placeholder 10"/>
          <p:cNvSpPr txBox="1">
            <a:spLocks/>
          </p:cNvSpPr>
          <p:nvPr/>
        </p:nvSpPr>
        <p:spPr>
          <a:xfrm>
            <a:off x="371916" y="3716254"/>
            <a:ext cx="8229600" cy="141212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a:t>4 distinct EAs </a:t>
            </a:r>
          </a:p>
          <a:p>
            <a:r>
              <a:rPr lang="en-US" sz="2400">
                <a:latin typeface="Courier"/>
                <a:cs typeface="Courier"/>
              </a:rPr>
              <a:t>[esp0], [esp0+4]</a:t>
            </a:r>
          </a:p>
          <a:p>
            <a:pPr lvl="1"/>
            <a:r>
              <a:rPr lang="en-US" sz="2400"/>
              <a:t>Differ by constant</a:t>
            </a:r>
          </a:p>
          <a:p>
            <a:r>
              <a:rPr lang="en-US" sz="2400">
                <a:latin typeface="Courier"/>
                <a:cs typeface="Courier"/>
              </a:rPr>
              <a:t>[eax2+ebx1], [eax2+2</a:t>
            </a:r>
            <a:r>
              <a:rPr lang="en-US" sz="2400">
                <a:solidFill>
                  <a:srgbClr val="000000"/>
                </a:solidFill>
              </a:rPr>
              <a:t>×</a:t>
            </a:r>
            <a:r>
              <a:rPr lang="en-US" sz="2400">
                <a:latin typeface="Courier"/>
                <a:cs typeface="Courier"/>
              </a:rPr>
              <a:t>ebx1+200]</a:t>
            </a:r>
          </a:p>
          <a:p>
            <a:pPr lvl="1"/>
            <a:r>
              <a:rPr lang="en-US" sz="2400"/>
              <a:t>Solve linear equations</a:t>
            </a:r>
            <a:endParaRPr lang="en-US" sz="2400" dirty="0"/>
          </a:p>
        </p:txBody>
      </p:sp>
    </p:spTree>
    <p:extLst>
      <p:ext uri="{BB962C8B-B14F-4D97-AF65-F5344CB8AC3E}">
        <p14:creationId xmlns:p14="http://schemas.microsoft.com/office/powerpoint/2010/main" val="39708416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pPr lvl="0"/>
            <a:r>
              <a:rPr lang="en-US" dirty="0"/>
              <a:t>Primary</a:t>
            </a:r>
            <a:r>
              <a:rPr lang="en-US" baseline="0" dirty="0"/>
              <a:t> Optimizations: </a:t>
            </a:r>
            <a:br>
              <a:rPr lang="en-US" baseline="0" dirty="0"/>
            </a:br>
            <a:r>
              <a:rPr lang="en-US" sz="4000" baseline="0" dirty="0"/>
              <a:t>Inter-block Optimization</a:t>
            </a:r>
            <a:endParaRPr lang="en-US" dirty="0"/>
          </a:p>
        </p:txBody>
      </p:sp>
      <p:sp>
        <p:nvSpPr>
          <p:cNvPr id="4" name="Content Placeholder 3"/>
          <p:cNvSpPr>
            <a:spLocks noGrp="1"/>
          </p:cNvSpPr>
          <p:nvPr>
            <p:ph idx="1"/>
          </p:nvPr>
        </p:nvSpPr>
        <p:spPr>
          <a:xfrm>
            <a:off x="321128" y="1596571"/>
            <a:ext cx="8251372" cy="3900714"/>
          </a:xfrm>
        </p:spPr>
        <p:txBody>
          <a:bodyPr>
            <a:normAutofit/>
          </a:bodyPr>
          <a:lstStyle/>
          <a:p>
            <a:r>
              <a:rPr lang="en-US" dirty="0"/>
              <a:t>BBL summaries with input and output EA lists</a:t>
            </a:r>
          </a:p>
          <a:p>
            <a:pPr lvl="1"/>
            <a:r>
              <a:rPr lang="en-US" dirty="0"/>
              <a:t>Input EAs:  all '0' versioned register variables </a:t>
            </a:r>
          </a:p>
          <a:p>
            <a:pPr lvl="1"/>
            <a:r>
              <a:rPr lang="en-US" dirty="0"/>
              <a:t>Output EAs: all '</a:t>
            </a:r>
            <a:r>
              <a:rPr lang="en-US" i="1" dirty="0"/>
              <a:t>MAX</a:t>
            </a:r>
            <a:r>
              <a:rPr lang="en-US" dirty="0"/>
              <a:t>' versioned register variables</a:t>
            </a:r>
          </a:p>
          <a:p>
            <a:r>
              <a:rPr lang="en-US" dirty="0"/>
              <a:t>(Backward) Dataflow analysis</a:t>
            </a:r>
          </a:p>
          <a:p>
            <a:pPr lvl="1"/>
            <a:r>
              <a:rPr lang="en-US" dirty="0"/>
              <a:t>Leveraging the CFG gathered from profiling</a:t>
            </a:r>
          </a:p>
          <a:p>
            <a:pPr lvl="1"/>
            <a:r>
              <a:rPr lang="en-US" dirty="0"/>
              <a:t>An input EA can be removed if it can be inferred from output EAs of all predecessor BBLs</a:t>
            </a:r>
          </a:p>
        </p:txBody>
      </p:sp>
      <p:sp>
        <p:nvSpPr>
          <p:cNvPr id="5" name="Slide Number Placeholder 4"/>
          <p:cNvSpPr>
            <a:spLocks noGrp="1"/>
          </p:cNvSpPr>
          <p:nvPr>
            <p:ph type="sldNum" sz="quarter" idx="12"/>
          </p:nvPr>
        </p:nvSpPr>
        <p:spPr/>
        <p:txBody>
          <a:bodyPr/>
          <a:lstStyle/>
          <a:p>
            <a:fld id="{0621C422-EC7E-0F41-86E9-965EAB4ED0E8}" type="slidenum">
              <a:rPr lang="en-US" smtClean="0"/>
              <a:t>65</a:t>
            </a:fld>
            <a:endParaRPr lang="en-US"/>
          </a:p>
        </p:txBody>
      </p:sp>
    </p:spTree>
    <p:extLst>
      <p:ext uri="{BB962C8B-B14F-4D97-AF65-F5344CB8AC3E}">
        <p14:creationId xmlns:p14="http://schemas.microsoft.com/office/powerpoint/2010/main" val="368471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500"/>
                                        <p:tgtEl>
                                          <p:spTgt spid="4">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dissolv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dissolve">
                                      <p:cBhvr>
                                        <p:cTn id="18" dur="500"/>
                                        <p:tgtEl>
                                          <p:spTgt spid="4">
                                            <p:txEl>
                                              <p:pRg st="3" end="3"/>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dissolve">
                                      <p:cBhvr>
                                        <p:cTn id="21" dur="500"/>
                                        <p:tgtEl>
                                          <p:spTgt spid="4">
                                            <p:txEl>
                                              <p:pRg st="4" end="4"/>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dissolve">
                                      <p:cBhvr>
                                        <p:cTn id="2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335"/>
            <a:ext cx="8229600" cy="1143000"/>
          </a:xfrm>
        </p:spPr>
        <p:txBody>
          <a:bodyPr>
            <a:normAutofit fontScale="90000"/>
          </a:bodyPr>
          <a:lstStyle/>
          <a:p>
            <a:r>
              <a:rPr lang="en-US" dirty="0"/>
              <a:t>Control Flow Optimization: </a:t>
            </a:r>
            <a:br>
              <a:rPr lang="en-US" dirty="0"/>
            </a:br>
            <a:r>
              <a:rPr lang="en-US" dirty="0"/>
              <a:t>Block Execution Trace</a:t>
            </a:r>
          </a:p>
        </p:txBody>
      </p:sp>
      <p:sp>
        <p:nvSpPr>
          <p:cNvPr id="3" name="Content Placeholder 2"/>
          <p:cNvSpPr>
            <a:spLocks noGrp="1"/>
          </p:cNvSpPr>
          <p:nvPr>
            <p:ph idx="1"/>
          </p:nvPr>
        </p:nvSpPr>
        <p:spPr>
          <a:xfrm>
            <a:off x="320572" y="1600200"/>
            <a:ext cx="5326422" cy="4525963"/>
          </a:xfrm>
        </p:spPr>
        <p:txBody>
          <a:bodyPr>
            <a:normAutofit fontScale="92500"/>
          </a:bodyPr>
          <a:lstStyle/>
          <a:p>
            <a:r>
              <a:rPr lang="en-US" dirty="0"/>
              <a:t>Direct jump</a:t>
            </a:r>
          </a:p>
          <a:p>
            <a:pPr lvl="1"/>
            <a:r>
              <a:rPr lang="en-US" dirty="0"/>
              <a:t>No need for logging (Chaining)</a:t>
            </a:r>
          </a:p>
          <a:p>
            <a:r>
              <a:rPr lang="en-US" dirty="0"/>
              <a:t>Direct branch</a:t>
            </a:r>
          </a:p>
          <a:p>
            <a:pPr lvl="1"/>
            <a:r>
              <a:rPr lang="en-US" dirty="0"/>
              <a:t>Only log one outgoing block with </a:t>
            </a:r>
            <a:r>
              <a:rPr lang="en-US" u="sng" dirty="0"/>
              <a:t>the least execution count</a:t>
            </a:r>
          </a:p>
          <a:p>
            <a:r>
              <a:rPr lang="en-US" dirty="0"/>
              <a:t>Indirect branch</a:t>
            </a:r>
          </a:p>
          <a:p>
            <a:pPr lvl="1"/>
            <a:r>
              <a:rPr lang="en-US" dirty="0"/>
              <a:t>Need to log all outgoing blocks</a:t>
            </a:r>
          </a:p>
          <a:p>
            <a:r>
              <a:rPr lang="en-US" dirty="0"/>
              <a:t>1 instrumentation, 1 execution</a:t>
            </a:r>
          </a:p>
          <a:p>
            <a:pPr lvl="1"/>
            <a:r>
              <a:rPr lang="en-US" dirty="0"/>
              <a:t>70-80% reduction, in practice</a:t>
            </a:r>
          </a:p>
        </p:txBody>
      </p:sp>
      <p:pic>
        <p:nvPicPr>
          <p:cNvPr id="4" name="Picture 3"/>
          <p:cNvPicPr>
            <a:picLocks noChangeAspect="1"/>
          </p:cNvPicPr>
          <p:nvPr/>
        </p:nvPicPr>
        <p:blipFill>
          <a:blip r:embed="rId3"/>
          <a:stretch>
            <a:fillRect/>
          </a:stretch>
        </p:blipFill>
        <p:spPr>
          <a:xfrm>
            <a:off x="5632313" y="1605392"/>
            <a:ext cx="3512849" cy="4572000"/>
          </a:xfrm>
          <a:prstGeom prst="rect">
            <a:avLst/>
          </a:prstGeom>
        </p:spPr>
      </p:pic>
      <p:pic>
        <p:nvPicPr>
          <p:cNvPr id="6" name="Picture 5"/>
          <p:cNvPicPr>
            <a:picLocks noChangeAspect="1"/>
          </p:cNvPicPr>
          <p:nvPr/>
        </p:nvPicPr>
        <p:blipFill>
          <a:blip r:embed="rId4"/>
          <a:stretch>
            <a:fillRect/>
          </a:stretch>
        </p:blipFill>
        <p:spPr>
          <a:xfrm>
            <a:off x="5631151" y="1612295"/>
            <a:ext cx="3512849" cy="4572000"/>
          </a:xfrm>
          <a:prstGeom prst="rect">
            <a:avLst/>
          </a:prstGeom>
        </p:spPr>
      </p:pic>
      <p:sp>
        <p:nvSpPr>
          <p:cNvPr id="7" name="Slide Number Placeholder 6"/>
          <p:cNvSpPr>
            <a:spLocks noGrp="1"/>
          </p:cNvSpPr>
          <p:nvPr>
            <p:ph type="sldNum" sz="quarter" idx="12"/>
          </p:nvPr>
        </p:nvSpPr>
        <p:spPr/>
        <p:txBody>
          <a:bodyPr/>
          <a:lstStyle/>
          <a:p>
            <a:fld id="{0621C422-EC7E-0F41-86E9-965EAB4ED0E8}" type="slidenum">
              <a:rPr lang="en-US" smtClean="0"/>
              <a:t>66</a:t>
            </a:fld>
            <a:endParaRPr lang="en-US"/>
          </a:p>
        </p:txBody>
      </p:sp>
    </p:spTree>
    <p:extLst>
      <p:ext uri="{BB962C8B-B14F-4D97-AF65-F5344CB8AC3E}">
        <p14:creationId xmlns:p14="http://schemas.microsoft.com/office/powerpoint/2010/main" val="102205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9" presetClass="exit" presetSubtype="0" fill="hold" nodeType="withEffect">
                                  <p:stCondLst>
                                    <p:cond delay="0"/>
                                  </p:stCondLst>
                                  <p:childTnLst>
                                    <p:animEffect transition="out" filter="dissolv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par>
                                <p:cTn id="12" presetID="9"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ssolv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21" y="76200"/>
            <a:ext cx="8742947" cy="926432"/>
          </a:xfrm>
        </p:spPr>
        <p:txBody>
          <a:bodyPr>
            <a:noAutofit/>
          </a:bodyPr>
          <a:lstStyle/>
          <a:p>
            <a:r>
              <a:rPr lang="en-US" sz="3600" dirty="0"/>
              <a:t>EA and Control Flow Optimizations</a:t>
            </a:r>
          </a:p>
        </p:txBody>
      </p:sp>
      <p:sp>
        <p:nvSpPr>
          <p:cNvPr id="3" name="Content Placeholder 2"/>
          <p:cNvSpPr>
            <a:spLocks noGrp="1"/>
          </p:cNvSpPr>
          <p:nvPr>
            <p:ph idx="1"/>
          </p:nvPr>
        </p:nvSpPr>
        <p:spPr>
          <a:xfrm>
            <a:off x="520697" y="5662994"/>
            <a:ext cx="8229600" cy="1143000"/>
          </a:xfrm>
        </p:spPr>
        <p:txBody>
          <a:bodyPr>
            <a:noAutofit/>
          </a:bodyPr>
          <a:lstStyle/>
          <a:p>
            <a:r>
              <a:rPr lang="en-US" sz="2000" dirty="0"/>
              <a:t># enqueue operations =  EAs + </a:t>
            </a:r>
            <a:r>
              <a:rPr lang="en-US" sz="2000" dirty="0" err="1"/>
              <a:t>BBIds</a:t>
            </a:r>
            <a:endParaRPr lang="en-US" sz="2000" dirty="0"/>
          </a:p>
          <a:p>
            <a:r>
              <a:rPr lang="en-US" sz="2000" dirty="0"/>
              <a:t>Result for bzip2: 5622 Basic blocks found, 7.36 instructions per block</a:t>
            </a:r>
          </a:p>
        </p:txBody>
      </p:sp>
      <p:sp>
        <p:nvSpPr>
          <p:cNvPr id="5" name="Slide Number Placeholder 4"/>
          <p:cNvSpPr>
            <a:spLocks noGrp="1"/>
          </p:cNvSpPr>
          <p:nvPr>
            <p:ph type="sldNum" sz="quarter" idx="12"/>
          </p:nvPr>
        </p:nvSpPr>
        <p:spPr/>
        <p:txBody>
          <a:bodyPr/>
          <a:lstStyle/>
          <a:p>
            <a:fld id="{0621C422-EC7E-0F41-86E9-965EAB4ED0E8}" type="slidenum">
              <a:rPr lang="en-US" smtClean="0"/>
              <a:t>67</a:t>
            </a:fld>
            <a:endParaRPr lang="en-US"/>
          </a:p>
        </p:txBody>
      </p:sp>
      <p:pic>
        <p:nvPicPr>
          <p:cNvPr id="9" name="Picture 8"/>
          <p:cNvPicPr>
            <a:picLocks noChangeAspect="1"/>
          </p:cNvPicPr>
          <p:nvPr/>
        </p:nvPicPr>
        <p:blipFill>
          <a:blip r:embed="rId3"/>
          <a:stretch>
            <a:fillRect/>
          </a:stretch>
        </p:blipFill>
        <p:spPr>
          <a:xfrm>
            <a:off x="762000" y="1206500"/>
            <a:ext cx="7620000" cy="4445000"/>
          </a:xfrm>
          <a:prstGeom prst="rect">
            <a:avLst/>
          </a:prstGeom>
        </p:spPr>
      </p:pic>
      <p:pic>
        <p:nvPicPr>
          <p:cNvPr id="10" name="Picture 9"/>
          <p:cNvPicPr>
            <a:picLocks noChangeAspect="1"/>
          </p:cNvPicPr>
          <p:nvPr/>
        </p:nvPicPr>
        <p:blipFill>
          <a:blip r:embed="rId4"/>
          <a:stretch>
            <a:fillRect/>
          </a:stretch>
        </p:blipFill>
        <p:spPr>
          <a:xfrm>
            <a:off x="762000" y="1206517"/>
            <a:ext cx="7620000" cy="4445000"/>
          </a:xfrm>
          <a:prstGeom prst="rect">
            <a:avLst/>
          </a:prstGeom>
        </p:spPr>
      </p:pic>
      <p:pic>
        <p:nvPicPr>
          <p:cNvPr id="11" name="Picture 10"/>
          <p:cNvPicPr>
            <a:picLocks noChangeAspect="1"/>
          </p:cNvPicPr>
          <p:nvPr/>
        </p:nvPicPr>
        <p:blipFill>
          <a:blip r:embed="rId5"/>
          <a:stretch>
            <a:fillRect/>
          </a:stretch>
        </p:blipFill>
        <p:spPr>
          <a:xfrm>
            <a:off x="762000" y="1196512"/>
            <a:ext cx="7620000" cy="4445000"/>
          </a:xfrm>
          <a:prstGeom prst="rect">
            <a:avLst/>
          </a:prstGeom>
        </p:spPr>
      </p:pic>
    </p:spTree>
    <p:extLst>
      <p:ext uri="{BB962C8B-B14F-4D97-AF65-F5344CB8AC3E}">
        <p14:creationId xmlns:p14="http://schemas.microsoft.com/office/powerpoint/2010/main" val="174121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9"/>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10"/>
                                        </p:tgtEl>
                                        <p:attrNameLst>
                                          <p:attrName>style.visibility</p:attrName>
                                        </p:attrNameLst>
                                      </p:cBhvr>
                                      <p:to>
                                        <p:strVal val="hidden"/>
                                      </p:to>
                                    </p:set>
                                  </p:childTnLst>
                                </p:cTn>
                              </p:par>
                              <p:par>
                                <p:cTn id="18" presetID="1"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Communication Channel: Ring Buffer</a:t>
            </a:r>
          </a:p>
        </p:txBody>
      </p:sp>
      <p:sp>
        <p:nvSpPr>
          <p:cNvPr id="3" name="Content Placeholder 2"/>
          <p:cNvSpPr>
            <a:spLocks noGrp="1"/>
          </p:cNvSpPr>
          <p:nvPr>
            <p:ph idx="1"/>
          </p:nvPr>
        </p:nvSpPr>
        <p:spPr>
          <a:xfrm>
            <a:off x="234463" y="1600200"/>
            <a:ext cx="8452337" cy="4329723"/>
          </a:xfrm>
        </p:spPr>
        <p:txBody>
          <a:bodyPr>
            <a:normAutofit/>
          </a:bodyPr>
          <a:lstStyle/>
          <a:p>
            <a:r>
              <a:rPr lang="en-US" dirty="0"/>
              <a:t>Optimize ring buffer size: 256KB</a:t>
            </a:r>
          </a:p>
          <a:p>
            <a:pPr lvl="1"/>
            <a:r>
              <a:rPr lang="en-US" dirty="0"/>
              <a:t>Too small: admin. cost  ↑, Too large: Cache miss ↑</a:t>
            </a:r>
          </a:p>
          <a:p>
            <a:r>
              <a:rPr lang="en-US" dirty="0"/>
              <a:t>N-way buffering</a:t>
            </a:r>
          </a:p>
          <a:p>
            <a:pPr lvl="1"/>
            <a:r>
              <a:rPr lang="en-US" dirty="0"/>
              <a:t>L1 / L2 cache contention</a:t>
            </a:r>
          </a:p>
          <a:p>
            <a:pPr lvl="1"/>
            <a:r>
              <a:rPr lang="en-US" dirty="0"/>
              <a:t>Primary-secondary scheduling</a:t>
            </a:r>
          </a:p>
          <a:p>
            <a:r>
              <a:rPr lang="en-US" dirty="0"/>
              <a:t>Overflow checking operations</a:t>
            </a:r>
          </a:p>
          <a:p>
            <a:pPr lvl="1"/>
            <a:r>
              <a:rPr lang="en-US" dirty="0"/>
              <a:t>Static analysis: ~70% of </a:t>
            </a:r>
            <a:br>
              <a:rPr lang="en-US" dirty="0"/>
            </a:br>
            <a:r>
              <a:rPr lang="en-US" dirty="0"/>
              <a:t>checking operations are removed</a:t>
            </a:r>
          </a:p>
        </p:txBody>
      </p:sp>
      <p:sp>
        <p:nvSpPr>
          <p:cNvPr id="5" name="Slide Number Placeholder 4"/>
          <p:cNvSpPr>
            <a:spLocks noGrp="1"/>
          </p:cNvSpPr>
          <p:nvPr>
            <p:ph type="sldNum" sz="quarter" idx="12"/>
          </p:nvPr>
        </p:nvSpPr>
        <p:spPr/>
        <p:txBody>
          <a:bodyPr/>
          <a:lstStyle/>
          <a:p>
            <a:fld id="{0621C422-EC7E-0F41-86E9-965EAB4ED0E8}" type="slidenum">
              <a:rPr lang="en-US" smtClean="0"/>
              <a:t>68</a:t>
            </a:fld>
            <a:endParaRPr lang="en-US" dirty="0"/>
          </a:p>
        </p:txBody>
      </p:sp>
      <p:pic>
        <p:nvPicPr>
          <p:cNvPr id="6" name="Picture 5"/>
          <p:cNvPicPr>
            <a:picLocks noChangeAspect="1"/>
          </p:cNvPicPr>
          <p:nvPr/>
        </p:nvPicPr>
        <p:blipFill>
          <a:blip r:embed="rId3"/>
          <a:stretch>
            <a:fillRect/>
          </a:stretch>
        </p:blipFill>
        <p:spPr>
          <a:xfrm>
            <a:off x="6164380" y="3397233"/>
            <a:ext cx="2725619" cy="2448960"/>
          </a:xfrm>
          <a:prstGeom prst="rect">
            <a:avLst/>
          </a:prstGeom>
        </p:spPr>
      </p:pic>
    </p:spTree>
    <p:extLst>
      <p:ext uri="{BB962C8B-B14F-4D97-AF65-F5344CB8AC3E}">
        <p14:creationId xmlns:p14="http://schemas.microsoft.com/office/powerpoint/2010/main" val="1390582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dissolve">
                                      <p:cBhvr>
                                        <p:cTn id="26" dur="500"/>
                                        <p:tgtEl>
                                          <p:spTgt spid="3">
                                            <p:txEl>
                                              <p:pRg st="5" end="5"/>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dissolv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Secondary for DFT Analysis</a:t>
            </a:r>
          </a:p>
        </p:txBody>
      </p:sp>
      <p:sp>
        <p:nvSpPr>
          <p:cNvPr id="3" name="Content Placeholder 2"/>
          <p:cNvSpPr>
            <a:spLocks noGrp="1"/>
          </p:cNvSpPr>
          <p:nvPr>
            <p:ph idx="1"/>
          </p:nvPr>
        </p:nvSpPr>
        <p:spPr>
          <a:xfrm>
            <a:off x="308427" y="1628926"/>
            <a:ext cx="8509001" cy="4713061"/>
          </a:xfrm>
        </p:spPr>
        <p:txBody>
          <a:bodyPr>
            <a:normAutofit lnSpcReduction="10000"/>
          </a:bodyPr>
          <a:lstStyle/>
          <a:p>
            <a:r>
              <a:rPr lang="en-US" dirty="0"/>
              <a:t>A single function that contains all BBLs</a:t>
            </a:r>
          </a:p>
          <a:p>
            <a:pPr lvl="1"/>
            <a:r>
              <a:rPr lang="en-US" dirty="0"/>
              <a:t>A label per BBL summary</a:t>
            </a:r>
          </a:p>
          <a:p>
            <a:pPr lvl="1"/>
            <a:r>
              <a:rPr lang="en-US" dirty="0"/>
              <a:t>GOTO control flow transfers</a:t>
            </a:r>
          </a:p>
          <a:p>
            <a:r>
              <a:rPr lang="en-US" dirty="0"/>
              <a:t>Memory operations only</a:t>
            </a:r>
          </a:p>
          <a:p>
            <a:pPr lvl="1"/>
            <a:r>
              <a:rPr lang="en-US" dirty="0"/>
              <a:t>With rare kernel interaction</a:t>
            </a:r>
            <a:endParaRPr lang="en-US" i="1" dirty="0"/>
          </a:p>
          <a:p>
            <a:r>
              <a:rPr lang="en-US" i="1" dirty="0" err="1"/>
              <a:t>FastPath</a:t>
            </a:r>
            <a:r>
              <a:rPr lang="en-US" dirty="0"/>
              <a:t> Optimization</a:t>
            </a:r>
          </a:p>
          <a:p>
            <a:pPr lvl="1"/>
            <a:r>
              <a:rPr lang="en-US" dirty="0"/>
              <a:t>Check </a:t>
            </a:r>
            <a:r>
              <a:rPr lang="en-US" i="1" dirty="0" err="1"/>
              <a:t>taintedness</a:t>
            </a:r>
            <a:r>
              <a:rPr lang="en-US" dirty="0"/>
              <a:t> of all input variables </a:t>
            </a:r>
          </a:p>
          <a:p>
            <a:pPr lvl="1"/>
            <a:r>
              <a:rPr lang="en-US" dirty="0"/>
              <a:t>No tainted inputs </a:t>
            </a:r>
            <a:r>
              <a:rPr lang="en-US" dirty="0">
                <a:sym typeface="Wingdings"/>
              </a:rPr>
              <a:t> Tracking code not executed</a:t>
            </a:r>
            <a:endParaRPr lang="en-US" dirty="0"/>
          </a:p>
          <a:p>
            <a:pPr lvl="1"/>
            <a:r>
              <a:rPr lang="en-US" dirty="0"/>
              <a:t>Introduced from LIFT [QWI06]</a:t>
            </a:r>
          </a:p>
        </p:txBody>
      </p:sp>
      <p:sp>
        <p:nvSpPr>
          <p:cNvPr id="5" name="Slide Number Placeholder 4"/>
          <p:cNvSpPr>
            <a:spLocks noGrp="1"/>
          </p:cNvSpPr>
          <p:nvPr>
            <p:ph type="sldNum" sz="quarter" idx="12"/>
          </p:nvPr>
        </p:nvSpPr>
        <p:spPr/>
        <p:txBody>
          <a:bodyPr/>
          <a:lstStyle/>
          <a:p>
            <a:fld id="{0621C422-EC7E-0F41-86E9-965EAB4ED0E8}" type="slidenum">
              <a:rPr lang="en-US" smtClean="0"/>
              <a:t>69</a:t>
            </a:fld>
            <a:endParaRPr lang="en-US"/>
          </a:p>
        </p:txBody>
      </p:sp>
    </p:spTree>
    <p:extLst>
      <p:ext uri="{BB962C8B-B14F-4D97-AF65-F5344CB8AC3E}">
        <p14:creationId xmlns:p14="http://schemas.microsoft.com/office/powerpoint/2010/main" val="3272141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dissolve">
                                      <p:cBhvr>
                                        <p:cTn id="26" dur="500"/>
                                        <p:tgtEl>
                                          <p:spTgt spid="3">
                                            <p:txEl>
                                              <p:pRg st="5" end="5"/>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dissolve">
                                      <p:cBhvr>
                                        <p:cTn id="29" dur="500"/>
                                        <p:tgtEl>
                                          <p:spTgt spid="3">
                                            <p:txEl>
                                              <p:pRg st="6" end="6"/>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dissolve">
                                      <p:cBhvr>
                                        <p:cTn id="32" dur="500"/>
                                        <p:tgtEl>
                                          <p:spTgt spid="3">
                                            <p:txEl>
                                              <p:pRg st="7" end="7"/>
                                            </p:txEl>
                                          </p:spTgt>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dissolv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a:xfrm>
            <a:off x="355875" y="1600200"/>
            <a:ext cx="4987487" cy="2088023"/>
          </a:xfrm>
        </p:spPr>
        <p:txBody>
          <a:bodyPr>
            <a:normAutofit/>
          </a:bodyPr>
          <a:lstStyle/>
          <a:p>
            <a:r>
              <a:rPr lang="en-US" sz="2400" dirty="0"/>
              <a:t>libdft [VEE 12]</a:t>
            </a:r>
          </a:p>
          <a:p>
            <a:r>
              <a:rPr lang="en-US" sz="2400" dirty="0">
                <a:solidFill>
                  <a:srgbClr val="A6A6A6"/>
                </a:solidFill>
              </a:rPr>
              <a:t>Taint Flow Algebra [NDSS 12]</a:t>
            </a:r>
          </a:p>
          <a:p>
            <a:r>
              <a:rPr lang="en-US" sz="2400" dirty="0">
                <a:solidFill>
                  <a:srgbClr val="A6A6A6"/>
                </a:solidFill>
              </a:rPr>
              <a:t>ShadowReplica [CCS 13]</a:t>
            </a:r>
          </a:p>
        </p:txBody>
      </p:sp>
      <p:pic>
        <p:nvPicPr>
          <p:cNvPr id="7" name="Picture 6"/>
          <p:cNvPicPr>
            <a:picLocks noChangeAspect="1"/>
          </p:cNvPicPr>
          <p:nvPr/>
        </p:nvPicPr>
        <p:blipFill>
          <a:blip r:embed="rId3"/>
          <a:stretch>
            <a:fillRect/>
          </a:stretch>
        </p:blipFill>
        <p:spPr>
          <a:xfrm>
            <a:off x="5934784" y="1600200"/>
            <a:ext cx="495300" cy="368300"/>
          </a:xfrm>
          <a:prstGeom prst="rect">
            <a:avLst/>
          </a:prstGeom>
        </p:spPr>
      </p:pic>
      <p:pic>
        <p:nvPicPr>
          <p:cNvPr id="8" name="Picture 7"/>
          <p:cNvPicPr>
            <a:picLocks noChangeAspect="1"/>
          </p:cNvPicPr>
          <p:nvPr/>
        </p:nvPicPr>
        <p:blipFill>
          <a:blip r:embed="rId4"/>
          <a:stretch>
            <a:fillRect/>
          </a:stretch>
        </p:blipFill>
        <p:spPr>
          <a:xfrm>
            <a:off x="5951154" y="4876673"/>
            <a:ext cx="495300" cy="368300"/>
          </a:xfrm>
          <a:prstGeom prst="rect">
            <a:avLst/>
          </a:prstGeom>
        </p:spPr>
      </p:pic>
      <p:sp>
        <p:nvSpPr>
          <p:cNvPr id="9" name="TextBox 8"/>
          <p:cNvSpPr txBox="1"/>
          <p:nvPr/>
        </p:nvSpPr>
        <p:spPr>
          <a:xfrm>
            <a:off x="4870495" y="4323191"/>
            <a:ext cx="184666" cy="369332"/>
          </a:xfrm>
          <a:prstGeom prst="rect">
            <a:avLst/>
          </a:prstGeom>
          <a:noFill/>
        </p:spPr>
        <p:txBody>
          <a:bodyPr wrap="none" rtlCol="0">
            <a:spAutoFit/>
          </a:bodyPr>
          <a:lstStyle/>
          <a:p>
            <a:endParaRPr lang="en-US" dirty="0"/>
          </a:p>
        </p:txBody>
      </p:sp>
      <p:pic>
        <p:nvPicPr>
          <p:cNvPr id="10" name="Picture 9"/>
          <p:cNvPicPr>
            <a:picLocks noChangeAspect="1"/>
          </p:cNvPicPr>
          <p:nvPr/>
        </p:nvPicPr>
        <p:blipFill>
          <a:blip r:embed="rId5"/>
          <a:stretch>
            <a:fillRect/>
          </a:stretch>
        </p:blipFill>
        <p:spPr>
          <a:xfrm>
            <a:off x="5937644" y="2692400"/>
            <a:ext cx="495300" cy="368300"/>
          </a:xfrm>
          <a:prstGeom prst="rect">
            <a:avLst/>
          </a:prstGeom>
        </p:spPr>
      </p:pic>
      <p:pic>
        <p:nvPicPr>
          <p:cNvPr id="11" name="Picture 10"/>
          <p:cNvPicPr>
            <a:picLocks noChangeAspect="1"/>
          </p:cNvPicPr>
          <p:nvPr/>
        </p:nvPicPr>
        <p:blipFill>
          <a:blip r:embed="rId6"/>
          <a:stretch>
            <a:fillRect/>
          </a:stretch>
        </p:blipFill>
        <p:spPr>
          <a:xfrm>
            <a:off x="5951154" y="3801293"/>
            <a:ext cx="495300" cy="368300"/>
          </a:xfrm>
          <a:prstGeom prst="rect">
            <a:avLst/>
          </a:prstGeom>
        </p:spPr>
      </p:pic>
      <p:pic>
        <p:nvPicPr>
          <p:cNvPr id="12" name="Picture 11"/>
          <p:cNvPicPr>
            <a:picLocks noChangeAspect="1"/>
          </p:cNvPicPr>
          <p:nvPr/>
        </p:nvPicPr>
        <p:blipFill>
          <a:blip r:embed="rId7"/>
          <a:stretch>
            <a:fillRect/>
          </a:stretch>
        </p:blipFill>
        <p:spPr>
          <a:xfrm>
            <a:off x="5934784" y="1968500"/>
            <a:ext cx="495300" cy="723900"/>
          </a:xfrm>
          <a:prstGeom prst="rect">
            <a:avLst/>
          </a:prstGeom>
        </p:spPr>
      </p:pic>
      <p:pic>
        <p:nvPicPr>
          <p:cNvPr id="13" name="Picture 12"/>
          <p:cNvPicPr>
            <a:picLocks noChangeAspect="1"/>
          </p:cNvPicPr>
          <p:nvPr/>
        </p:nvPicPr>
        <p:blipFill>
          <a:blip r:embed="rId7"/>
          <a:stretch>
            <a:fillRect/>
          </a:stretch>
        </p:blipFill>
        <p:spPr>
          <a:xfrm>
            <a:off x="5934784" y="3060700"/>
            <a:ext cx="495300" cy="723900"/>
          </a:xfrm>
          <a:prstGeom prst="rect">
            <a:avLst/>
          </a:prstGeom>
        </p:spPr>
      </p:pic>
      <p:pic>
        <p:nvPicPr>
          <p:cNvPr id="15" name="Picture 14"/>
          <p:cNvPicPr>
            <a:picLocks noChangeAspect="1"/>
          </p:cNvPicPr>
          <p:nvPr/>
        </p:nvPicPr>
        <p:blipFill>
          <a:blip r:embed="rId7"/>
          <a:stretch>
            <a:fillRect/>
          </a:stretch>
        </p:blipFill>
        <p:spPr>
          <a:xfrm>
            <a:off x="5951154" y="4152773"/>
            <a:ext cx="495300" cy="723900"/>
          </a:xfrm>
          <a:prstGeom prst="rect">
            <a:avLst/>
          </a:prstGeom>
        </p:spPr>
      </p:pic>
      <p:pic>
        <p:nvPicPr>
          <p:cNvPr id="14" name="Picture 13"/>
          <p:cNvPicPr>
            <a:picLocks noChangeAspect="1"/>
          </p:cNvPicPr>
          <p:nvPr/>
        </p:nvPicPr>
        <p:blipFill>
          <a:blip r:embed="rId7"/>
          <a:stretch>
            <a:fillRect/>
          </a:stretch>
        </p:blipFill>
        <p:spPr>
          <a:xfrm>
            <a:off x="5948294" y="5231463"/>
            <a:ext cx="495300" cy="723900"/>
          </a:xfrm>
          <a:prstGeom prst="rect">
            <a:avLst/>
          </a:prstGeom>
        </p:spPr>
      </p:pic>
    </p:spTree>
    <p:extLst>
      <p:ext uri="{BB962C8B-B14F-4D97-AF65-F5344CB8AC3E}">
        <p14:creationId xmlns:p14="http://schemas.microsoft.com/office/powerpoint/2010/main" val="23711983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063"/>
            <a:ext cx="8229600" cy="1020762"/>
          </a:xfrm>
        </p:spPr>
        <p:txBody>
          <a:bodyPr>
            <a:normAutofit/>
          </a:bodyPr>
          <a:lstStyle/>
          <a:p>
            <a:r>
              <a:rPr lang="en-US" sz="4000" dirty="0"/>
              <a:t>Evaluation: </a:t>
            </a:r>
            <a:r>
              <a:rPr lang="en-US" sz="3600" dirty="0"/>
              <a:t>SPEC 2006</a:t>
            </a:r>
            <a:endParaRPr lang="en-US" sz="4000" dirty="0"/>
          </a:p>
        </p:txBody>
      </p:sp>
      <p:sp>
        <p:nvSpPr>
          <p:cNvPr id="6" name="Content Placeholder 5"/>
          <p:cNvSpPr>
            <a:spLocks noGrp="1"/>
          </p:cNvSpPr>
          <p:nvPr>
            <p:ph idx="1"/>
          </p:nvPr>
        </p:nvSpPr>
        <p:spPr>
          <a:xfrm>
            <a:off x="4229859" y="2899230"/>
            <a:ext cx="4720621" cy="2140861"/>
          </a:xfrm>
        </p:spPr>
        <p:txBody>
          <a:bodyPr>
            <a:noAutofit/>
          </a:bodyPr>
          <a:lstStyle/>
          <a:p>
            <a:r>
              <a:rPr lang="en-US" sz="2800" dirty="0"/>
              <a:t>x2.75 slowdown over native execution</a:t>
            </a:r>
          </a:p>
          <a:p>
            <a:r>
              <a:rPr lang="en-US" sz="2800" dirty="0"/>
              <a:t>x2.31, x4 speed up over </a:t>
            </a:r>
            <a:r>
              <a:rPr lang="en-US" sz="2800" i="1" dirty="0"/>
              <a:t>TFA</a:t>
            </a:r>
            <a:r>
              <a:rPr lang="en-US" sz="2800" dirty="0"/>
              <a:t> and </a:t>
            </a:r>
            <a:r>
              <a:rPr lang="en-US" sz="2800" i="1" dirty="0"/>
              <a:t>libdft</a:t>
            </a:r>
            <a:endParaRPr lang="en-US" sz="2800" i="1" baseline="0" dirty="0"/>
          </a:p>
        </p:txBody>
      </p:sp>
      <p:sp>
        <p:nvSpPr>
          <p:cNvPr id="5" name="Slide Number Placeholder 4"/>
          <p:cNvSpPr>
            <a:spLocks noGrp="1"/>
          </p:cNvSpPr>
          <p:nvPr>
            <p:ph type="sldNum" sz="quarter" idx="12"/>
          </p:nvPr>
        </p:nvSpPr>
        <p:spPr/>
        <p:txBody>
          <a:bodyPr/>
          <a:lstStyle/>
          <a:p>
            <a:fld id="{0621C422-EC7E-0F41-86E9-965EAB4ED0E8}" type="slidenum">
              <a:rPr lang="en-US" smtClean="0"/>
              <a:t>70</a:t>
            </a:fld>
            <a:endParaRPr lang="en-US" dirty="0"/>
          </a:p>
        </p:txBody>
      </p:sp>
      <p:pic>
        <p:nvPicPr>
          <p:cNvPr id="3" name="Picture 2"/>
          <p:cNvPicPr>
            <a:picLocks noChangeAspect="1"/>
          </p:cNvPicPr>
          <p:nvPr/>
        </p:nvPicPr>
        <p:blipFill>
          <a:blip r:embed="rId3"/>
          <a:stretch>
            <a:fillRect/>
          </a:stretch>
        </p:blipFill>
        <p:spPr>
          <a:xfrm>
            <a:off x="473584" y="2067041"/>
            <a:ext cx="3413759" cy="3840479"/>
          </a:xfrm>
          <a:prstGeom prst="rect">
            <a:avLst/>
          </a:prstGeom>
        </p:spPr>
      </p:pic>
      <p:sp>
        <p:nvSpPr>
          <p:cNvPr id="8" name="TextBox 7"/>
          <p:cNvSpPr txBox="1"/>
          <p:nvPr/>
        </p:nvSpPr>
        <p:spPr>
          <a:xfrm>
            <a:off x="1219200" y="1675798"/>
            <a:ext cx="1985339" cy="369332"/>
          </a:xfrm>
          <a:prstGeom prst="rect">
            <a:avLst/>
          </a:prstGeom>
          <a:noFill/>
        </p:spPr>
        <p:txBody>
          <a:bodyPr wrap="none" rtlCol="0">
            <a:spAutoFit/>
          </a:bodyPr>
          <a:lstStyle/>
          <a:p>
            <a:r>
              <a:rPr lang="en-US" dirty="0"/>
              <a:t>SPEC 2006 Average</a:t>
            </a:r>
          </a:p>
        </p:txBody>
      </p:sp>
    </p:spTree>
    <p:extLst>
      <p:ext uri="{BB962C8B-B14F-4D97-AF65-F5344CB8AC3E}">
        <p14:creationId xmlns:p14="http://schemas.microsoft.com/office/powerpoint/2010/main" val="8718150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600" dirty="0"/>
              <a:t>Evaluation: Overhead Decomposition</a:t>
            </a:r>
          </a:p>
        </p:txBody>
      </p:sp>
      <p:pic>
        <p:nvPicPr>
          <p:cNvPr id="4" name="Picture 3"/>
          <p:cNvPicPr>
            <a:picLocks noChangeAspect="1"/>
          </p:cNvPicPr>
          <p:nvPr/>
        </p:nvPicPr>
        <p:blipFill>
          <a:blip r:embed="rId2"/>
          <a:stretch>
            <a:fillRect/>
          </a:stretch>
        </p:blipFill>
        <p:spPr>
          <a:xfrm>
            <a:off x="492778" y="2255521"/>
            <a:ext cx="3413759" cy="3840479"/>
          </a:xfrm>
          <a:prstGeom prst="rect">
            <a:avLst/>
          </a:prstGeom>
        </p:spPr>
      </p:pic>
      <p:sp>
        <p:nvSpPr>
          <p:cNvPr id="5" name="TextBox 4"/>
          <p:cNvSpPr txBox="1"/>
          <p:nvPr/>
        </p:nvSpPr>
        <p:spPr>
          <a:xfrm>
            <a:off x="1254778" y="1688068"/>
            <a:ext cx="1985339" cy="369332"/>
          </a:xfrm>
          <a:prstGeom prst="rect">
            <a:avLst/>
          </a:prstGeom>
          <a:noFill/>
        </p:spPr>
        <p:txBody>
          <a:bodyPr wrap="none" rtlCol="0">
            <a:spAutoFit/>
          </a:bodyPr>
          <a:lstStyle/>
          <a:p>
            <a:r>
              <a:rPr lang="en-US" dirty="0"/>
              <a:t>SPEC 2006 Average</a:t>
            </a:r>
          </a:p>
        </p:txBody>
      </p:sp>
      <p:graphicFrame>
        <p:nvGraphicFramePr>
          <p:cNvPr id="7" name="Table 6"/>
          <p:cNvGraphicFramePr>
            <a:graphicFrameLocks noGrp="1"/>
          </p:cNvGraphicFramePr>
          <p:nvPr>
            <p:extLst>
              <p:ext uri="{D42A27DB-BD31-4B8C-83A1-F6EECF244321}">
                <p14:modId xmlns:p14="http://schemas.microsoft.com/office/powerpoint/2010/main" val="4027817190"/>
              </p:ext>
            </p:extLst>
          </p:nvPr>
        </p:nvGraphicFramePr>
        <p:xfrm>
          <a:off x="4444143" y="2128520"/>
          <a:ext cx="4246880" cy="1529080"/>
        </p:xfrm>
        <a:graphic>
          <a:graphicData uri="http://schemas.openxmlformats.org/drawingml/2006/table">
            <a:tbl>
              <a:tblPr firstRow="1" bandRow="1">
                <a:tableStyleId>{9D7B26C5-4107-4FEC-AEDC-1716B250A1EF}</a:tableStyleId>
              </a:tblPr>
              <a:tblGrid>
                <a:gridCol w="1122680">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tblGrid>
              <a:tr h="370840">
                <a:tc>
                  <a:txBody>
                    <a:bodyPr/>
                    <a:lstStyle/>
                    <a:p>
                      <a:r>
                        <a:rPr lang="en-US" sz="1600" b="0" dirty="0"/>
                        <a:t>NULL_PIN</a:t>
                      </a:r>
                    </a:p>
                  </a:txBody>
                  <a:tcPr/>
                </a:tc>
                <a:tc>
                  <a:txBody>
                    <a:bodyPr/>
                    <a:lstStyle/>
                    <a:p>
                      <a:r>
                        <a:rPr lang="en-US" sz="1600" b="0" dirty="0"/>
                        <a:t>Applications</a:t>
                      </a:r>
                      <a:r>
                        <a:rPr lang="en-US" sz="1600" b="0" baseline="0" dirty="0"/>
                        <a:t> instrumented with empty analysis.</a:t>
                      </a:r>
                      <a:endParaRPr lang="en-US" sz="1600" b="0" dirty="0"/>
                    </a:p>
                  </a:txBody>
                  <a:tcPr/>
                </a:tc>
                <a:extLst>
                  <a:ext uri="{0D108BD9-81ED-4DB2-BD59-A6C34878D82A}">
                    <a16:rowId xmlns:a16="http://schemas.microsoft.com/office/drawing/2014/main" val="10000"/>
                  </a:ext>
                </a:extLst>
              </a:tr>
              <a:tr h="370840">
                <a:tc>
                  <a:txBody>
                    <a:bodyPr/>
                    <a:lstStyle/>
                    <a:p>
                      <a:r>
                        <a:rPr lang="en-US" sz="1600" dirty="0"/>
                        <a:t>SEC_NULL</a:t>
                      </a:r>
                    </a:p>
                  </a:txBody>
                  <a:tcPr/>
                </a:tc>
                <a:tc>
                  <a:txBody>
                    <a:bodyPr/>
                    <a:lstStyle/>
                    <a:p>
                      <a:r>
                        <a:rPr lang="en-US" sz="1600" dirty="0"/>
                        <a:t>Event</a:t>
                      </a:r>
                      <a:r>
                        <a:rPr lang="en-US" sz="1600" baseline="0" dirty="0"/>
                        <a:t> collector instrumented to applications with empty analysis.</a:t>
                      </a:r>
                      <a:endParaRPr lang="en-US" sz="1600" dirty="0"/>
                    </a:p>
                  </a:txBody>
                  <a:tcPr/>
                </a:tc>
                <a:extLst>
                  <a:ext uri="{0D108BD9-81ED-4DB2-BD59-A6C34878D82A}">
                    <a16:rowId xmlns:a16="http://schemas.microsoft.com/office/drawing/2014/main" val="10001"/>
                  </a:ext>
                </a:extLst>
              </a:tr>
              <a:tr h="370840">
                <a:tc>
                  <a:txBody>
                    <a:bodyPr/>
                    <a:lstStyle/>
                    <a:p>
                      <a:r>
                        <a:rPr lang="en-US" sz="1600" dirty="0"/>
                        <a:t>SEC_DFT</a:t>
                      </a:r>
                    </a:p>
                  </a:txBody>
                  <a:tcPr/>
                </a:tc>
                <a:tc>
                  <a:txBody>
                    <a:bodyPr/>
                    <a:lstStyle/>
                    <a:p>
                      <a:r>
                        <a:rPr lang="en-US" sz="1600" dirty="0"/>
                        <a:t>DFT</a:t>
                      </a:r>
                      <a:r>
                        <a:rPr lang="en-US" sz="1600" baseline="0" dirty="0"/>
                        <a:t> analysis thread.</a:t>
                      </a:r>
                      <a:endParaRPr lang="en-US" sz="1600" dirty="0"/>
                    </a:p>
                  </a:txBody>
                  <a:tcPr/>
                </a:tc>
                <a:extLst>
                  <a:ext uri="{0D108BD9-81ED-4DB2-BD59-A6C34878D82A}">
                    <a16:rowId xmlns:a16="http://schemas.microsoft.com/office/drawing/2014/main" val="10002"/>
                  </a:ext>
                </a:extLst>
              </a:tr>
            </a:tbl>
          </a:graphicData>
        </a:graphic>
      </p:graphicFrame>
      <p:sp>
        <p:nvSpPr>
          <p:cNvPr id="8" name="Content Placeholder 7"/>
          <p:cNvSpPr>
            <a:spLocks noGrp="1"/>
          </p:cNvSpPr>
          <p:nvPr>
            <p:ph idx="1"/>
          </p:nvPr>
        </p:nvSpPr>
        <p:spPr>
          <a:xfrm>
            <a:off x="4267201" y="4191001"/>
            <a:ext cx="4454454" cy="1828799"/>
          </a:xfrm>
        </p:spPr>
        <p:txBody>
          <a:bodyPr>
            <a:normAutofit/>
          </a:bodyPr>
          <a:lstStyle/>
          <a:p>
            <a:r>
              <a:rPr lang="en-US" sz="2000" dirty="0"/>
              <a:t>NULL_PIN vs. SEC_NULL: Cost for </a:t>
            </a:r>
            <a:r>
              <a:rPr lang="en-US" sz="2000" i="1" dirty="0"/>
              <a:t>the event collector </a:t>
            </a:r>
            <a:r>
              <a:rPr lang="en-US" sz="2000" dirty="0"/>
              <a:t>instrumented to application.</a:t>
            </a:r>
          </a:p>
          <a:p>
            <a:r>
              <a:rPr lang="en-US" sz="2000" dirty="0"/>
              <a:t>SEC_NULL vs. SEC_DFT: Cost for </a:t>
            </a:r>
            <a:r>
              <a:rPr lang="en-US" sz="2000" i="1" dirty="0"/>
              <a:t>the analysis thread.</a:t>
            </a:r>
          </a:p>
        </p:txBody>
      </p:sp>
    </p:spTree>
    <p:extLst>
      <p:ext uri="{BB962C8B-B14F-4D97-AF65-F5344CB8AC3E}">
        <p14:creationId xmlns:p14="http://schemas.microsoft.com/office/powerpoint/2010/main" val="11241359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750"/>
            <a:ext cx="8229600" cy="727994"/>
          </a:xfrm>
        </p:spPr>
        <p:txBody>
          <a:bodyPr>
            <a:normAutofit fontScale="90000"/>
          </a:bodyPr>
          <a:lstStyle/>
          <a:p>
            <a:r>
              <a:rPr lang="en-US" dirty="0"/>
              <a:t>Evaluation: Aggregated CPU Time</a:t>
            </a:r>
          </a:p>
        </p:txBody>
      </p:sp>
      <p:sp>
        <p:nvSpPr>
          <p:cNvPr id="4" name="Slide Number Placeholder 3"/>
          <p:cNvSpPr>
            <a:spLocks noGrp="1"/>
          </p:cNvSpPr>
          <p:nvPr>
            <p:ph type="sldNum" sz="quarter" idx="12"/>
          </p:nvPr>
        </p:nvSpPr>
        <p:spPr>
          <a:xfrm>
            <a:off x="6553200" y="6236038"/>
            <a:ext cx="2133600" cy="365125"/>
          </a:xfrm>
        </p:spPr>
        <p:txBody>
          <a:bodyPr/>
          <a:lstStyle/>
          <a:p>
            <a:fld id="{0621C422-EC7E-0F41-86E9-965EAB4ED0E8}" type="slidenum">
              <a:rPr lang="en-US" smtClean="0"/>
              <a:t>72</a:t>
            </a:fld>
            <a:endParaRPr lang="en-US"/>
          </a:p>
        </p:txBody>
      </p:sp>
      <p:grpSp>
        <p:nvGrpSpPr>
          <p:cNvPr id="9" name="Group 8"/>
          <p:cNvGrpSpPr/>
          <p:nvPr/>
        </p:nvGrpSpPr>
        <p:grpSpPr>
          <a:xfrm>
            <a:off x="537413" y="915228"/>
            <a:ext cx="3385038" cy="5280706"/>
            <a:chOff x="537413" y="1075644"/>
            <a:chExt cx="3385038" cy="5280706"/>
          </a:xfrm>
        </p:grpSpPr>
        <p:pic>
          <p:nvPicPr>
            <p:cNvPr id="3" name="Picture 2"/>
            <p:cNvPicPr>
              <a:picLocks noChangeAspect="1"/>
            </p:cNvPicPr>
            <p:nvPr/>
          </p:nvPicPr>
          <p:blipFill>
            <a:blip r:embed="rId3"/>
            <a:stretch>
              <a:fillRect/>
            </a:stretch>
          </p:blipFill>
          <p:spPr>
            <a:xfrm>
              <a:off x="537413" y="1327150"/>
              <a:ext cx="3385038" cy="5029200"/>
            </a:xfrm>
            <a:prstGeom prst="rect">
              <a:avLst/>
            </a:prstGeom>
          </p:spPr>
        </p:pic>
        <p:sp>
          <p:nvSpPr>
            <p:cNvPr id="7" name="TextBox 6"/>
            <p:cNvSpPr txBox="1"/>
            <p:nvPr/>
          </p:nvSpPr>
          <p:spPr>
            <a:xfrm>
              <a:off x="1671053" y="1075644"/>
              <a:ext cx="1261884" cy="369332"/>
            </a:xfrm>
            <a:prstGeom prst="rect">
              <a:avLst/>
            </a:prstGeom>
            <a:noFill/>
          </p:spPr>
          <p:txBody>
            <a:bodyPr wrap="none" rtlCol="0">
              <a:spAutoFit/>
            </a:bodyPr>
            <a:lstStyle/>
            <a:p>
              <a:r>
                <a:rPr lang="en-US" b="1" dirty="0">
                  <a:latin typeface="Avenir Heavy"/>
                  <a:cs typeface="Avenir Heavy"/>
                </a:rPr>
                <a:t>401.bzip2</a:t>
              </a:r>
            </a:p>
          </p:txBody>
        </p:sp>
      </p:grpSp>
      <p:grpSp>
        <p:nvGrpSpPr>
          <p:cNvPr id="10" name="Group 9"/>
          <p:cNvGrpSpPr/>
          <p:nvPr/>
        </p:nvGrpSpPr>
        <p:grpSpPr>
          <a:xfrm>
            <a:off x="4782551" y="915228"/>
            <a:ext cx="3385038" cy="5280706"/>
            <a:chOff x="4782551" y="1075644"/>
            <a:chExt cx="3385038" cy="5280706"/>
          </a:xfrm>
        </p:grpSpPr>
        <p:pic>
          <p:nvPicPr>
            <p:cNvPr id="6" name="Picture 5"/>
            <p:cNvPicPr>
              <a:picLocks noChangeAspect="1"/>
            </p:cNvPicPr>
            <p:nvPr/>
          </p:nvPicPr>
          <p:blipFill>
            <a:blip r:embed="rId4"/>
            <a:stretch>
              <a:fillRect/>
            </a:stretch>
          </p:blipFill>
          <p:spPr>
            <a:xfrm>
              <a:off x="4782551" y="1327150"/>
              <a:ext cx="3385038" cy="5029200"/>
            </a:xfrm>
            <a:prstGeom prst="rect">
              <a:avLst/>
            </a:prstGeom>
          </p:spPr>
        </p:pic>
        <p:sp>
          <p:nvSpPr>
            <p:cNvPr id="8" name="TextBox 7"/>
            <p:cNvSpPr txBox="1"/>
            <p:nvPr/>
          </p:nvSpPr>
          <p:spPr>
            <a:xfrm>
              <a:off x="5868786" y="1075644"/>
              <a:ext cx="1569660" cy="369332"/>
            </a:xfrm>
            <a:prstGeom prst="rect">
              <a:avLst/>
            </a:prstGeom>
            <a:noFill/>
          </p:spPr>
          <p:txBody>
            <a:bodyPr wrap="none" rtlCol="0">
              <a:spAutoFit/>
            </a:bodyPr>
            <a:lstStyle/>
            <a:p>
              <a:r>
                <a:rPr lang="en-US" b="1" dirty="0">
                  <a:latin typeface="Avenir Heavy"/>
                  <a:cs typeface="Avenir Heavy"/>
                </a:rPr>
                <a:t>400.Perlbmk</a:t>
              </a:r>
            </a:p>
          </p:txBody>
        </p:sp>
      </p:grpSp>
    </p:spTree>
    <p:extLst>
      <p:ext uri="{BB962C8B-B14F-4D97-AF65-F5344CB8AC3E}">
        <p14:creationId xmlns:p14="http://schemas.microsoft.com/office/powerpoint/2010/main" val="273695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ShadowReplica Summary</a:t>
            </a:r>
          </a:p>
        </p:txBody>
      </p:sp>
      <p:sp>
        <p:nvSpPr>
          <p:cNvPr id="3" name="Content Placeholder 2"/>
          <p:cNvSpPr>
            <a:spLocks noGrp="1"/>
          </p:cNvSpPr>
          <p:nvPr>
            <p:ph idx="1"/>
          </p:nvPr>
        </p:nvSpPr>
        <p:spPr/>
        <p:txBody>
          <a:bodyPr/>
          <a:lstStyle/>
          <a:p>
            <a:r>
              <a:rPr lang="en-US" dirty="0"/>
              <a:t>Decoupled analysis that accelerates DFT</a:t>
            </a:r>
          </a:p>
          <a:p>
            <a:pPr lvl="1"/>
            <a:r>
              <a:rPr lang="en-US" dirty="0"/>
              <a:t>Without compromising DFT safety guarantees</a:t>
            </a:r>
          </a:p>
          <a:p>
            <a:r>
              <a:rPr lang="en-US" dirty="0"/>
              <a:t>Static + dynamic analysis</a:t>
            </a:r>
          </a:p>
          <a:p>
            <a:pPr lvl="1"/>
            <a:r>
              <a:rPr lang="en-US" dirty="0"/>
              <a:t>Address the issue of high communication overhead</a:t>
            </a:r>
          </a:p>
          <a:p>
            <a:r>
              <a:rPr lang="en-US" dirty="0"/>
              <a:t>Efficient resource management</a:t>
            </a:r>
          </a:p>
          <a:p>
            <a:pPr lvl="1"/>
            <a:r>
              <a:rPr lang="en-US" dirty="0"/>
              <a:t>Cores, CPU-times</a:t>
            </a:r>
          </a:p>
        </p:txBody>
      </p:sp>
      <p:sp>
        <p:nvSpPr>
          <p:cNvPr id="5" name="Slide Number Placeholder 4"/>
          <p:cNvSpPr>
            <a:spLocks noGrp="1"/>
          </p:cNvSpPr>
          <p:nvPr>
            <p:ph type="sldNum" sz="quarter" idx="12"/>
          </p:nvPr>
        </p:nvSpPr>
        <p:spPr/>
        <p:txBody>
          <a:bodyPr/>
          <a:lstStyle/>
          <a:p>
            <a:fld id="{0621C422-EC7E-0F41-86E9-965EAB4ED0E8}" type="slidenum">
              <a:rPr lang="en-US" smtClean="0"/>
              <a:t>73</a:t>
            </a:fld>
            <a:endParaRPr lang="en-US"/>
          </a:p>
        </p:txBody>
      </p:sp>
    </p:spTree>
    <p:extLst>
      <p:ext uri="{BB962C8B-B14F-4D97-AF65-F5344CB8AC3E}">
        <p14:creationId xmlns:p14="http://schemas.microsoft.com/office/powerpoint/2010/main" val="338215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ssolv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dissolv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lstStyle/>
          <a:p>
            <a:r>
              <a:rPr lang="en-US" dirty="0"/>
              <a:t>Interesting journey of implementing and improving DFT.</a:t>
            </a:r>
          </a:p>
          <a:p>
            <a:r>
              <a:rPr lang="en-US" dirty="0"/>
              <a:t>Generic approach</a:t>
            </a:r>
          </a:p>
          <a:p>
            <a:pPr lvl="1"/>
            <a:r>
              <a:rPr lang="en-US" dirty="0"/>
              <a:t>Applicable to different In-lined analyses</a:t>
            </a:r>
          </a:p>
          <a:p>
            <a:r>
              <a:rPr lang="en-US" dirty="0"/>
              <a:t>2.75x is still too high</a:t>
            </a:r>
          </a:p>
          <a:p>
            <a:pPr lvl="1"/>
            <a:r>
              <a:rPr lang="en-US" dirty="0"/>
              <a:t>Working on another exponential jump</a:t>
            </a:r>
            <a:r>
              <a:rPr lang="en-US" altLang="ko-KR" dirty="0"/>
              <a:t>!</a:t>
            </a:r>
            <a:endParaRPr lang="en-US" dirty="0"/>
          </a:p>
        </p:txBody>
      </p:sp>
    </p:spTree>
    <p:extLst>
      <p:ext uri="{BB962C8B-B14F-4D97-AF65-F5344CB8AC3E}">
        <p14:creationId xmlns:p14="http://schemas.microsoft.com/office/powerpoint/2010/main" val="36343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ssolve">
                                      <p:cBhvr>
                                        <p:cTn id="20" dur="500"/>
                                        <p:tgtEl>
                                          <p:spTgt spid="3">
                                            <p:txEl>
                                              <p:pRg st="3" end="3"/>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ssolv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Works</a:t>
            </a:r>
            <a:r>
              <a:rPr lang="en-US" baseline="0" dirty="0"/>
              <a:t> in Progress (Thesis Topics)</a:t>
            </a:r>
            <a:endParaRPr lang="en-US" dirty="0"/>
          </a:p>
        </p:txBody>
      </p:sp>
      <p:sp>
        <p:nvSpPr>
          <p:cNvPr id="3" name="Content Placeholder 2"/>
          <p:cNvSpPr>
            <a:spLocks noGrp="1"/>
          </p:cNvSpPr>
          <p:nvPr>
            <p:ph idx="1"/>
          </p:nvPr>
        </p:nvSpPr>
        <p:spPr/>
        <p:txBody>
          <a:bodyPr>
            <a:normAutofit/>
          </a:bodyPr>
          <a:lstStyle/>
          <a:p>
            <a:r>
              <a:rPr lang="en-US" dirty="0"/>
              <a:t>DBI comparison study</a:t>
            </a:r>
          </a:p>
          <a:p>
            <a:pPr lvl="1"/>
            <a:r>
              <a:rPr lang="en-US" dirty="0" err="1"/>
              <a:t>Valgrind</a:t>
            </a:r>
            <a:r>
              <a:rPr lang="en-US" dirty="0"/>
              <a:t>, </a:t>
            </a:r>
            <a:r>
              <a:rPr lang="en-US" dirty="0" err="1"/>
              <a:t>DynamoRIO</a:t>
            </a:r>
            <a:r>
              <a:rPr lang="en-US" dirty="0"/>
              <a:t>, PIN</a:t>
            </a:r>
          </a:p>
          <a:p>
            <a:r>
              <a:rPr lang="en-US" dirty="0"/>
              <a:t>ShadowReplica generalized</a:t>
            </a:r>
          </a:p>
          <a:p>
            <a:pPr lvl="1"/>
            <a:r>
              <a:rPr lang="en-US" dirty="0"/>
              <a:t>Support </a:t>
            </a:r>
            <a:r>
              <a:rPr lang="en-US" dirty="0" err="1"/>
              <a:t>Memcheck</a:t>
            </a:r>
            <a:r>
              <a:rPr lang="en-US" dirty="0"/>
              <a:t>, CFI ...</a:t>
            </a:r>
          </a:p>
          <a:p>
            <a:r>
              <a:rPr lang="en-US" dirty="0"/>
              <a:t>H/W</a:t>
            </a:r>
            <a:r>
              <a:rPr lang="en-US" baseline="0" dirty="0"/>
              <a:t> based ShadowReplica</a:t>
            </a:r>
          </a:p>
          <a:p>
            <a:pPr lvl="1"/>
            <a:r>
              <a:rPr lang="en-US" dirty="0"/>
              <a:t>FPGA prototyping</a:t>
            </a:r>
            <a:endParaRPr lang="en-US" baseline="0" dirty="0"/>
          </a:p>
        </p:txBody>
      </p:sp>
    </p:spTree>
    <p:extLst>
      <p:ext uri="{BB962C8B-B14F-4D97-AF65-F5344CB8AC3E}">
        <p14:creationId xmlns:p14="http://schemas.microsoft.com/office/powerpoint/2010/main" val="57695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ssolve">
                                      <p:cBhvr>
                                        <p:cTn id="23" dur="500"/>
                                        <p:tgtEl>
                                          <p:spTgt spid="3">
                                            <p:txEl>
                                              <p:pRg st="4" end="4"/>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dissolv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Works In</a:t>
            </a:r>
            <a:r>
              <a:rPr lang="en-US" baseline="0" dirty="0"/>
              <a:t> Progress (Non-thesis Topics)</a:t>
            </a:r>
            <a:endParaRPr lang="en-US" dirty="0"/>
          </a:p>
        </p:txBody>
      </p:sp>
      <p:sp>
        <p:nvSpPr>
          <p:cNvPr id="3" name="Content Placeholder 2"/>
          <p:cNvSpPr>
            <a:spLocks noGrp="1"/>
          </p:cNvSpPr>
          <p:nvPr>
            <p:ph idx="1"/>
          </p:nvPr>
        </p:nvSpPr>
        <p:spPr/>
        <p:txBody>
          <a:bodyPr/>
          <a:lstStyle/>
          <a:p>
            <a:r>
              <a:rPr lang="en-US" dirty="0"/>
              <a:t>A framework for correctness verification of DFT systems</a:t>
            </a:r>
          </a:p>
          <a:p>
            <a:r>
              <a:rPr lang="en-US" baseline="0" dirty="0" err="1"/>
              <a:t>IntFlow</a:t>
            </a:r>
            <a:r>
              <a:rPr lang="en-US" dirty="0"/>
              <a:t>: DFT for accurate Integer error detection</a:t>
            </a:r>
          </a:p>
        </p:txBody>
      </p:sp>
    </p:spTree>
    <p:extLst>
      <p:ext uri="{BB962C8B-B14F-4D97-AF65-F5344CB8AC3E}">
        <p14:creationId xmlns:p14="http://schemas.microsoft.com/office/powerpoint/2010/main" val="89749087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Backup Slides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9710989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877"/>
            <a:ext cx="8229600" cy="862529"/>
          </a:xfrm>
        </p:spPr>
        <p:txBody>
          <a:bodyPr>
            <a:noAutofit/>
          </a:bodyPr>
          <a:lstStyle/>
          <a:p>
            <a:r>
              <a:rPr lang="en-US" sz="4000" dirty="0"/>
              <a:t>In-lined Analyses</a:t>
            </a:r>
          </a:p>
        </p:txBody>
      </p:sp>
      <p:graphicFrame>
        <p:nvGraphicFramePr>
          <p:cNvPr id="4" name="Table 3"/>
          <p:cNvGraphicFramePr>
            <a:graphicFrameLocks noGrp="1"/>
          </p:cNvGraphicFramePr>
          <p:nvPr>
            <p:extLst>
              <p:ext uri="{D42A27DB-BD31-4B8C-83A1-F6EECF244321}">
                <p14:modId xmlns:p14="http://schemas.microsoft.com/office/powerpoint/2010/main" val="727515077"/>
              </p:ext>
            </p:extLst>
          </p:nvPr>
        </p:nvGraphicFramePr>
        <p:xfrm>
          <a:off x="528320" y="1095422"/>
          <a:ext cx="7853680" cy="3777615"/>
        </p:xfrm>
        <a:graphic>
          <a:graphicData uri="http://schemas.openxmlformats.org/drawingml/2006/table">
            <a:tbl>
              <a:tblPr firstRow="1" bandRow="1">
                <a:tableStyleId>{5940675A-B579-460E-94D1-54222C63F5DA}</a:tableStyleId>
              </a:tblPr>
              <a:tblGrid>
                <a:gridCol w="2278327">
                  <a:extLst>
                    <a:ext uri="{9D8B030D-6E8A-4147-A177-3AD203B41FA5}">
                      <a16:colId xmlns:a16="http://schemas.microsoft.com/office/drawing/2014/main" val="20000"/>
                    </a:ext>
                  </a:extLst>
                </a:gridCol>
                <a:gridCol w="1806823">
                  <a:extLst>
                    <a:ext uri="{9D8B030D-6E8A-4147-A177-3AD203B41FA5}">
                      <a16:colId xmlns:a16="http://schemas.microsoft.com/office/drawing/2014/main" val="20001"/>
                    </a:ext>
                  </a:extLst>
                </a:gridCol>
                <a:gridCol w="1884265">
                  <a:extLst>
                    <a:ext uri="{9D8B030D-6E8A-4147-A177-3AD203B41FA5}">
                      <a16:colId xmlns:a16="http://schemas.microsoft.com/office/drawing/2014/main" val="20002"/>
                    </a:ext>
                  </a:extLst>
                </a:gridCol>
                <a:gridCol w="1884265">
                  <a:extLst>
                    <a:ext uri="{9D8B030D-6E8A-4147-A177-3AD203B41FA5}">
                      <a16:colId xmlns:a16="http://schemas.microsoft.com/office/drawing/2014/main" val="20003"/>
                    </a:ext>
                  </a:extLst>
                </a:gridCol>
              </a:tblGrid>
              <a:tr h="419735">
                <a:tc>
                  <a:txBody>
                    <a:bodyPr/>
                    <a:lstStyle/>
                    <a:p>
                      <a:r>
                        <a:rPr lang="en-US" dirty="0"/>
                        <a:t>Analyses</a:t>
                      </a:r>
                    </a:p>
                  </a:txBody>
                  <a:tcPr/>
                </a:tc>
                <a:tc>
                  <a:txBody>
                    <a:bodyPr/>
                    <a:lstStyle/>
                    <a:p>
                      <a:pPr algn="ctr"/>
                      <a:r>
                        <a:rPr lang="en-US" dirty="0"/>
                        <a:t>Shadow Memory</a:t>
                      </a:r>
                    </a:p>
                  </a:txBody>
                  <a:tcPr/>
                </a:tc>
                <a:tc>
                  <a:txBody>
                    <a:bodyPr/>
                    <a:lstStyle/>
                    <a:p>
                      <a:pPr algn="ctr"/>
                      <a:r>
                        <a:rPr lang="en-US" dirty="0"/>
                        <a:t>Data Dependency</a:t>
                      </a:r>
                    </a:p>
                  </a:txBody>
                  <a:tcPr/>
                </a:tc>
                <a:tc>
                  <a:txBody>
                    <a:bodyPr/>
                    <a:lstStyle/>
                    <a:p>
                      <a:pPr algn="ctr"/>
                      <a:r>
                        <a:rPr lang="en-US" dirty="0"/>
                        <a:t>Checking</a:t>
                      </a:r>
                    </a:p>
                  </a:txBody>
                  <a:tcPr/>
                </a:tc>
                <a:extLst>
                  <a:ext uri="{0D108BD9-81ED-4DB2-BD59-A6C34878D82A}">
                    <a16:rowId xmlns:a16="http://schemas.microsoft.com/office/drawing/2014/main" val="10000"/>
                  </a:ext>
                </a:extLst>
              </a:tr>
              <a:tr h="419735">
                <a:tc>
                  <a:txBody>
                    <a:bodyPr/>
                    <a:lstStyle/>
                    <a:p>
                      <a:r>
                        <a:rPr lang="en-US" u="sng" dirty="0"/>
                        <a:t>Data Flow Tracking</a:t>
                      </a:r>
                    </a:p>
                  </a:txBody>
                  <a:tcPr/>
                </a:tc>
                <a:tc>
                  <a:txBody>
                    <a:bodyPr/>
                    <a:lstStyle/>
                    <a:p>
                      <a:pPr algn="ctr"/>
                      <a:r>
                        <a:rPr lang="en-US" dirty="0"/>
                        <a:t>O</a:t>
                      </a:r>
                    </a:p>
                  </a:txBody>
                  <a:tcPr/>
                </a:tc>
                <a:tc>
                  <a:txBody>
                    <a:bodyPr/>
                    <a:lstStyle/>
                    <a:p>
                      <a:pPr algn="ctr"/>
                      <a:r>
                        <a:rPr lang="en-US" dirty="0"/>
                        <a:t>O</a:t>
                      </a:r>
                    </a:p>
                  </a:txBody>
                  <a:tcPr/>
                </a:tc>
                <a:tc>
                  <a:txBody>
                    <a:bodyPr/>
                    <a:lstStyle/>
                    <a:p>
                      <a:pPr algn="ctr"/>
                      <a:r>
                        <a:rPr lang="en-US" dirty="0"/>
                        <a:t>O</a:t>
                      </a:r>
                    </a:p>
                  </a:txBody>
                  <a:tcPr/>
                </a:tc>
                <a:extLst>
                  <a:ext uri="{0D108BD9-81ED-4DB2-BD59-A6C34878D82A}">
                    <a16:rowId xmlns:a16="http://schemas.microsoft.com/office/drawing/2014/main" val="10001"/>
                  </a:ext>
                </a:extLst>
              </a:tr>
              <a:tr h="419735">
                <a:tc>
                  <a:txBody>
                    <a:bodyPr/>
                    <a:lstStyle/>
                    <a:p>
                      <a:r>
                        <a:rPr lang="en-US" u="sng" dirty="0"/>
                        <a:t>Control Flow Integrity</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t>X</a:t>
                      </a:r>
                    </a:p>
                  </a:txBody>
                  <a:tcPr/>
                </a:tc>
                <a:tc>
                  <a:txBody>
                    <a:bodyPr/>
                    <a:lstStyle/>
                    <a:p>
                      <a:pPr algn="ctr"/>
                      <a:r>
                        <a:rPr lang="en-US" dirty="0"/>
                        <a:t>X</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t>O</a:t>
                      </a:r>
                    </a:p>
                  </a:txBody>
                  <a:tcPr/>
                </a:tc>
                <a:extLst>
                  <a:ext uri="{0D108BD9-81ED-4DB2-BD59-A6C34878D82A}">
                    <a16:rowId xmlns:a16="http://schemas.microsoft.com/office/drawing/2014/main" val="10002"/>
                  </a:ext>
                </a:extLst>
              </a:tr>
              <a:tr h="419735">
                <a:tc>
                  <a:txBody>
                    <a:bodyPr/>
                    <a:lstStyle/>
                    <a:p>
                      <a:r>
                        <a:rPr lang="en-US" u="sng" dirty="0" err="1"/>
                        <a:t>MemCheck</a:t>
                      </a:r>
                      <a:endParaRPr lang="en-US" u="sng" dirty="0"/>
                    </a:p>
                  </a:txBody>
                  <a:tcPr/>
                </a:tc>
                <a:tc>
                  <a:txBody>
                    <a:bodyPr/>
                    <a:lstStyle/>
                    <a:p>
                      <a:pPr algn="ctr"/>
                      <a:r>
                        <a:rPr lang="en-US" dirty="0"/>
                        <a:t>O</a:t>
                      </a:r>
                    </a:p>
                  </a:txBody>
                  <a:tcPr/>
                </a:tc>
                <a:tc>
                  <a:txBody>
                    <a:bodyPr/>
                    <a:lstStyle/>
                    <a:p>
                      <a:pPr algn="ctr"/>
                      <a:r>
                        <a:rPr lang="en-US" dirty="0"/>
                        <a:t>O</a:t>
                      </a:r>
                    </a:p>
                  </a:txBody>
                  <a:tcPr/>
                </a:tc>
                <a:tc>
                  <a:txBody>
                    <a:bodyPr/>
                    <a:lstStyle/>
                    <a:p>
                      <a:pPr algn="ctr"/>
                      <a:r>
                        <a:rPr lang="en-US" dirty="0"/>
                        <a:t>O</a:t>
                      </a:r>
                    </a:p>
                  </a:txBody>
                  <a:tcPr/>
                </a:tc>
                <a:extLst>
                  <a:ext uri="{0D108BD9-81ED-4DB2-BD59-A6C34878D82A}">
                    <a16:rowId xmlns:a16="http://schemas.microsoft.com/office/drawing/2014/main" val="10003"/>
                  </a:ext>
                </a:extLst>
              </a:tr>
              <a:tr h="419735">
                <a:tc>
                  <a:txBody>
                    <a:bodyPr/>
                    <a:lstStyle/>
                    <a:p>
                      <a:r>
                        <a:rPr lang="en-US" dirty="0" err="1"/>
                        <a:t>LockCheck</a:t>
                      </a:r>
                      <a:endParaRPr lang="en-US" dirty="0"/>
                    </a:p>
                  </a:txBody>
                  <a:tcPr/>
                </a:tc>
                <a:tc>
                  <a:txBody>
                    <a:bodyPr/>
                    <a:lstStyle/>
                    <a:p>
                      <a:pPr algn="ctr"/>
                      <a:r>
                        <a:rPr lang="en-US" dirty="0"/>
                        <a:t>O</a:t>
                      </a:r>
                    </a:p>
                  </a:txBody>
                  <a:tcPr/>
                </a:tc>
                <a:tc>
                  <a:txBody>
                    <a:bodyPr/>
                    <a:lstStyle/>
                    <a:p>
                      <a:pPr algn="ctr"/>
                      <a:r>
                        <a:rPr lang="en-US" dirty="0"/>
                        <a:t>X</a:t>
                      </a:r>
                    </a:p>
                  </a:txBody>
                  <a:tcPr/>
                </a:tc>
                <a:tc>
                  <a:txBody>
                    <a:bodyPr/>
                    <a:lstStyle/>
                    <a:p>
                      <a:pPr algn="ctr"/>
                      <a:r>
                        <a:rPr lang="en-US" dirty="0"/>
                        <a:t>O</a:t>
                      </a:r>
                    </a:p>
                  </a:txBody>
                  <a:tcPr/>
                </a:tc>
                <a:extLst>
                  <a:ext uri="{0D108BD9-81ED-4DB2-BD59-A6C34878D82A}">
                    <a16:rowId xmlns:a16="http://schemas.microsoft.com/office/drawing/2014/main" val="10004"/>
                  </a:ext>
                </a:extLst>
              </a:tr>
              <a:tr h="419735">
                <a:tc>
                  <a:txBody>
                    <a:bodyPr/>
                    <a:lstStyle/>
                    <a:p>
                      <a:r>
                        <a:rPr lang="en-US" dirty="0"/>
                        <a:t>Method</a:t>
                      </a:r>
                      <a:r>
                        <a:rPr lang="en-US" baseline="0" dirty="0"/>
                        <a:t> Counting</a:t>
                      </a:r>
                      <a:endParaRPr lang="en-US" dirty="0"/>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05"/>
                  </a:ext>
                </a:extLst>
              </a:tr>
              <a:tr h="419735">
                <a:tc>
                  <a:txBody>
                    <a:bodyPr/>
                    <a:lstStyle/>
                    <a:p>
                      <a:r>
                        <a:rPr lang="en-US" dirty="0"/>
                        <a:t>Call</a:t>
                      </a:r>
                      <a:r>
                        <a:rPr lang="en-US" baseline="0" dirty="0"/>
                        <a:t> Graph Profiling</a:t>
                      </a:r>
                      <a:endParaRPr lang="en-US" dirty="0"/>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06"/>
                  </a:ext>
                </a:extLst>
              </a:tr>
              <a:tr h="419735">
                <a:tc>
                  <a:txBody>
                    <a:bodyPr/>
                    <a:lstStyle/>
                    <a:p>
                      <a:r>
                        <a:rPr lang="en-US" dirty="0"/>
                        <a:t>Path Profiling</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07"/>
                  </a:ext>
                </a:extLst>
              </a:tr>
              <a:tr h="419735">
                <a:tc>
                  <a:txBody>
                    <a:bodyPr/>
                    <a:lstStyle/>
                    <a:p>
                      <a:r>
                        <a:rPr lang="en-US" u="sng" dirty="0"/>
                        <a:t>Cache Simulation</a:t>
                      </a:r>
                    </a:p>
                  </a:txBody>
                  <a:tcPr/>
                </a:tc>
                <a:tc>
                  <a:txBody>
                    <a:bodyPr/>
                    <a:lstStyle/>
                    <a:p>
                      <a:pPr algn="ctr"/>
                      <a:r>
                        <a:rPr lang="en-US" dirty="0"/>
                        <a:t>O</a:t>
                      </a:r>
                    </a:p>
                  </a:txBody>
                  <a:tcPr/>
                </a:tc>
                <a:tc>
                  <a:txBody>
                    <a:bodyPr/>
                    <a:lstStyle/>
                    <a:p>
                      <a:pPr algn="ctr"/>
                      <a:r>
                        <a:rPr lang="en-US" dirty="0"/>
                        <a:t>O</a:t>
                      </a:r>
                    </a:p>
                  </a:txBody>
                  <a:tcPr/>
                </a:tc>
                <a:tc>
                  <a:txBody>
                    <a:bodyPr/>
                    <a:lstStyle/>
                    <a:p>
                      <a:pPr algn="ctr"/>
                      <a:r>
                        <a:rPr lang="en-US" dirty="0"/>
                        <a:t>X</a:t>
                      </a:r>
                    </a:p>
                  </a:txBody>
                  <a:tcPr/>
                </a:tc>
                <a:extLst>
                  <a:ext uri="{0D108BD9-81ED-4DB2-BD59-A6C34878D82A}">
                    <a16:rowId xmlns:a16="http://schemas.microsoft.com/office/drawing/2014/main" val="10008"/>
                  </a:ext>
                </a:extLst>
              </a:tr>
            </a:tbl>
          </a:graphicData>
        </a:graphic>
      </p:graphicFrame>
      <p:sp>
        <p:nvSpPr>
          <p:cNvPr id="5" name="Content Placeholder 4"/>
          <p:cNvSpPr>
            <a:spLocks noGrp="1"/>
          </p:cNvSpPr>
          <p:nvPr>
            <p:ph idx="1"/>
          </p:nvPr>
        </p:nvSpPr>
        <p:spPr>
          <a:xfrm>
            <a:off x="362857" y="4953000"/>
            <a:ext cx="8418285" cy="1834444"/>
          </a:xfrm>
        </p:spPr>
        <p:txBody>
          <a:bodyPr>
            <a:noAutofit/>
          </a:bodyPr>
          <a:lstStyle/>
          <a:p>
            <a:r>
              <a:rPr lang="en-US" sz="1800" dirty="0"/>
              <a:t>Each analysis have different performance implications</a:t>
            </a:r>
          </a:p>
          <a:p>
            <a:pPr lvl="1"/>
            <a:r>
              <a:rPr lang="en-US" sz="1400" dirty="0"/>
              <a:t>Instrumentation frequencies, size of analysis routines </a:t>
            </a:r>
          </a:p>
          <a:p>
            <a:r>
              <a:rPr lang="en-US" sz="1800" u="sng" dirty="0"/>
              <a:t>Data dependency </a:t>
            </a:r>
            <a:r>
              <a:rPr lang="en-US" sz="1800" dirty="0"/>
              <a:t>across multiple updates inhibits the parallelization of analysis.</a:t>
            </a:r>
          </a:p>
          <a:p>
            <a:r>
              <a:rPr lang="en-US" sz="1800" dirty="0"/>
              <a:t>Checking operations requires </a:t>
            </a:r>
            <a:r>
              <a:rPr lang="en-US" sz="1800" u="sng" dirty="0"/>
              <a:t>synchronization</a:t>
            </a:r>
            <a:r>
              <a:rPr lang="en-US" sz="1800" dirty="0"/>
              <a:t> between an application and an analysis.</a:t>
            </a:r>
          </a:p>
        </p:txBody>
      </p:sp>
    </p:spTree>
    <p:extLst>
      <p:ext uri="{BB962C8B-B14F-4D97-AF65-F5344CB8AC3E}">
        <p14:creationId xmlns:p14="http://schemas.microsoft.com/office/powerpoint/2010/main" val="97596249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a:t>Communication channel: Ring-buffer</a:t>
            </a:r>
          </a:p>
        </p:txBody>
      </p:sp>
      <p:sp>
        <p:nvSpPr>
          <p:cNvPr id="3" name="Content Placeholder 2"/>
          <p:cNvSpPr>
            <a:spLocks noGrp="1"/>
          </p:cNvSpPr>
          <p:nvPr>
            <p:ph idx="1"/>
          </p:nvPr>
        </p:nvSpPr>
        <p:spPr>
          <a:xfrm>
            <a:off x="457200" y="1219200"/>
            <a:ext cx="5334000" cy="1752600"/>
          </a:xfrm>
        </p:spPr>
        <p:txBody>
          <a:bodyPr>
            <a:normAutofit fontScale="92500"/>
          </a:bodyPr>
          <a:lstStyle/>
          <a:p>
            <a:r>
              <a:rPr lang="en-US" dirty="0"/>
              <a:t>Data</a:t>
            </a:r>
            <a:r>
              <a:rPr lang="en-US" baseline="0" dirty="0"/>
              <a:t> structure</a:t>
            </a:r>
          </a:p>
          <a:p>
            <a:pPr lvl="1"/>
            <a:r>
              <a:rPr lang="en-US" baseline="0" dirty="0"/>
              <a:t>Array with four-byte entries</a:t>
            </a:r>
          </a:p>
          <a:p>
            <a:pPr lvl="1"/>
            <a:r>
              <a:rPr lang="en-US" dirty="0"/>
              <a:t>Inputs of two types (EA / </a:t>
            </a:r>
            <a:r>
              <a:rPr lang="en-US" dirty="0" err="1"/>
              <a:t>BBId</a:t>
            </a:r>
            <a:r>
              <a:rPr lang="en-US" dirty="0"/>
              <a:t>)</a:t>
            </a:r>
            <a:endParaRPr lang="en-US" baseline="0" dirty="0"/>
          </a:p>
        </p:txBody>
      </p:sp>
      <p:pic>
        <p:nvPicPr>
          <p:cNvPr id="5" name="Picture 4"/>
          <p:cNvPicPr>
            <a:picLocks noChangeAspect="1"/>
          </p:cNvPicPr>
          <p:nvPr/>
        </p:nvPicPr>
        <p:blipFill>
          <a:blip r:embed="rId3"/>
          <a:stretch>
            <a:fillRect/>
          </a:stretch>
        </p:blipFill>
        <p:spPr>
          <a:xfrm>
            <a:off x="762000" y="4914900"/>
            <a:ext cx="7658100" cy="1790700"/>
          </a:xfrm>
          <a:prstGeom prst="rect">
            <a:avLst/>
          </a:prstGeom>
        </p:spPr>
      </p:pic>
      <p:pic>
        <p:nvPicPr>
          <p:cNvPr id="7" name="Picture 6"/>
          <p:cNvPicPr>
            <a:picLocks noChangeAspect="1"/>
          </p:cNvPicPr>
          <p:nvPr/>
        </p:nvPicPr>
        <p:blipFill>
          <a:blip r:embed="rId4"/>
          <a:stretch>
            <a:fillRect/>
          </a:stretch>
        </p:blipFill>
        <p:spPr>
          <a:xfrm>
            <a:off x="6172200" y="1447800"/>
            <a:ext cx="2357438" cy="3048000"/>
          </a:xfrm>
          <a:prstGeom prst="rect">
            <a:avLst/>
          </a:prstGeom>
        </p:spPr>
      </p:pic>
      <p:sp>
        <p:nvSpPr>
          <p:cNvPr id="8" name="Content Placeholder 2"/>
          <p:cNvSpPr txBox="1">
            <a:spLocks/>
          </p:cNvSpPr>
          <p:nvPr/>
        </p:nvSpPr>
        <p:spPr>
          <a:xfrm>
            <a:off x="460829" y="3886200"/>
            <a:ext cx="4648200" cy="838200"/>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32bit Input space</a:t>
            </a:r>
          </a:p>
          <a:p>
            <a:pPr lvl="1"/>
            <a:r>
              <a:rPr lang="en-US" dirty="0" err="1"/>
              <a:t>BBId</a:t>
            </a:r>
            <a:r>
              <a:rPr lang="en-US" dirty="0"/>
              <a:t> range, EA range</a:t>
            </a:r>
          </a:p>
        </p:txBody>
      </p:sp>
    </p:spTree>
    <p:extLst>
      <p:ext uri="{BB962C8B-B14F-4D97-AF65-F5344CB8AC3E}">
        <p14:creationId xmlns:p14="http://schemas.microsoft.com/office/powerpoint/2010/main" val="2229361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355875" y="1600200"/>
            <a:ext cx="4987487" cy="2088023"/>
          </a:xfrm>
        </p:spPr>
        <p:txBody>
          <a:bodyPr>
            <a:normAutofit/>
          </a:bodyPr>
          <a:lstStyle/>
          <a:p>
            <a:r>
              <a:rPr lang="en-US" sz="2400" dirty="0"/>
              <a:t>libdft [VEE 12]</a:t>
            </a:r>
          </a:p>
          <a:p>
            <a:r>
              <a:rPr lang="en-US" sz="2400" dirty="0">
                <a:solidFill>
                  <a:schemeClr val="bg1">
                    <a:lumMod val="65000"/>
                  </a:schemeClr>
                </a:solidFill>
              </a:rPr>
              <a:t>Taint Flow Algebra [NDSS 12]</a:t>
            </a:r>
          </a:p>
          <a:p>
            <a:r>
              <a:rPr lang="en-US" sz="2400" dirty="0">
                <a:solidFill>
                  <a:schemeClr val="bg1">
                    <a:lumMod val="65000"/>
                  </a:schemeClr>
                </a:solidFill>
              </a:rPr>
              <a:t>ShadowReplica [CCS 13]</a:t>
            </a:r>
          </a:p>
        </p:txBody>
      </p:sp>
      <p:pic>
        <p:nvPicPr>
          <p:cNvPr id="7" name="Picture 6"/>
          <p:cNvPicPr>
            <a:picLocks noChangeAspect="1"/>
          </p:cNvPicPr>
          <p:nvPr/>
        </p:nvPicPr>
        <p:blipFill>
          <a:blip r:embed="rId2"/>
          <a:stretch>
            <a:fillRect/>
          </a:stretch>
        </p:blipFill>
        <p:spPr>
          <a:xfrm>
            <a:off x="5934784" y="1600200"/>
            <a:ext cx="495300" cy="368300"/>
          </a:xfrm>
          <a:prstGeom prst="rect">
            <a:avLst/>
          </a:prstGeom>
        </p:spPr>
      </p:pic>
      <p:pic>
        <p:nvPicPr>
          <p:cNvPr id="8" name="Picture 7"/>
          <p:cNvPicPr>
            <a:picLocks noChangeAspect="1"/>
          </p:cNvPicPr>
          <p:nvPr/>
        </p:nvPicPr>
        <p:blipFill>
          <a:blip r:embed="rId3"/>
          <a:stretch>
            <a:fillRect/>
          </a:stretch>
        </p:blipFill>
        <p:spPr>
          <a:xfrm>
            <a:off x="5937644" y="4876673"/>
            <a:ext cx="495300" cy="368300"/>
          </a:xfrm>
          <a:prstGeom prst="rect">
            <a:avLst/>
          </a:prstGeom>
        </p:spPr>
      </p:pic>
      <p:sp>
        <p:nvSpPr>
          <p:cNvPr id="9" name="TextBox 8"/>
          <p:cNvSpPr txBox="1"/>
          <p:nvPr/>
        </p:nvSpPr>
        <p:spPr>
          <a:xfrm>
            <a:off x="4870495" y="4323191"/>
            <a:ext cx="184666" cy="369332"/>
          </a:xfrm>
          <a:prstGeom prst="rect">
            <a:avLst/>
          </a:prstGeom>
          <a:noFill/>
        </p:spPr>
        <p:txBody>
          <a:bodyPr wrap="none" rtlCol="0">
            <a:spAutoFit/>
          </a:bodyPr>
          <a:lstStyle/>
          <a:p>
            <a:endParaRPr lang="en-US" dirty="0"/>
          </a:p>
        </p:txBody>
      </p:sp>
      <p:pic>
        <p:nvPicPr>
          <p:cNvPr id="10" name="Picture 9"/>
          <p:cNvPicPr>
            <a:picLocks noChangeAspect="1"/>
          </p:cNvPicPr>
          <p:nvPr/>
        </p:nvPicPr>
        <p:blipFill>
          <a:blip r:embed="rId4"/>
          <a:stretch>
            <a:fillRect/>
          </a:stretch>
        </p:blipFill>
        <p:spPr>
          <a:xfrm>
            <a:off x="5924134" y="2692400"/>
            <a:ext cx="495300" cy="368300"/>
          </a:xfrm>
          <a:prstGeom prst="rect">
            <a:avLst/>
          </a:prstGeom>
        </p:spPr>
      </p:pic>
      <p:pic>
        <p:nvPicPr>
          <p:cNvPr id="11" name="Picture 10"/>
          <p:cNvPicPr>
            <a:picLocks noChangeAspect="1"/>
          </p:cNvPicPr>
          <p:nvPr/>
        </p:nvPicPr>
        <p:blipFill>
          <a:blip r:embed="rId5"/>
          <a:stretch>
            <a:fillRect/>
          </a:stretch>
        </p:blipFill>
        <p:spPr>
          <a:xfrm>
            <a:off x="5937644" y="3801293"/>
            <a:ext cx="495300" cy="368300"/>
          </a:xfrm>
          <a:prstGeom prst="rect">
            <a:avLst/>
          </a:prstGeom>
        </p:spPr>
      </p:pic>
      <p:pic>
        <p:nvPicPr>
          <p:cNvPr id="4" name="Picture 3"/>
          <p:cNvPicPr>
            <a:picLocks noChangeAspect="1"/>
          </p:cNvPicPr>
          <p:nvPr/>
        </p:nvPicPr>
        <p:blipFill>
          <a:blip r:embed="rId6"/>
          <a:stretch>
            <a:fillRect/>
          </a:stretch>
        </p:blipFill>
        <p:spPr>
          <a:xfrm>
            <a:off x="7378104" y="1600200"/>
            <a:ext cx="495300" cy="457200"/>
          </a:xfrm>
          <a:prstGeom prst="rect">
            <a:avLst/>
          </a:prstGeom>
        </p:spPr>
      </p:pic>
      <p:pic>
        <p:nvPicPr>
          <p:cNvPr id="5" name="Picture 4"/>
          <p:cNvPicPr>
            <a:picLocks noChangeAspect="1"/>
          </p:cNvPicPr>
          <p:nvPr/>
        </p:nvPicPr>
        <p:blipFill>
          <a:blip r:embed="rId6"/>
          <a:stretch>
            <a:fillRect/>
          </a:stretch>
        </p:blipFill>
        <p:spPr>
          <a:xfrm>
            <a:off x="7283531" y="1739900"/>
            <a:ext cx="495300" cy="457200"/>
          </a:xfrm>
          <a:prstGeom prst="rect">
            <a:avLst/>
          </a:prstGeom>
        </p:spPr>
      </p:pic>
      <p:pic>
        <p:nvPicPr>
          <p:cNvPr id="6" name="Picture 5"/>
          <p:cNvPicPr>
            <a:picLocks noChangeAspect="1"/>
          </p:cNvPicPr>
          <p:nvPr/>
        </p:nvPicPr>
        <p:blipFill>
          <a:blip r:embed="rId6"/>
          <a:stretch>
            <a:fillRect/>
          </a:stretch>
        </p:blipFill>
        <p:spPr>
          <a:xfrm>
            <a:off x="7164229" y="1862913"/>
            <a:ext cx="495300" cy="457200"/>
          </a:xfrm>
          <a:prstGeom prst="rect">
            <a:avLst/>
          </a:prstGeom>
        </p:spPr>
      </p:pic>
      <p:pic>
        <p:nvPicPr>
          <p:cNvPr id="16" name="Picture 15"/>
          <p:cNvPicPr>
            <a:picLocks noChangeAspect="1"/>
          </p:cNvPicPr>
          <p:nvPr/>
        </p:nvPicPr>
        <p:blipFill>
          <a:blip r:embed="rId6"/>
          <a:stretch>
            <a:fillRect/>
          </a:stretch>
        </p:blipFill>
        <p:spPr>
          <a:xfrm>
            <a:off x="7056146" y="1995520"/>
            <a:ext cx="495300" cy="457200"/>
          </a:xfrm>
          <a:prstGeom prst="rect">
            <a:avLst/>
          </a:prstGeom>
        </p:spPr>
      </p:pic>
    </p:spTree>
    <p:extLst>
      <p:ext uri="{BB962C8B-B14F-4D97-AF65-F5344CB8AC3E}">
        <p14:creationId xmlns:p14="http://schemas.microsoft.com/office/powerpoint/2010/main" val="216309610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dirty="0"/>
              <a:t>Communication channel:</a:t>
            </a:r>
            <a:br>
              <a:rPr lang="en-US" dirty="0"/>
            </a:br>
            <a:r>
              <a:rPr lang="en-US" dirty="0"/>
              <a:t>Cache friendly ring-buffer design</a:t>
            </a:r>
          </a:p>
        </p:txBody>
      </p:sp>
      <p:sp>
        <p:nvSpPr>
          <p:cNvPr id="3" name="Content Placeholder 2"/>
          <p:cNvSpPr>
            <a:spLocks noGrp="1"/>
          </p:cNvSpPr>
          <p:nvPr>
            <p:ph idx="1"/>
          </p:nvPr>
        </p:nvSpPr>
        <p:spPr>
          <a:xfrm>
            <a:off x="381000" y="1600200"/>
            <a:ext cx="4800600" cy="4876800"/>
          </a:xfrm>
        </p:spPr>
        <p:txBody>
          <a:bodyPr>
            <a:normAutofit fontScale="70000" lnSpcReduction="20000"/>
          </a:bodyPr>
          <a:lstStyle/>
          <a:p>
            <a:r>
              <a:rPr lang="en-US" dirty="0"/>
              <a:t>Architecture specific problem</a:t>
            </a:r>
          </a:p>
          <a:p>
            <a:pPr lvl="1"/>
            <a:r>
              <a:rPr lang="en-US" dirty="0"/>
              <a:t>Goal: execution with no mutual interference</a:t>
            </a:r>
          </a:p>
          <a:p>
            <a:r>
              <a:rPr lang="en-US" dirty="0"/>
              <a:t>Challenges</a:t>
            </a:r>
          </a:p>
          <a:p>
            <a:pPr lvl="1"/>
            <a:r>
              <a:rPr lang="en-US" dirty="0"/>
              <a:t>Cache thrashing</a:t>
            </a:r>
          </a:p>
          <a:p>
            <a:pPr lvl="1"/>
            <a:r>
              <a:rPr lang="en-US" dirty="0"/>
              <a:t>False sharing</a:t>
            </a:r>
          </a:p>
          <a:p>
            <a:pPr lvl="1"/>
            <a:r>
              <a:rPr lang="en-US" dirty="0"/>
              <a:t>Cache miss penalty</a:t>
            </a:r>
          </a:p>
          <a:p>
            <a:r>
              <a:rPr lang="en-US" dirty="0"/>
              <a:t>Software Considerations</a:t>
            </a:r>
          </a:p>
          <a:p>
            <a:pPr lvl="1"/>
            <a:r>
              <a:rPr lang="en-US" dirty="0"/>
              <a:t>Ring-buffer size</a:t>
            </a:r>
          </a:p>
          <a:p>
            <a:pPr lvl="1"/>
            <a:r>
              <a:rPr lang="en-US" dirty="0"/>
              <a:t>Location/amount of shared variables</a:t>
            </a:r>
          </a:p>
          <a:p>
            <a:pPr lvl="1"/>
            <a:r>
              <a:rPr lang="en-US" dirty="0"/>
              <a:t>Batch processing size</a:t>
            </a:r>
          </a:p>
          <a:p>
            <a:r>
              <a:rPr lang="en-US" dirty="0"/>
              <a:t>Implemented N-way buffering</a:t>
            </a:r>
          </a:p>
          <a:p>
            <a:pPr lvl="1"/>
            <a:r>
              <a:rPr lang="en-US" dirty="0"/>
              <a:t>Virtually independent execution</a:t>
            </a:r>
          </a:p>
          <a:p>
            <a:pPr lvl="1"/>
            <a:r>
              <a:rPr lang="en-US" dirty="0"/>
              <a:t>8 chunks, 64 KB each, 84% improvement</a:t>
            </a:r>
          </a:p>
          <a:p>
            <a:endParaRPr lang="en-US" dirty="0"/>
          </a:p>
        </p:txBody>
      </p:sp>
      <p:sp>
        <p:nvSpPr>
          <p:cNvPr id="6" name="Rectangle 5"/>
          <p:cNvSpPr/>
          <p:nvPr/>
        </p:nvSpPr>
        <p:spPr>
          <a:xfrm>
            <a:off x="5707505" y="5405735"/>
            <a:ext cx="2719302" cy="523220"/>
          </a:xfrm>
          <a:prstGeom prst="rect">
            <a:avLst/>
          </a:prstGeom>
        </p:spPr>
        <p:txBody>
          <a:bodyPr wrap="none">
            <a:spAutoFit/>
          </a:bodyPr>
          <a:lstStyle/>
          <a:p>
            <a:pPr lvl="1" algn="ctr"/>
            <a:r>
              <a:rPr lang="fr-FR" sz="1400">
                <a:latin typeface="Arial"/>
                <a:cs typeface="Arial"/>
              </a:rPr>
              <a:t>Cache </a:t>
            </a:r>
            <a:r>
              <a:rPr lang="fr-FR" sz="1400" dirty="0">
                <a:latin typeface="Arial"/>
                <a:cs typeface="Arial"/>
              </a:rPr>
              <a:t>structure of </a:t>
            </a:r>
            <a:r>
              <a:rPr lang="fr-FR" sz="1400" dirty="0" err="1">
                <a:latin typeface="Arial"/>
                <a:cs typeface="Arial"/>
              </a:rPr>
              <a:t>testbed</a:t>
            </a:r>
            <a:r>
              <a:rPr lang="fr-FR" sz="1400" dirty="0">
                <a:latin typeface="Arial"/>
                <a:cs typeface="Arial"/>
              </a:rPr>
              <a:t> CPU</a:t>
            </a:r>
          </a:p>
          <a:p>
            <a:pPr lvl="1" algn="ctr"/>
            <a:r>
              <a:rPr lang="fr-FR" sz="1400" dirty="0">
                <a:latin typeface="Arial"/>
                <a:cs typeface="Arial"/>
              </a:rPr>
              <a:t>(Intel(R) Xeon(R) CPU X5550</a:t>
            </a:r>
            <a:r>
              <a:rPr lang="en-US" sz="1400" dirty="0">
                <a:latin typeface="Arial"/>
                <a:cs typeface="Arial"/>
              </a:rPr>
              <a:t>)</a:t>
            </a:r>
          </a:p>
        </p:txBody>
      </p:sp>
      <p:pic>
        <p:nvPicPr>
          <p:cNvPr id="4" name="Picture 3"/>
          <p:cNvPicPr>
            <a:picLocks noChangeAspect="1"/>
          </p:cNvPicPr>
          <p:nvPr/>
        </p:nvPicPr>
        <p:blipFill>
          <a:blip r:embed="rId3"/>
          <a:stretch>
            <a:fillRect/>
          </a:stretch>
        </p:blipFill>
        <p:spPr>
          <a:xfrm>
            <a:off x="5105400" y="1600200"/>
            <a:ext cx="3740727" cy="3810000"/>
          </a:xfrm>
          <a:prstGeom prst="rect">
            <a:avLst/>
          </a:prstGeom>
        </p:spPr>
      </p:pic>
    </p:spTree>
    <p:extLst>
      <p:ext uri="{BB962C8B-B14F-4D97-AF65-F5344CB8AC3E}">
        <p14:creationId xmlns:p14="http://schemas.microsoft.com/office/powerpoint/2010/main" val="2257997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Ring buffer Overflow Checking</a:t>
            </a:r>
          </a:p>
        </p:txBody>
      </p:sp>
      <p:sp>
        <p:nvSpPr>
          <p:cNvPr id="3" name="Content Placeholder 2"/>
          <p:cNvSpPr>
            <a:spLocks noGrp="1"/>
          </p:cNvSpPr>
          <p:nvPr>
            <p:ph idx="1"/>
          </p:nvPr>
        </p:nvSpPr>
        <p:spPr/>
        <p:txBody>
          <a:bodyPr>
            <a:normAutofit fontScale="92500"/>
          </a:bodyPr>
          <a:lstStyle/>
          <a:p>
            <a:r>
              <a:rPr lang="en-US" dirty="0"/>
              <a:t>Problem setting</a:t>
            </a:r>
          </a:p>
          <a:p>
            <a:pPr lvl="1"/>
            <a:r>
              <a:rPr lang="en-US" dirty="0"/>
              <a:t>A CFG C = (V, E) which is a weighted directed graph. </a:t>
            </a:r>
          </a:p>
          <a:p>
            <a:pPr lvl="1"/>
            <a:r>
              <a:rPr lang="en-US" dirty="0"/>
              <a:t>Weight function w() for execution counts for V</a:t>
            </a:r>
          </a:p>
          <a:p>
            <a:pPr marL="0" indent="0">
              <a:buNone/>
            </a:pPr>
            <a:r>
              <a:rPr lang="en-US" dirty="0"/>
              <a:t> Problem</a:t>
            </a:r>
          </a:p>
          <a:p>
            <a:pPr lvl="1"/>
            <a:r>
              <a:rPr lang="en-US" dirty="0"/>
              <a:t>Given that we want to find </a:t>
            </a:r>
            <a:r>
              <a:rPr lang="en-US" u="sng" dirty="0"/>
              <a:t>a subset of vertices S </a:t>
            </a:r>
            <a:r>
              <a:rPr lang="en-US" dirty="0" err="1"/>
              <a:t>s.t.</a:t>
            </a:r>
            <a:endParaRPr lang="en-US" dirty="0"/>
          </a:p>
          <a:p>
            <a:pPr lvl="2"/>
            <a:r>
              <a:rPr lang="en-US" dirty="0"/>
              <a:t>for given parameter </a:t>
            </a:r>
            <a:r>
              <a:rPr lang="en-US" i="1" dirty="0"/>
              <a:t>k</a:t>
            </a:r>
            <a:r>
              <a:rPr lang="en-US" dirty="0"/>
              <a:t>, we can assure that the program execution will visit a node from S at least once per every </a:t>
            </a:r>
            <a:r>
              <a:rPr lang="en-US" i="1" dirty="0"/>
              <a:t>k</a:t>
            </a:r>
            <a:r>
              <a:rPr lang="en-US" dirty="0"/>
              <a:t> basic block executions (control transfers).</a:t>
            </a:r>
          </a:p>
          <a:p>
            <a:pPr lvl="2"/>
            <a:r>
              <a:rPr lang="en-US" dirty="0" err="1"/>
              <a:t>Σ</a:t>
            </a:r>
            <a:r>
              <a:rPr lang="en-US" dirty="0"/>
              <a:t> w(v), v ∊ S is close to the minimum. </a:t>
            </a:r>
          </a:p>
        </p:txBody>
      </p:sp>
    </p:spTree>
    <p:extLst>
      <p:ext uri="{BB962C8B-B14F-4D97-AF65-F5344CB8AC3E}">
        <p14:creationId xmlns:p14="http://schemas.microsoft.com/office/powerpoint/2010/main" val="32935805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457200" y="1600200"/>
            <a:ext cx="7874000" cy="4749800"/>
          </a:xfrm>
          <a:prstGeom prst="rect">
            <a:avLst/>
          </a:prstGeom>
        </p:spPr>
      </p:pic>
      <p:sp>
        <p:nvSpPr>
          <p:cNvPr id="2" name="Title 1"/>
          <p:cNvSpPr>
            <a:spLocks noGrp="1"/>
          </p:cNvSpPr>
          <p:nvPr>
            <p:ph type="title"/>
          </p:nvPr>
        </p:nvSpPr>
        <p:spPr>
          <a:xfrm>
            <a:off x="457200" y="228600"/>
            <a:ext cx="8229600" cy="1143000"/>
          </a:xfrm>
        </p:spPr>
        <p:txBody>
          <a:bodyPr>
            <a:noAutofit/>
          </a:bodyPr>
          <a:lstStyle/>
          <a:p>
            <a:r>
              <a:rPr lang="en-US" sz="3600" dirty="0"/>
              <a:t>The Secondary Implementation:</a:t>
            </a:r>
            <a:br>
              <a:rPr lang="en-US" sz="3600" dirty="0"/>
            </a:br>
            <a:r>
              <a:rPr lang="en-US" sz="3200" dirty="0"/>
              <a:t>Finite State Machine(FSM)</a:t>
            </a:r>
            <a:endParaRPr lang="en-US" sz="3600" dirty="0"/>
          </a:p>
        </p:txBody>
      </p:sp>
      <p:pic>
        <p:nvPicPr>
          <p:cNvPr id="5" name="Picture 4"/>
          <p:cNvPicPr>
            <a:picLocks noChangeAspect="1"/>
          </p:cNvPicPr>
          <p:nvPr/>
        </p:nvPicPr>
        <p:blipFill>
          <a:blip r:embed="rId3"/>
          <a:stretch>
            <a:fillRect/>
          </a:stretch>
        </p:blipFill>
        <p:spPr>
          <a:xfrm>
            <a:off x="6705600" y="1449100"/>
            <a:ext cx="2265233" cy="2928786"/>
          </a:xfrm>
          <a:prstGeom prst="rect">
            <a:avLst/>
          </a:prstGeom>
        </p:spPr>
      </p:pic>
      <p:sp>
        <p:nvSpPr>
          <p:cNvPr id="6" name="Oval 5"/>
          <p:cNvSpPr/>
          <p:nvPr/>
        </p:nvSpPr>
        <p:spPr>
          <a:xfrm>
            <a:off x="1130905" y="2943980"/>
            <a:ext cx="1066800" cy="990600"/>
          </a:xfrm>
          <a:prstGeom prst="ellipse">
            <a:avLst/>
          </a:prstGeom>
          <a:noFill/>
          <a:ln w="28575"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6096000" y="1752600"/>
            <a:ext cx="609600" cy="0"/>
          </a:xfrm>
          <a:prstGeom prst="straightConnector1">
            <a:avLst/>
          </a:prstGeom>
          <a:ln w="28575" cmpd="sng">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75010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Synchronization Model</a:t>
            </a:r>
          </a:p>
        </p:txBody>
      </p:sp>
      <p:sp>
        <p:nvSpPr>
          <p:cNvPr id="3" name="Content Placeholder 2"/>
          <p:cNvSpPr>
            <a:spLocks noGrp="1"/>
          </p:cNvSpPr>
          <p:nvPr>
            <p:ph idx="1"/>
          </p:nvPr>
        </p:nvSpPr>
        <p:spPr>
          <a:xfrm>
            <a:off x="327769" y="1600201"/>
            <a:ext cx="4444947" cy="4329512"/>
          </a:xfrm>
        </p:spPr>
        <p:txBody>
          <a:bodyPr>
            <a:normAutofit fontScale="77500" lnSpcReduction="20000"/>
          </a:bodyPr>
          <a:lstStyle/>
          <a:p>
            <a:r>
              <a:rPr lang="en-US" dirty="0"/>
              <a:t>Simplified model </a:t>
            </a:r>
          </a:p>
          <a:p>
            <a:pPr lvl="1"/>
            <a:r>
              <a:rPr lang="en-US" dirty="0"/>
              <a:t>Only a single thread get into the critical region</a:t>
            </a:r>
          </a:p>
          <a:p>
            <a:pPr lvl="1"/>
            <a:r>
              <a:rPr lang="en-US" dirty="0"/>
              <a:t>No consideration for lock-free access</a:t>
            </a:r>
          </a:p>
          <a:p>
            <a:r>
              <a:rPr lang="en-US" dirty="0"/>
              <a:t>For now, we instrument two functions</a:t>
            </a:r>
          </a:p>
          <a:p>
            <a:pPr lvl="1"/>
            <a:r>
              <a:rPr lang="en-US" dirty="0" err="1"/>
              <a:t>pthread_mutex_lock</a:t>
            </a:r>
            <a:r>
              <a:rPr lang="en-US" dirty="0"/>
              <a:t>()</a:t>
            </a:r>
          </a:p>
          <a:p>
            <a:pPr lvl="1"/>
            <a:r>
              <a:rPr lang="en-US" dirty="0" err="1"/>
              <a:t>pthread_mutex_unlock</a:t>
            </a:r>
            <a:r>
              <a:rPr lang="en-US" dirty="0"/>
              <a:t>()</a:t>
            </a:r>
          </a:p>
          <a:p>
            <a:r>
              <a:rPr lang="en-US" dirty="0"/>
              <a:t>Pointer to the </a:t>
            </a:r>
            <a:r>
              <a:rPr lang="en-US" dirty="0" err="1"/>
              <a:t>ringbuffer</a:t>
            </a:r>
            <a:r>
              <a:rPr lang="en-US" dirty="0"/>
              <a:t> is adjusted upon</a:t>
            </a:r>
          </a:p>
          <a:p>
            <a:pPr lvl="1"/>
            <a:r>
              <a:rPr lang="en-US" dirty="0"/>
              <a:t>Primary’s entrance to/exit from critical region</a:t>
            </a:r>
          </a:p>
        </p:txBody>
      </p:sp>
      <p:pic>
        <p:nvPicPr>
          <p:cNvPr id="4" name="Picture 3"/>
          <p:cNvPicPr>
            <a:picLocks noChangeAspect="1"/>
          </p:cNvPicPr>
          <p:nvPr/>
        </p:nvPicPr>
        <p:blipFill>
          <a:blip r:embed="rId2"/>
          <a:stretch>
            <a:fillRect/>
          </a:stretch>
        </p:blipFill>
        <p:spPr>
          <a:xfrm>
            <a:off x="5033248" y="1706915"/>
            <a:ext cx="3255089" cy="4083239"/>
          </a:xfrm>
          <a:prstGeom prst="rect">
            <a:avLst/>
          </a:prstGeom>
        </p:spPr>
      </p:pic>
    </p:spTree>
    <p:extLst>
      <p:ext uri="{BB962C8B-B14F-4D97-AF65-F5344CB8AC3E}">
        <p14:creationId xmlns:p14="http://schemas.microsoft.com/office/powerpoint/2010/main" val="14460332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dirty="0"/>
              <a:t>Evaluation: </a:t>
            </a:r>
            <a:r>
              <a:rPr lang="en-US" sz="4000" dirty="0"/>
              <a:t>SPEC 2006</a:t>
            </a:r>
            <a:endParaRPr lang="en-US" dirty="0"/>
          </a:p>
        </p:txBody>
      </p:sp>
      <p:pic>
        <p:nvPicPr>
          <p:cNvPr id="3" name="Picture 2" descr="spec2k6.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70" y="1443395"/>
            <a:ext cx="9056914" cy="3713540"/>
          </a:xfrm>
          <a:prstGeom prst="rect">
            <a:avLst/>
          </a:prstGeom>
        </p:spPr>
      </p:pic>
      <p:sp>
        <p:nvSpPr>
          <p:cNvPr id="6" name="Content Placeholder 5"/>
          <p:cNvSpPr>
            <a:spLocks noGrp="1"/>
          </p:cNvSpPr>
          <p:nvPr>
            <p:ph idx="1"/>
          </p:nvPr>
        </p:nvSpPr>
        <p:spPr>
          <a:xfrm>
            <a:off x="457200" y="5455829"/>
            <a:ext cx="8229600" cy="1265646"/>
          </a:xfrm>
        </p:spPr>
        <p:txBody>
          <a:bodyPr/>
          <a:lstStyle/>
          <a:p>
            <a:r>
              <a:rPr lang="en-US" dirty="0"/>
              <a:t>On average:</a:t>
            </a:r>
            <a:r>
              <a:rPr lang="en-US" baseline="0" dirty="0"/>
              <a:t> x2.76 slowdown over native</a:t>
            </a:r>
          </a:p>
          <a:p>
            <a:r>
              <a:rPr lang="en-US" dirty="0"/>
              <a:t>x4, x2.31 speed up over </a:t>
            </a:r>
            <a:r>
              <a:rPr lang="en-US" dirty="0" err="1"/>
              <a:t>libdft</a:t>
            </a:r>
            <a:r>
              <a:rPr lang="en-US" dirty="0"/>
              <a:t> and TFA </a:t>
            </a:r>
          </a:p>
        </p:txBody>
      </p:sp>
    </p:spTree>
    <p:extLst>
      <p:ext uri="{BB962C8B-B14F-4D97-AF65-F5344CB8AC3E}">
        <p14:creationId xmlns:p14="http://schemas.microsoft.com/office/powerpoint/2010/main" val="392745853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fontScale="90000"/>
          </a:bodyPr>
          <a:lstStyle/>
          <a:p>
            <a:r>
              <a:rPr lang="en-US" dirty="0"/>
              <a:t>Server Applications: </a:t>
            </a:r>
            <a:br>
              <a:rPr lang="en-US" dirty="0"/>
            </a:br>
            <a:r>
              <a:rPr lang="en-US" dirty="0"/>
              <a:t>Apache and MySQL</a:t>
            </a:r>
          </a:p>
        </p:txBody>
      </p:sp>
      <p:pic>
        <p:nvPicPr>
          <p:cNvPr id="7" name="Picture 6" descr="sql_http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310640"/>
            <a:ext cx="7162800" cy="5013960"/>
          </a:xfrm>
          <a:prstGeom prst="rect">
            <a:avLst/>
          </a:prstGeom>
        </p:spPr>
      </p:pic>
    </p:spTree>
    <p:extLst>
      <p:ext uri="{BB962C8B-B14F-4D97-AF65-F5344CB8AC3E}">
        <p14:creationId xmlns:p14="http://schemas.microsoft.com/office/powerpoint/2010/main" val="1882322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a:xfrm>
            <a:off x="355875" y="1600200"/>
            <a:ext cx="4987487" cy="2088023"/>
          </a:xfrm>
        </p:spPr>
        <p:txBody>
          <a:bodyPr>
            <a:normAutofit/>
          </a:bodyPr>
          <a:lstStyle/>
          <a:p>
            <a:r>
              <a:rPr lang="en-US" sz="2400" dirty="0"/>
              <a:t>libdft [VEE 12]</a:t>
            </a:r>
          </a:p>
          <a:p>
            <a:r>
              <a:rPr lang="en-US" sz="2400" dirty="0">
                <a:solidFill>
                  <a:srgbClr val="A6A6A6"/>
                </a:solidFill>
              </a:rPr>
              <a:t>Taint Flow Algebra [NDSS 12]</a:t>
            </a:r>
          </a:p>
          <a:p>
            <a:r>
              <a:rPr lang="en-US" sz="2400" dirty="0">
                <a:solidFill>
                  <a:srgbClr val="A6A6A6"/>
                </a:solidFill>
              </a:rPr>
              <a:t>ShadowReplica [CCS 13]</a:t>
            </a:r>
          </a:p>
        </p:txBody>
      </p:sp>
      <p:pic>
        <p:nvPicPr>
          <p:cNvPr id="7" name="Picture 6"/>
          <p:cNvPicPr>
            <a:picLocks noChangeAspect="1"/>
          </p:cNvPicPr>
          <p:nvPr/>
        </p:nvPicPr>
        <p:blipFill>
          <a:blip r:embed="rId2"/>
          <a:stretch>
            <a:fillRect/>
          </a:stretch>
        </p:blipFill>
        <p:spPr>
          <a:xfrm>
            <a:off x="5934784" y="1600200"/>
            <a:ext cx="495300" cy="368300"/>
          </a:xfrm>
          <a:prstGeom prst="rect">
            <a:avLst/>
          </a:prstGeom>
        </p:spPr>
      </p:pic>
      <p:pic>
        <p:nvPicPr>
          <p:cNvPr id="8" name="Picture 7"/>
          <p:cNvPicPr>
            <a:picLocks noChangeAspect="1"/>
          </p:cNvPicPr>
          <p:nvPr/>
        </p:nvPicPr>
        <p:blipFill>
          <a:blip r:embed="rId3"/>
          <a:stretch>
            <a:fillRect/>
          </a:stretch>
        </p:blipFill>
        <p:spPr>
          <a:xfrm>
            <a:off x="5951154" y="4876673"/>
            <a:ext cx="495300" cy="368300"/>
          </a:xfrm>
          <a:prstGeom prst="rect">
            <a:avLst/>
          </a:prstGeom>
        </p:spPr>
      </p:pic>
      <p:sp>
        <p:nvSpPr>
          <p:cNvPr id="9" name="TextBox 8"/>
          <p:cNvSpPr txBox="1"/>
          <p:nvPr/>
        </p:nvSpPr>
        <p:spPr>
          <a:xfrm>
            <a:off x="4870495" y="4323191"/>
            <a:ext cx="184666" cy="369332"/>
          </a:xfrm>
          <a:prstGeom prst="rect">
            <a:avLst/>
          </a:prstGeom>
          <a:noFill/>
        </p:spPr>
        <p:txBody>
          <a:bodyPr wrap="none" rtlCol="0">
            <a:spAutoFit/>
          </a:bodyPr>
          <a:lstStyle/>
          <a:p>
            <a:endParaRPr lang="en-US" dirty="0"/>
          </a:p>
        </p:txBody>
      </p:sp>
      <p:pic>
        <p:nvPicPr>
          <p:cNvPr id="10" name="Picture 9"/>
          <p:cNvPicPr>
            <a:picLocks noChangeAspect="1"/>
          </p:cNvPicPr>
          <p:nvPr/>
        </p:nvPicPr>
        <p:blipFill>
          <a:blip r:embed="rId4"/>
          <a:stretch>
            <a:fillRect/>
          </a:stretch>
        </p:blipFill>
        <p:spPr>
          <a:xfrm>
            <a:off x="5937644" y="2692400"/>
            <a:ext cx="495300" cy="368300"/>
          </a:xfrm>
          <a:prstGeom prst="rect">
            <a:avLst/>
          </a:prstGeom>
        </p:spPr>
      </p:pic>
      <p:pic>
        <p:nvPicPr>
          <p:cNvPr id="11" name="Picture 10"/>
          <p:cNvPicPr>
            <a:picLocks noChangeAspect="1"/>
          </p:cNvPicPr>
          <p:nvPr/>
        </p:nvPicPr>
        <p:blipFill>
          <a:blip r:embed="rId5"/>
          <a:stretch>
            <a:fillRect/>
          </a:stretch>
        </p:blipFill>
        <p:spPr>
          <a:xfrm>
            <a:off x="5951154" y="3801293"/>
            <a:ext cx="495300" cy="368300"/>
          </a:xfrm>
          <a:prstGeom prst="rect">
            <a:avLst/>
          </a:prstGeom>
        </p:spPr>
      </p:pic>
      <p:pic>
        <p:nvPicPr>
          <p:cNvPr id="4" name="Picture 3"/>
          <p:cNvPicPr>
            <a:picLocks noChangeAspect="1"/>
          </p:cNvPicPr>
          <p:nvPr/>
        </p:nvPicPr>
        <p:blipFill>
          <a:blip r:embed="rId6"/>
          <a:stretch>
            <a:fillRect/>
          </a:stretch>
        </p:blipFill>
        <p:spPr>
          <a:xfrm>
            <a:off x="5951154" y="5244973"/>
            <a:ext cx="495300" cy="457200"/>
          </a:xfrm>
          <a:prstGeom prst="rect">
            <a:avLst/>
          </a:prstGeom>
        </p:spPr>
      </p:pic>
      <p:pic>
        <p:nvPicPr>
          <p:cNvPr id="5" name="Picture 4"/>
          <p:cNvPicPr>
            <a:picLocks noChangeAspect="1"/>
          </p:cNvPicPr>
          <p:nvPr/>
        </p:nvPicPr>
        <p:blipFill>
          <a:blip r:embed="rId6"/>
          <a:stretch>
            <a:fillRect/>
          </a:stretch>
        </p:blipFill>
        <p:spPr>
          <a:xfrm>
            <a:off x="5951154" y="4169593"/>
            <a:ext cx="495300" cy="457200"/>
          </a:xfrm>
          <a:prstGeom prst="rect">
            <a:avLst/>
          </a:prstGeom>
        </p:spPr>
      </p:pic>
      <p:pic>
        <p:nvPicPr>
          <p:cNvPr id="6" name="Picture 5"/>
          <p:cNvPicPr>
            <a:picLocks noChangeAspect="1"/>
          </p:cNvPicPr>
          <p:nvPr/>
        </p:nvPicPr>
        <p:blipFill>
          <a:blip r:embed="rId6"/>
          <a:stretch>
            <a:fillRect/>
          </a:stretch>
        </p:blipFill>
        <p:spPr>
          <a:xfrm>
            <a:off x="5937644" y="3060700"/>
            <a:ext cx="495300" cy="457200"/>
          </a:xfrm>
          <a:prstGeom prst="rect">
            <a:avLst/>
          </a:prstGeom>
        </p:spPr>
      </p:pic>
      <p:pic>
        <p:nvPicPr>
          <p:cNvPr id="16" name="Picture 15"/>
          <p:cNvPicPr>
            <a:picLocks noChangeAspect="1"/>
          </p:cNvPicPr>
          <p:nvPr/>
        </p:nvPicPr>
        <p:blipFill>
          <a:blip r:embed="rId6"/>
          <a:stretch>
            <a:fillRect/>
          </a:stretch>
        </p:blipFill>
        <p:spPr>
          <a:xfrm>
            <a:off x="5937644" y="1968500"/>
            <a:ext cx="495300" cy="457200"/>
          </a:xfrm>
          <a:prstGeom prst="rect">
            <a:avLst/>
          </a:prstGeom>
        </p:spPr>
      </p:pic>
    </p:spTree>
    <p:extLst>
      <p:ext uri="{BB962C8B-B14F-4D97-AF65-F5344CB8AC3E}">
        <p14:creationId xmlns:p14="http://schemas.microsoft.com/office/powerpoint/2010/main" val="22983180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2663</TotalTime>
  <Words>6515</Words>
  <Application>Microsoft Macintosh PowerPoint</Application>
  <PresentationFormat>On-screen Show (4:3)</PresentationFormat>
  <Paragraphs>958</Paragraphs>
  <Slides>85</Slides>
  <Notes>59</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85</vt:i4>
      </vt:variant>
    </vt:vector>
  </HeadingPairs>
  <TitlesOfParts>
    <vt:vector size="92" baseType="lpstr">
      <vt:lpstr>American Typewriter</vt:lpstr>
      <vt:lpstr>Arial</vt:lpstr>
      <vt:lpstr>Avenir Heavy</vt:lpstr>
      <vt:lpstr>Calibri</vt:lpstr>
      <vt:lpstr>Courier</vt:lpstr>
      <vt:lpstr>Wingdings</vt:lpstr>
      <vt:lpstr>Office Theme</vt:lpstr>
      <vt:lpstr>Towards Building an Effective and Efficient Security System</vt:lpstr>
      <vt:lpstr>PowerPoint Presentation</vt:lpstr>
      <vt:lpstr>PowerPoint Presentation</vt:lpstr>
      <vt:lpstr>Data Flow Tracking (DFT)</vt:lpstr>
      <vt:lpstr>DFT: Applications and Implementations</vt:lpstr>
      <vt:lpstr>Agenda</vt:lpstr>
      <vt:lpstr>Overview</vt:lpstr>
      <vt:lpstr>Agenda</vt:lpstr>
      <vt:lpstr>Overview</vt:lpstr>
      <vt:lpstr>Overview</vt:lpstr>
      <vt:lpstr>Overview</vt:lpstr>
      <vt:lpstr>Overview</vt:lpstr>
      <vt:lpstr>Overview</vt:lpstr>
      <vt:lpstr>Overview</vt:lpstr>
      <vt:lpstr>Overview</vt:lpstr>
      <vt:lpstr>Overview</vt:lpstr>
      <vt:lpstr>Agenda</vt:lpstr>
      <vt:lpstr>DFT Operation</vt:lpstr>
      <vt:lpstr>DFT Operation</vt:lpstr>
      <vt:lpstr>DFT Operation</vt:lpstr>
      <vt:lpstr>DFT Operation</vt:lpstr>
      <vt:lpstr>DFT Operation</vt:lpstr>
      <vt:lpstr>DFT Operation</vt:lpstr>
      <vt:lpstr>DFT Operation</vt:lpstr>
      <vt:lpstr>libdft: Design Overview</vt:lpstr>
      <vt:lpstr>libdft: Design Overview</vt:lpstr>
      <vt:lpstr>Instrumentation Overhead</vt:lpstr>
      <vt:lpstr>Shadow Memory Translation - t()</vt:lpstr>
      <vt:lpstr>libdft: Shadow Memory Translation</vt:lpstr>
      <vt:lpstr>libdft: Evaluation</vt:lpstr>
      <vt:lpstr>libdft: Summary</vt:lpstr>
      <vt:lpstr>Agenda</vt:lpstr>
      <vt:lpstr>Overhead Sources: High-level Insights</vt:lpstr>
      <vt:lpstr>TFA Approach</vt:lpstr>
      <vt:lpstr>Optimizing DFT</vt:lpstr>
      <vt:lpstr>Optimizing DFT</vt:lpstr>
      <vt:lpstr>Optimizing DFT</vt:lpstr>
      <vt:lpstr>Optimizing DFT</vt:lpstr>
      <vt:lpstr>Execution Model</vt:lpstr>
      <vt:lpstr>Analyzer</vt:lpstr>
      <vt:lpstr>TFA Optimization</vt:lpstr>
      <vt:lpstr>TFA Optimization</vt:lpstr>
      <vt:lpstr>TFA Optimization</vt:lpstr>
      <vt:lpstr>TFA Optimization</vt:lpstr>
      <vt:lpstr>DFT Runtime</vt:lpstr>
      <vt:lpstr>TFA: Evaluation</vt:lpstr>
      <vt:lpstr>TFA Summary</vt:lpstr>
      <vt:lpstr>Agenda</vt:lpstr>
      <vt:lpstr>In-lined DFT: Overhead Factors</vt:lpstr>
      <vt:lpstr>Binary only DFT: Why Slow? </vt:lpstr>
      <vt:lpstr>Parallelization Approaches </vt:lpstr>
      <vt:lpstr>Previous Approaches:  Process Replication</vt:lpstr>
      <vt:lpstr>Previous Approaches:  Subset State Propagation</vt:lpstr>
      <vt:lpstr>ShadowReplica: Design Principles</vt:lpstr>
      <vt:lpstr>ShadowReplica: Execution Model</vt:lpstr>
      <vt:lpstr>ShadowReplica: Offline Analysis</vt:lpstr>
      <vt:lpstr>ShadowReplica: DFT Runtime</vt:lpstr>
      <vt:lpstr>ShadowReplica: Optimizations</vt:lpstr>
      <vt:lpstr>Taint Flow Algebra (TFA)</vt:lpstr>
      <vt:lpstr>Effective Address Representation</vt:lpstr>
      <vt:lpstr>Primary Optimizations:  Intra-block Optimization</vt:lpstr>
      <vt:lpstr>Primary Optimizations:  Intra-block Optimization</vt:lpstr>
      <vt:lpstr>Primary Optimizations:  Intra-block Optimization</vt:lpstr>
      <vt:lpstr>Primary Optimizations:  Intra-block Optimization</vt:lpstr>
      <vt:lpstr>Primary Optimizations:  Inter-block Optimization</vt:lpstr>
      <vt:lpstr>Control Flow Optimization:  Block Execution Trace</vt:lpstr>
      <vt:lpstr>EA and Control Flow Optimizations</vt:lpstr>
      <vt:lpstr>Communication Channel: Ring Buffer</vt:lpstr>
      <vt:lpstr>Secondary for DFT Analysis</vt:lpstr>
      <vt:lpstr>Evaluation: SPEC 2006</vt:lpstr>
      <vt:lpstr>Evaluation: Overhead Decomposition</vt:lpstr>
      <vt:lpstr>Evaluation: Aggregated CPU Time</vt:lpstr>
      <vt:lpstr>ShadowReplica Summary</vt:lpstr>
      <vt:lpstr>Conclusion</vt:lpstr>
      <vt:lpstr>Works in Progress (Thesis Topics)</vt:lpstr>
      <vt:lpstr>Works In Progress (Non-thesis Topics)</vt:lpstr>
      <vt:lpstr>Backup Slides</vt:lpstr>
      <vt:lpstr>In-lined Analyses</vt:lpstr>
      <vt:lpstr>Communication channel: Ring-buffer</vt:lpstr>
      <vt:lpstr>Communication channel: Cache friendly ring-buffer design</vt:lpstr>
      <vt:lpstr>Ring buffer Overflow Checking</vt:lpstr>
      <vt:lpstr>The Secondary Implementation: Finite State Machine(FSM)</vt:lpstr>
      <vt:lpstr>Synchronization Model</vt:lpstr>
      <vt:lpstr>Evaluation: SPEC 2006</vt:lpstr>
      <vt:lpstr>Server Applications:  Apache and MySQL</vt:lpstr>
    </vt:vector>
  </TitlesOfParts>
  <Company>Columbia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building an effective and efficient security system. </dc:title>
  <dc:creator>Kangkook Jee</dc:creator>
  <cp:lastModifiedBy>Jee, Kangkook</cp:lastModifiedBy>
  <cp:revision>1006</cp:revision>
  <dcterms:created xsi:type="dcterms:W3CDTF">2014-03-10T17:29:17Z</dcterms:created>
  <dcterms:modified xsi:type="dcterms:W3CDTF">2025-10-22T16:21:00Z</dcterms:modified>
</cp:coreProperties>
</file>