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1674" r:id="rId3"/>
    <p:sldId id="1671" r:id="rId4"/>
    <p:sldId id="1638" r:id="rId5"/>
    <p:sldId id="1646" r:id="rId6"/>
    <p:sldId id="1644" r:id="rId7"/>
    <p:sldId id="1645" r:id="rId8"/>
    <p:sldId id="1313" r:id="rId9"/>
    <p:sldId id="1307" r:id="rId10"/>
    <p:sldId id="1641" r:id="rId11"/>
    <p:sldId id="1642" r:id="rId12"/>
    <p:sldId id="1643" r:id="rId13"/>
    <p:sldId id="1647" r:id="rId14"/>
    <p:sldId id="1672" r:id="rId15"/>
    <p:sldId id="1673" r:id="rId16"/>
    <p:sldId id="1652" r:id="rId17"/>
    <p:sldId id="1436" r:id="rId18"/>
    <p:sldId id="1648" r:id="rId19"/>
    <p:sldId id="1675" r:id="rId20"/>
    <p:sldId id="1649" r:id="rId21"/>
    <p:sldId id="1287" r:id="rId22"/>
    <p:sldId id="1288" r:id="rId23"/>
    <p:sldId id="1639" r:id="rId24"/>
    <p:sldId id="1289" r:id="rId25"/>
    <p:sldId id="1290" r:id="rId26"/>
    <p:sldId id="1291" r:id="rId27"/>
    <p:sldId id="1292" r:id="rId28"/>
    <p:sldId id="1296" r:id="rId29"/>
    <p:sldId id="1293" r:id="rId30"/>
    <p:sldId id="1294" r:id="rId31"/>
    <p:sldId id="1295" r:id="rId32"/>
    <p:sldId id="1297" r:id="rId33"/>
    <p:sldId id="1298" r:id="rId34"/>
    <p:sldId id="1299" r:id="rId35"/>
    <p:sldId id="1457" r:id="rId36"/>
    <p:sldId id="703" r:id="rId37"/>
    <p:sldId id="265" r:id="rId38"/>
    <p:sldId id="775" r:id="rId39"/>
    <p:sldId id="689" r:id="rId40"/>
    <p:sldId id="269" r:id="rId41"/>
    <p:sldId id="778" r:id="rId42"/>
    <p:sldId id="776" r:id="rId43"/>
    <p:sldId id="277" r:id="rId44"/>
    <p:sldId id="279" r:id="rId45"/>
    <p:sldId id="779" r:id="rId46"/>
    <p:sldId id="780" r:id="rId47"/>
    <p:sldId id="281" r:id="rId48"/>
    <p:sldId id="282" r:id="rId49"/>
    <p:sldId id="283" r:id="rId50"/>
    <p:sldId id="781" r:id="rId51"/>
    <p:sldId id="285" r:id="rId52"/>
    <p:sldId id="737" r:id="rId53"/>
    <p:sldId id="1060" r:id="rId54"/>
    <p:sldId id="145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E965A5-360A-C64B-9677-A6E76E85AF08}">
          <p14:sldIdLst>
            <p14:sldId id="256"/>
            <p14:sldId id="1674"/>
            <p14:sldId id="1671"/>
            <p14:sldId id="1638"/>
            <p14:sldId id="1646"/>
            <p14:sldId id="1644"/>
            <p14:sldId id="1645"/>
            <p14:sldId id="1313"/>
            <p14:sldId id="1307"/>
            <p14:sldId id="1641"/>
            <p14:sldId id="1642"/>
            <p14:sldId id="1643"/>
            <p14:sldId id="1647"/>
            <p14:sldId id="1672"/>
            <p14:sldId id="1673"/>
            <p14:sldId id="1652"/>
            <p14:sldId id="1436"/>
            <p14:sldId id="1648"/>
            <p14:sldId id="1675"/>
            <p14:sldId id="1649"/>
            <p14:sldId id="1287"/>
            <p14:sldId id="1288"/>
            <p14:sldId id="1639"/>
            <p14:sldId id="1289"/>
            <p14:sldId id="1290"/>
            <p14:sldId id="1291"/>
            <p14:sldId id="1292"/>
            <p14:sldId id="1296"/>
            <p14:sldId id="1293"/>
            <p14:sldId id="1294"/>
            <p14:sldId id="1295"/>
            <p14:sldId id="1297"/>
            <p14:sldId id="1298"/>
            <p14:sldId id="1299"/>
          </p14:sldIdLst>
        </p14:section>
        <p14:section name="Case study" id="{75753862-4692-3246-B1A3-D65CC72EECB6}">
          <p14:sldIdLst>
            <p14:sldId id="1457"/>
            <p14:sldId id="703"/>
            <p14:sldId id="265"/>
            <p14:sldId id="775"/>
            <p14:sldId id="689"/>
            <p14:sldId id="269"/>
            <p14:sldId id="778"/>
            <p14:sldId id="776"/>
            <p14:sldId id="277"/>
            <p14:sldId id="279"/>
            <p14:sldId id="779"/>
            <p14:sldId id="780"/>
            <p14:sldId id="281"/>
            <p14:sldId id="282"/>
            <p14:sldId id="283"/>
            <p14:sldId id="781"/>
            <p14:sldId id="285"/>
            <p14:sldId id="737"/>
            <p14:sldId id="1060"/>
            <p14:sldId id="14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e, Inyoo A" initials="JIA" lastIdx="2" clrIdx="0">
    <p:extLst>
      <p:ext uri="{19B8F6BF-5375-455C-9EA6-DF929625EA0E}">
        <p15:presenceInfo xmlns:p15="http://schemas.microsoft.com/office/powerpoint/2012/main" userId="S::inyoo.jee@student.allenisd.org::995d9fe1-87a5-41e6-968e-737f453260c6" providerId="AD"/>
      </p:ext>
    </p:extLst>
  </p:cmAuthor>
  <p:cmAuthor id="2" name="Jee, Kangkook" initials="JK" lastIdx="1" clrIdx="1">
    <p:extLst>
      <p:ext uri="{19B8F6BF-5375-455C-9EA6-DF929625EA0E}">
        <p15:presenceInfo xmlns:p15="http://schemas.microsoft.com/office/powerpoint/2012/main" userId="S::kxj190011@utdallas.edu::52832784-bd9f-4cfd-947b-6cb8258050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765004-9EC7-5D4E-A5E0-1C30C9CFFBA8}" v="1" dt="2024-10-24T17:27:06.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65"/>
    <p:restoredTop sz="86980"/>
  </p:normalViewPr>
  <p:slideViewPr>
    <p:cSldViewPr snapToGrid="0">
      <p:cViewPr varScale="1">
        <p:scale>
          <a:sx n="139" d="100"/>
          <a:sy n="139" d="100"/>
        </p:scale>
        <p:origin x="1120"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e, Kangkook" userId="52832784-bd9f-4cfd-947b-6cb8258050c1" providerId="ADAL" clId="{987377F1-4177-4EDE-8834-6BDDA4033C97}"/>
    <pc:docChg chg="delSld modSld">
      <pc:chgData name="Jee, Kangkook" userId="52832784-bd9f-4cfd-947b-6cb8258050c1" providerId="ADAL" clId="{987377F1-4177-4EDE-8834-6BDDA4033C97}" dt="2023-11-14T17:47:24.613" v="4" actId="2696"/>
      <pc:docMkLst>
        <pc:docMk/>
      </pc:docMkLst>
      <pc:sldChg chg="modSp mod">
        <pc:chgData name="Jee, Kangkook" userId="52832784-bd9f-4cfd-947b-6cb8258050c1" providerId="ADAL" clId="{987377F1-4177-4EDE-8834-6BDDA4033C97}" dt="2023-11-14T17:46:47.774" v="3" actId="20577"/>
        <pc:sldMkLst>
          <pc:docMk/>
          <pc:sldMk cId="2958764332" sldId="256"/>
        </pc:sldMkLst>
        <pc:spChg chg="mod">
          <ac:chgData name="Jee, Kangkook" userId="52832784-bd9f-4cfd-947b-6cb8258050c1" providerId="ADAL" clId="{987377F1-4177-4EDE-8834-6BDDA4033C97}" dt="2023-11-14T17:46:47.774" v="3" actId="20577"/>
          <ac:spMkLst>
            <pc:docMk/>
            <pc:sldMk cId="2958764332" sldId="256"/>
            <ac:spMk id="3" creationId="{8478EFD8-8810-7C4B-9D51-E4795820E15B}"/>
          </ac:spMkLst>
        </pc:spChg>
      </pc:sldChg>
      <pc:sldChg chg="del">
        <pc:chgData name="Jee, Kangkook" userId="52832784-bd9f-4cfd-947b-6cb8258050c1" providerId="ADAL" clId="{987377F1-4177-4EDE-8834-6BDDA4033C97}" dt="2023-11-14T17:47:24.613" v="4" actId="2696"/>
        <pc:sldMkLst>
          <pc:docMk/>
          <pc:sldMk cId="1173771769" sldId="273"/>
        </pc:sldMkLst>
      </pc:sldChg>
      <pc:sldChg chg="del">
        <pc:chgData name="Jee, Kangkook" userId="52832784-bd9f-4cfd-947b-6cb8258050c1" providerId="ADAL" clId="{987377F1-4177-4EDE-8834-6BDDA4033C97}" dt="2023-11-14T17:47:24.613" v="4" actId="2696"/>
        <pc:sldMkLst>
          <pc:docMk/>
          <pc:sldMk cId="2853229331" sldId="1676"/>
        </pc:sldMkLst>
      </pc:sldChg>
    </pc:docChg>
  </pc:docChgLst>
  <pc:docChgLst>
    <pc:chgData name="Kangkook Jee" userId="52832784-bd9f-4cfd-947b-6cb8258050c1" providerId="ADAL" clId="{7BE097F2-B3C8-A84E-A993-9EB40F01EC94}"/>
    <pc:docChg chg="custSel delSld modSld">
      <pc:chgData name="Kangkook Jee" userId="52832784-bd9f-4cfd-947b-6cb8258050c1" providerId="ADAL" clId="{7BE097F2-B3C8-A84E-A993-9EB40F01EC94}" dt="2023-10-26T19:03:30.981" v="8" actId="2696"/>
      <pc:docMkLst>
        <pc:docMk/>
      </pc:docMkLst>
      <pc:sldChg chg="delSp mod">
        <pc:chgData name="Kangkook Jee" userId="52832784-bd9f-4cfd-947b-6cb8258050c1" providerId="ADAL" clId="{7BE097F2-B3C8-A84E-A993-9EB40F01EC94}" dt="2023-10-26T19:02:33.116" v="3" actId="478"/>
        <pc:sldMkLst>
          <pc:docMk/>
          <pc:sldMk cId="2307422379" sldId="1253"/>
        </pc:sldMkLst>
        <pc:inkChg chg="del">
          <ac:chgData name="Kangkook Jee" userId="52832784-bd9f-4cfd-947b-6cb8258050c1" providerId="ADAL" clId="{7BE097F2-B3C8-A84E-A993-9EB40F01EC94}" dt="2023-10-26T19:02:33.116" v="3" actId="478"/>
          <ac:inkMkLst>
            <pc:docMk/>
            <pc:sldMk cId="2307422379" sldId="1253"/>
            <ac:inkMk id="5" creationId="{2EE58146-BF24-23CA-A53C-EBFD9EF3110E}"/>
          </ac:inkMkLst>
        </pc:inkChg>
      </pc:sldChg>
      <pc:sldChg chg="delSp mod">
        <pc:chgData name="Kangkook Jee" userId="52832784-bd9f-4cfd-947b-6cb8258050c1" providerId="ADAL" clId="{7BE097F2-B3C8-A84E-A993-9EB40F01EC94}" dt="2023-10-26T19:02:17.499" v="2" actId="478"/>
        <pc:sldMkLst>
          <pc:docMk/>
          <pc:sldMk cId="4039102778" sldId="1640"/>
        </pc:sldMkLst>
        <pc:inkChg chg="del">
          <ac:chgData name="Kangkook Jee" userId="52832784-bd9f-4cfd-947b-6cb8258050c1" providerId="ADAL" clId="{7BE097F2-B3C8-A84E-A993-9EB40F01EC94}" dt="2023-10-26T19:02:17.499" v="2" actId="478"/>
          <ac:inkMkLst>
            <pc:docMk/>
            <pc:sldMk cId="4039102778" sldId="1640"/>
            <ac:inkMk id="5" creationId="{5616A4AA-E9BC-40DE-EAE4-E55FCA835DEB}"/>
          </ac:inkMkLst>
        </pc:inkChg>
      </pc:sldChg>
      <pc:sldChg chg="delSp mod">
        <pc:chgData name="Kangkook Jee" userId="52832784-bd9f-4cfd-947b-6cb8258050c1" providerId="ADAL" clId="{7BE097F2-B3C8-A84E-A993-9EB40F01EC94}" dt="2023-10-26T19:02:13.177" v="1" actId="478"/>
        <pc:sldMkLst>
          <pc:docMk/>
          <pc:sldMk cId="2342773300" sldId="1660"/>
        </pc:sldMkLst>
        <pc:inkChg chg="del">
          <ac:chgData name="Kangkook Jee" userId="52832784-bd9f-4cfd-947b-6cb8258050c1" providerId="ADAL" clId="{7BE097F2-B3C8-A84E-A993-9EB40F01EC94}" dt="2023-10-26T19:02:13.177" v="1" actId="478"/>
          <ac:inkMkLst>
            <pc:docMk/>
            <pc:sldMk cId="2342773300" sldId="1660"/>
            <ac:inkMk id="9" creationId="{DB19291C-6169-6F53-13DF-D1B76CB7A671}"/>
          </ac:inkMkLst>
        </pc:inkChg>
      </pc:sldChg>
      <pc:sldChg chg="delSp mod">
        <pc:chgData name="Kangkook Jee" userId="52832784-bd9f-4cfd-947b-6cb8258050c1" providerId="ADAL" clId="{7BE097F2-B3C8-A84E-A993-9EB40F01EC94}" dt="2023-10-26T19:02:51.626" v="5" actId="478"/>
        <pc:sldMkLst>
          <pc:docMk/>
          <pc:sldMk cId="2545386378" sldId="1679"/>
        </pc:sldMkLst>
        <pc:inkChg chg="del">
          <ac:chgData name="Kangkook Jee" userId="52832784-bd9f-4cfd-947b-6cb8258050c1" providerId="ADAL" clId="{7BE097F2-B3C8-A84E-A993-9EB40F01EC94}" dt="2023-10-26T19:02:51.626" v="5" actId="478"/>
          <ac:inkMkLst>
            <pc:docMk/>
            <pc:sldMk cId="2545386378" sldId="1679"/>
            <ac:inkMk id="3" creationId="{2BEE4285-8DCE-7071-C678-DD24358C647B}"/>
          </ac:inkMkLst>
        </pc:inkChg>
      </pc:sldChg>
      <pc:sldChg chg="modSp mod">
        <pc:chgData name="Kangkook Jee" userId="52832784-bd9f-4cfd-947b-6cb8258050c1" providerId="ADAL" clId="{7BE097F2-B3C8-A84E-A993-9EB40F01EC94}" dt="2023-10-26T19:03:11.151" v="7" actId="20577"/>
        <pc:sldMkLst>
          <pc:docMk/>
          <pc:sldMk cId="1450523993" sldId="1680"/>
        </pc:sldMkLst>
        <pc:spChg chg="mod">
          <ac:chgData name="Kangkook Jee" userId="52832784-bd9f-4cfd-947b-6cb8258050c1" providerId="ADAL" clId="{7BE097F2-B3C8-A84E-A993-9EB40F01EC94}" dt="2023-10-26T19:03:11.151" v="7" actId="20577"/>
          <ac:spMkLst>
            <pc:docMk/>
            <pc:sldMk cId="1450523993" sldId="1680"/>
            <ac:spMk id="3" creationId="{7862313F-7371-4BB4-6D04-38E882630FEF}"/>
          </ac:spMkLst>
        </pc:spChg>
      </pc:sldChg>
      <pc:sldChg chg="delSp mod">
        <pc:chgData name="Kangkook Jee" userId="52832784-bd9f-4cfd-947b-6cb8258050c1" providerId="ADAL" clId="{7BE097F2-B3C8-A84E-A993-9EB40F01EC94}" dt="2023-10-26T19:02:08.542" v="0" actId="478"/>
        <pc:sldMkLst>
          <pc:docMk/>
          <pc:sldMk cId="7967816" sldId="1682"/>
        </pc:sldMkLst>
        <pc:inkChg chg="del">
          <ac:chgData name="Kangkook Jee" userId="52832784-bd9f-4cfd-947b-6cb8258050c1" providerId="ADAL" clId="{7BE097F2-B3C8-A84E-A993-9EB40F01EC94}" dt="2023-10-26T19:02:08.542" v="0" actId="478"/>
          <ac:inkMkLst>
            <pc:docMk/>
            <pc:sldMk cId="7967816" sldId="1682"/>
            <ac:inkMk id="3" creationId="{0C3F4DD1-E981-C9B0-9D96-C18EA0094D21}"/>
          </ac:inkMkLst>
        </pc:inkChg>
      </pc:sldChg>
      <pc:sldChg chg="delSp del mod">
        <pc:chgData name="Kangkook Jee" userId="52832784-bd9f-4cfd-947b-6cb8258050c1" providerId="ADAL" clId="{7BE097F2-B3C8-A84E-A993-9EB40F01EC94}" dt="2023-10-26T19:03:30.981" v="8" actId="2696"/>
        <pc:sldMkLst>
          <pc:docMk/>
          <pc:sldMk cId="3916152515" sldId="1683"/>
        </pc:sldMkLst>
        <pc:inkChg chg="del">
          <ac:chgData name="Kangkook Jee" userId="52832784-bd9f-4cfd-947b-6cb8258050c1" providerId="ADAL" clId="{7BE097F2-B3C8-A84E-A993-9EB40F01EC94}" dt="2023-10-26T19:02:40.650" v="4" actId="478"/>
          <ac:inkMkLst>
            <pc:docMk/>
            <pc:sldMk cId="3916152515" sldId="1683"/>
            <ac:inkMk id="5" creationId="{2005EBF7-9C0E-FD1B-30EB-495D40159E69}"/>
          </ac:inkMkLst>
        </pc:inkChg>
      </pc:sldChg>
    </pc:docChg>
  </pc:docChgLst>
  <pc:docChgLst>
    <pc:chgData name="Kangkook Jee" userId="52832784-bd9f-4cfd-947b-6cb8258050c1" providerId="ADAL" clId="{011F114D-8ACC-AD44-8A24-23BB8DB627E0}"/>
    <pc:docChg chg="undo custSel addSld modSld">
      <pc:chgData name="Kangkook Jee" userId="52832784-bd9f-4cfd-947b-6cb8258050c1" providerId="ADAL" clId="{011F114D-8ACC-AD44-8A24-23BB8DB627E0}" dt="2023-11-14T21:28:27.129" v="30" actId="20577"/>
      <pc:docMkLst>
        <pc:docMk/>
      </pc:docMkLst>
      <pc:sldChg chg="add">
        <pc:chgData name="Kangkook Jee" userId="52832784-bd9f-4cfd-947b-6cb8258050c1" providerId="ADAL" clId="{011F114D-8ACC-AD44-8A24-23BB8DB627E0}" dt="2023-11-14T20:53:51.423" v="0"/>
        <pc:sldMkLst>
          <pc:docMk/>
          <pc:sldMk cId="2086765116" sldId="265"/>
        </pc:sldMkLst>
      </pc:sldChg>
      <pc:sldChg chg="add">
        <pc:chgData name="Kangkook Jee" userId="52832784-bd9f-4cfd-947b-6cb8258050c1" providerId="ADAL" clId="{011F114D-8ACC-AD44-8A24-23BB8DB627E0}" dt="2023-11-14T20:53:51.423" v="0"/>
        <pc:sldMkLst>
          <pc:docMk/>
          <pc:sldMk cId="290762366" sldId="269"/>
        </pc:sldMkLst>
      </pc:sldChg>
      <pc:sldChg chg="add">
        <pc:chgData name="Kangkook Jee" userId="52832784-bd9f-4cfd-947b-6cb8258050c1" providerId="ADAL" clId="{011F114D-8ACC-AD44-8A24-23BB8DB627E0}" dt="2023-11-14T20:53:51.423" v="0"/>
        <pc:sldMkLst>
          <pc:docMk/>
          <pc:sldMk cId="3420096458" sldId="277"/>
        </pc:sldMkLst>
      </pc:sldChg>
      <pc:sldChg chg="add">
        <pc:chgData name="Kangkook Jee" userId="52832784-bd9f-4cfd-947b-6cb8258050c1" providerId="ADAL" clId="{011F114D-8ACC-AD44-8A24-23BB8DB627E0}" dt="2023-11-14T20:53:51.423" v="0"/>
        <pc:sldMkLst>
          <pc:docMk/>
          <pc:sldMk cId="988365240" sldId="279"/>
        </pc:sldMkLst>
      </pc:sldChg>
      <pc:sldChg chg="add">
        <pc:chgData name="Kangkook Jee" userId="52832784-bd9f-4cfd-947b-6cb8258050c1" providerId="ADAL" clId="{011F114D-8ACC-AD44-8A24-23BB8DB627E0}" dt="2023-11-14T20:53:51.423" v="0"/>
        <pc:sldMkLst>
          <pc:docMk/>
          <pc:sldMk cId="3495753147" sldId="281"/>
        </pc:sldMkLst>
      </pc:sldChg>
      <pc:sldChg chg="add">
        <pc:chgData name="Kangkook Jee" userId="52832784-bd9f-4cfd-947b-6cb8258050c1" providerId="ADAL" clId="{011F114D-8ACC-AD44-8A24-23BB8DB627E0}" dt="2023-11-14T20:53:51.423" v="0"/>
        <pc:sldMkLst>
          <pc:docMk/>
          <pc:sldMk cId="1744797907" sldId="282"/>
        </pc:sldMkLst>
      </pc:sldChg>
      <pc:sldChg chg="add">
        <pc:chgData name="Kangkook Jee" userId="52832784-bd9f-4cfd-947b-6cb8258050c1" providerId="ADAL" clId="{011F114D-8ACC-AD44-8A24-23BB8DB627E0}" dt="2023-11-14T20:53:51.423" v="0"/>
        <pc:sldMkLst>
          <pc:docMk/>
          <pc:sldMk cId="2597854972" sldId="283"/>
        </pc:sldMkLst>
      </pc:sldChg>
      <pc:sldChg chg="add">
        <pc:chgData name="Kangkook Jee" userId="52832784-bd9f-4cfd-947b-6cb8258050c1" providerId="ADAL" clId="{011F114D-8ACC-AD44-8A24-23BB8DB627E0}" dt="2023-11-14T20:53:51.423" v="0"/>
        <pc:sldMkLst>
          <pc:docMk/>
          <pc:sldMk cId="698254238" sldId="285"/>
        </pc:sldMkLst>
      </pc:sldChg>
      <pc:sldChg chg="add">
        <pc:chgData name="Kangkook Jee" userId="52832784-bd9f-4cfd-947b-6cb8258050c1" providerId="ADAL" clId="{011F114D-8ACC-AD44-8A24-23BB8DB627E0}" dt="2023-11-14T20:53:51.423" v="0"/>
        <pc:sldMkLst>
          <pc:docMk/>
          <pc:sldMk cId="1094679469" sldId="689"/>
        </pc:sldMkLst>
      </pc:sldChg>
      <pc:sldChg chg="add">
        <pc:chgData name="Kangkook Jee" userId="52832784-bd9f-4cfd-947b-6cb8258050c1" providerId="ADAL" clId="{011F114D-8ACC-AD44-8A24-23BB8DB627E0}" dt="2023-11-14T20:53:51.423" v="0"/>
        <pc:sldMkLst>
          <pc:docMk/>
          <pc:sldMk cId="539689474" sldId="703"/>
        </pc:sldMkLst>
      </pc:sldChg>
      <pc:sldChg chg="add">
        <pc:chgData name="Kangkook Jee" userId="52832784-bd9f-4cfd-947b-6cb8258050c1" providerId="ADAL" clId="{011F114D-8ACC-AD44-8A24-23BB8DB627E0}" dt="2023-11-14T20:53:51.423" v="0"/>
        <pc:sldMkLst>
          <pc:docMk/>
          <pc:sldMk cId="429872121" sldId="737"/>
        </pc:sldMkLst>
      </pc:sldChg>
      <pc:sldChg chg="add">
        <pc:chgData name="Kangkook Jee" userId="52832784-bd9f-4cfd-947b-6cb8258050c1" providerId="ADAL" clId="{011F114D-8ACC-AD44-8A24-23BB8DB627E0}" dt="2023-11-14T20:53:51.423" v="0"/>
        <pc:sldMkLst>
          <pc:docMk/>
          <pc:sldMk cId="378237272" sldId="775"/>
        </pc:sldMkLst>
      </pc:sldChg>
      <pc:sldChg chg="add">
        <pc:chgData name="Kangkook Jee" userId="52832784-bd9f-4cfd-947b-6cb8258050c1" providerId="ADAL" clId="{011F114D-8ACC-AD44-8A24-23BB8DB627E0}" dt="2023-11-14T20:53:51.423" v="0"/>
        <pc:sldMkLst>
          <pc:docMk/>
          <pc:sldMk cId="4155294147" sldId="776"/>
        </pc:sldMkLst>
      </pc:sldChg>
      <pc:sldChg chg="add">
        <pc:chgData name="Kangkook Jee" userId="52832784-bd9f-4cfd-947b-6cb8258050c1" providerId="ADAL" clId="{011F114D-8ACC-AD44-8A24-23BB8DB627E0}" dt="2023-11-14T20:53:51.423" v="0"/>
        <pc:sldMkLst>
          <pc:docMk/>
          <pc:sldMk cId="1208913882" sldId="778"/>
        </pc:sldMkLst>
      </pc:sldChg>
      <pc:sldChg chg="add">
        <pc:chgData name="Kangkook Jee" userId="52832784-bd9f-4cfd-947b-6cb8258050c1" providerId="ADAL" clId="{011F114D-8ACC-AD44-8A24-23BB8DB627E0}" dt="2023-11-14T20:53:51.423" v="0"/>
        <pc:sldMkLst>
          <pc:docMk/>
          <pc:sldMk cId="2378119573" sldId="779"/>
        </pc:sldMkLst>
      </pc:sldChg>
      <pc:sldChg chg="add">
        <pc:chgData name="Kangkook Jee" userId="52832784-bd9f-4cfd-947b-6cb8258050c1" providerId="ADAL" clId="{011F114D-8ACC-AD44-8A24-23BB8DB627E0}" dt="2023-11-14T20:53:51.423" v="0"/>
        <pc:sldMkLst>
          <pc:docMk/>
          <pc:sldMk cId="3166187627" sldId="780"/>
        </pc:sldMkLst>
      </pc:sldChg>
      <pc:sldChg chg="add">
        <pc:chgData name="Kangkook Jee" userId="52832784-bd9f-4cfd-947b-6cb8258050c1" providerId="ADAL" clId="{011F114D-8ACC-AD44-8A24-23BB8DB627E0}" dt="2023-11-14T20:53:51.423" v="0"/>
        <pc:sldMkLst>
          <pc:docMk/>
          <pc:sldMk cId="3738185884" sldId="781"/>
        </pc:sldMkLst>
      </pc:sldChg>
      <pc:sldChg chg="add">
        <pc:chgData name="Kangkook Jee" userId="52832784-bd9f-4cfd-947b-6cb8258050c1" providerId="ADAL" clId="{011F114D-8ACC-AD44-8A24-23BB8DB627E0}" dt="2023-11-14T20:53:51.423" v="0"/>
        <pc:sldMkLst>
          <pc:docMk/>
          <pc:sldMk cId="2667696759" sldId="1060"/>
        </pc:sldMkLst>
      </pc:sldChg>
      <pc:sldChg chg="add">
        <pc:chgData name="Kangkook Jee" userId="52832784-bd9f-4cfd-947b-6cb8258050c1" providerId="ADAL" clId="{011F114D-8ACC-AD44-8A24-23BB8DB627E0}" dt="2023-11-14T20:53:51.423" v="0"/>
        <pc:sldMkLst>
          <pc:docMk/>
          <pc:sldMk cId="3417921362" sldId="1287"/>
        </pc:sldMkLst>
      </pc:sldChg>
      <pc:sldChg chg="add">
        <pc:chgData name="Kangkook Jee" userId="52832784-bd9f-4cfd-947b-6cb8258050c1" providerId="ADAL" clId="{011F114D-8ACC-AD44-8A24-23BB8DB627E0}" dt="2023-11-14T20:53:51.423" v="0"/>
        <pc:sldMkLst>
          <pc:docMk/>
          <pc:sldMk cId="3770468811" sldId="1288"/>
        </pc:sldMkLst>
      </pc:sldChg>
      <pc:sldChg chg="add">
        <pc:chgData name="Kangkook Jee" userId="52832784-bd9f-4cfd-947b-6cb8258050c1" providerId="ADAL" clId="{011F114D-8ACC-AD44-8A24-23BB8DB627E0}" dt="2023-11-14T20:53:51.423" v="0"/>
        <pc:sldMkLst>
          <pc:docMk/>
          <pc:sldMk cId="4238971978" sldId="1289"/>
        </pc:sldMkLst>
      </pc:sldChg>
      <pc:sldChg chg="add">
        <pc:chgData name="Kangkook Jee" userId="52832784-bd9f-4cfd-947b-6cb8258050c1" providerId="ADAL" clId="{011F114D-8ACC-AD44-8A24-23BB8DB627E0}" dt="2023-11-14T20:53:51.423" v="0"/>
        <pc:sldMkLst>
          <pc:docMk/>
          <pc:sldMk cId="2434117331" sldId="1290"/>
        </pc:sldMkLst>
      </pc:sldChg>
      <pc:sldChg chg="add">
        <pc:chgData name="Kangkook Jee" userId="52832784-bd9f-4cfd-947b-6cb8258050c1" providerId="ADAL" clId="{011F114D-8ACC-AD44-8A24-23BB8DB627E0}" dt="2023-11-14T20:53:51.423" v="0"/>
        <pc:sldMkLst>
          <pc:docMk/>
          <pc:sldMk cId="3818596529" sldId="1291"/>
        </pc:sldMkLst>
      </pc:sldChg>
      <pc:sldChg chg="add">
        <pc:chgData name="Kangkook Jee" userId="52832784-bd9f-4cfd-947b-6cb8258050c1" providerId="ADAL" clId="{011F114D-8ACC-AD44-8A24-23BB8DB627E0}" dt="2023-11-14T20:53:51.423" v="0"/>
        <pc:sldMkLst>
          <pc:docMk/>
          <pc:sldMk cId="1995390402" sldId="1292"/>
        </pc:sldMkLst>
      </pc:sldChg>
      <pc:sldChg chg="add">
        <pc:chgData name="Kangkook Jee" userId="52832784-bd9f-4cfd-947b-6cb8258050c1" providerId="ADAL" clId="{011F114D-8ACC-AD44-8A24-23BB8DB627E0}" dt="2023-11-14T20:53:51.423" v="0"/>
        <pc:sldMkLst>
          <pc:docMk/>
          <pc:sldMk cId="178315901" sldId="1293"/>
        </pc:sldMkLst>
      </pc:sldChg>
      <pc:sldChg chg="add">
        <pc:chgData name="Kangkook Jee" userId="52832784-bd9f-4cfd-947b-6cb8258050c1" providerId="ADAL" clId="{011F114D-8ACC-AD44-8A24-23BB8DB627E0}" dt="2023-11-14T20:53:51.423" v="0"/>
        <pc:sldMkLst>
          <pc:docMk/>
          <pc:sldMk cId="858102487" sldId="1294"/>
        </pc:sldMkLst>
      </pc:sldChg>
      <pc:sldChg chg="add">
        <pc:chgData name="Kangkook Jee" userId="52832784-bd9f-4cfd-947b-6cb8258050c1" providerId="ADAL" clId="{011F114D-8ACC-AD44-8A24-23BB8DB627E0}" dt="2023-11-14T20:53:51.423" v="0"/>
        <pc:sldMkLst>
          <pc:docMk/>
          <pc:sldMk cId="3761471475" sldId="1295"/>
        </pc:sldMkLst>
      </pc:sldChg>
      <pc:sldChg chg="add">
        <pc:chgData name="Kangkook Jee" userId="52832784-bd9f-4cfd-947b-6cb8258050c1" providerId="ADAL" clId="{011F114D-8ACC-AD44-8A24-23BB8DB627E0}" dt="2023-11-14T20:53:51.423" v="0"/>
        <pc:sldMkLst>
          <pc:docMk/>
          <pc:sldMk cId="1066674278" sldId="1296"/>
        </pc:sldMkLst>
      </pc:sldChg>
      <pc:sldChg chg="add">
        <pc:chgData name="Kangkook Jee" userId="52832784-bd9f-4cfd-947b-6cb8258050c1" providerId="ADAL" clId="{011F114D-8ACC-AD44-8A24-23BB8DB627E0}" dt="2023-11-14T20:53:51.423" v="0"/>
        <pc:sldMkLst>
          <pc:docMk/>
          <pc:sldMk cId="2098766034" sldId="1297"/>
        </pc:sldMkLst>
      </pc:sldChg>
      <pc:sldChg chg="add">
        <pc:chgData name="Kangkook Jee" userId="52832784-bd9f-4cfd-947b-6cb8258050c1" providerId="ADAL" clId="{011F114D-8ACC-AD44-8A24-23BB8DB627E0}" dt="2023-11-14T20:53:51.423" v="0"/>
        <pc:sldMkLst>
          <pc:docMk/>
          <pc:sldMk cId="3299943542" sldId="1298"/>
        </pc:sldMkLst>
      </pc:sldChg>
      <pc:sldChg chg="add">
        <pc:chgData name="Kangkook Jee" userId="52832784-bd9f-4cfd-947b-6cb8258050c1" providerId="ADAL" clId="{011F114D-8ACC-AD44-8A24-23BB8DB627E0}" dt="2023-11-14T20:53:51.423" v="0"/>
        <pc:sldMkLst>
          <pc:docMk/>
          <pc:sldMk cId="3652463773" sldId="1299"/>
        </pc:sldMkLst>
      </pc:sldChg>
      <pc:sldChg chg="add">
        <pc:chgData name="Kangkook Jee" userId="52832784-bd9f-4cfd-947b-6cb8258050c1" providerId="ADAL" clId="{011F114D-8ACC-AD44-8A24-23BB8DB627E0}" dt="2023-11-14T20:53:51.423" v="0"/>
        <pc:sldMkLst>
          <pc:docMk/>
          <pc:sldMk cId="629266944" sldId="1307"/>
        </pc:sldMkLst>
      </pc:sldChg>
      <pc:sldChg chg="add">
        <pc:chgData name="Kangkook Jee" userId="52832784-bd9f-4cfd-947b-6cb8258050c1" providerId="ADAL" clId="{011F114D-8ACC-AD44-8A24-23BB8DB627E0}" dt="2023-11-14T20:53:51.423" v="0"/>
        <pc:sldMkLst>
          <pc:docMk/>
          <pc:sldMk cId="1267175992" sldId="1313"/>
        </pc:sldMkLst>
      </pc:sldChg>
      <pc:sldChg chg="addSp delSp modSp add mod addAnim delAnim">
        <pc:chgData name="Kangkook Jee" userId="52832784-bd9f-4cfd-947b-6cb8258050c1" providerId="ADAL" clId="{011F114D-8ACC-AD44-8A24-23BB8DB627E0}" dt="2023-11-14T20:56:04.895" v="18" actId="1076"/>
        <pc:sldMkLst>
          <pc:docMk/>
          <pc:sldMk cId="4282844425" sldId="1436"/>
        </pc:sldMkLst>
        <pc:picChg chg="add del mod">
          <ac:chgData name="Kangkook Jee" userId="52832784-bd9f-4cfd-947b-6cb8258050c1" providerId="ADAL" clId="{011F114D-8ACC-AD44-8A24-23BB8DB627E0}" dt="2023-11-14T20:55:56.986" v="14" actId="478"/>
          <ac:picMkLst>
            <pc:docMk/>
            <pc:sldMk cId="4282844425" sldId="1436"/>
            <ac:picMk id="9" creationId="{EC6C244A-26BE-294B-8AB6-B86C92E63270}"/>
          </ac:picMkLst>
        </pc:picChg>
        <pc:picChg chg="add mod">
          <ac:chgData name="Kangkook Jee" userId="52832784-bd9f-4cfd-947b-6cb8258050c1" providerId="ADAL" clId="{011F114D-8ACC-AD44-8A24-23BB8DB627E0}" dt="2023-11-14T20:56:04.895" v="18" actId="1076"/>
          <ac:picMkLst>
            <pc:docMk/>
            <pc:sldMk cId="4282844425" sldId="1436"/>
            <ac:picMk id="1026" creationId="{EC68958E-3FF0-BABA-D052-6D50636E65FF}"/>
          </ac:picMkLst>
        </pc:picChg>
      </pc:sldChg>
      <pc:sldChg chg="add">
        <pc:chgData name="Kangkook Jee" userId="52832784-bd9f-4cfd-947b-6cb8258050c1" providerId="ADAL" clId="{011F114D-8ACC-AD44-8A24-23BB8DB627E0}" dt="2023-11-14T20:53:51.423" v="0"/>
        <pc:sldMkLst>
          <pc:docMk/>
          <pc:sldMk cId="1419556832" sldId="1457"/>
        </pc:sldMkLst>
      </pc:sldChg>
      <pc:sldChg chg="modSp add mod">
        <pc:chgData name="Kangkook Jee" userId="52832784-bd9f-4cfd-947b-6cb8258050c1" providerId="ADAL" clId="{011F114D-8ACC-AD44-8A24-23BB8DB627E0}" dt="2023-11-14T21:28:27.129" v="30" actId="20577"/>
        <pc:sldMkLst>
          <pc:docMk/>
          <pc:sldMk cId="4018366518" sldId="1458"/>
        </pc:sldMkLst>
        <pc:spChg chg="mod">
          <ac:chgData name="Kangkook Jee" userId="52832784-bd9f-4cfd-947b-6cb8258050c1" providerId="ADAL" clId="{011F114D-8ACC-AD44-8A24-23BB8DB627E0}" dt="2023-11-14T21:28:27.129" v="30" actId="20577"/>
          <ac:spMkLst>
            <pc:docMk/>
            <pc:sldMk cId="4018366518" sldId="1458"/>
            <ac:spMk id="65541" creationId="{00000000-0000-0000-0000-000000000000}"/>
          </ac:spMkLst>
        </pc:spChg>
      </pc:sldChg>
      <pc:sldChg chg="modSp add mod">
        <pc:chgData name="Kangkook Jee" userId="52832784-bd9f-4cfd-947b-6cb8258050c1" providerId="ADAL" clId="{011F114D-8ACC-AD44-8A24-23BB8DB627E0}" dt="2023-11-14T20:54:11.047" v="10" actId="20577"/>
        <pc:sldMkLst>
          <pc:docMk/>
          <pc:sldMk cId="3773226559" sldId="1638"/>
        </pc:sldMkLst>
        <pc:spChg chg="mod">
          <ac:chgData name="Kangkook Jee" userId="52832784-bd9f-4cfd-947b-6cb8258050c1" providerId="ADAL" clId="{011F114D-8ACC-AD44-8A24-23BB8DB627E0}" dt="2023-11-14T20:54:11.047" v="10" actId="20577"/>
          <ac:spMkLst>
            <pc:docMk/>
            <pc:sldMk cId="3773226559" sldId="1638"/>
            <ac:spMk id="2" creationId="{4DF80911-0C63-D846-83F5-DFB5C94BF865}"/>
          </ac:spMkLst>
        </pc:spChg>
      </pc:sldChg>
      <pc:sldChg chg="add">
        <pc:chgData name="Kangkook Jee" userId="52832784-bd9f-4cfd-947b-6cb8258050c1" providerId="ADAL" clId="{011F114D-8ACC-AD44-8A24-23BB8DB627E0}" dt="2023-11-14T20:53:51.423" v="0"/>
        <pc:sldMkLst>
          <pc:docMk/>
          <pc:sldMk cId="640848693" sldId="1639"/>
        </pc:sldMkLst>
      </pc:sldChg>
      <pc:sldChg chg="add">
        <pc:chgData name="Kangkook Jee" userId="52832784-bd9f-4cfd-947b-6cb8258050c1" providerId="ADAL" clId="{011F114D-8ACC-AD44-8A24-23BB8DB627E0}" dt="2023-11-14T20:53:51.423" v="0"/>
        <pc:sldMkLst>
          <pc:docMk/>
          <pc:sldMk cId="961590218" sldId="1641"/>
        </pc:sldMkLst>
      </pc:sldChg>
      <pc:sldChg chg="add">
        <pc:chgData name="Kangkook Jee" userId="52832784-bd9f-4cfd-947b-6cb8258050c1" providerId="ADAL" clId="{011F114D-8ACC-AD44-8A24-23BB8DB627E0}" dt="2023-11-14T20:53:51.423" v="0"/>
        <pc:sldMkLst>
          <pc:docMk/>
          <pc:sldMk cId="3894736180" sldId="1642"/>
        </pc:sldMkLst>
      </pc:sldChg>
      <pc:sldChg chg="add">
        <pc:chgData name="Kangkook Jee" userId="52832784-bd9f-4cfd-947b-6cb8258050c1" providerId="ADAL" clId="{011F114D-8ACC-AD44-8A24-23BB8DB627E0}" dt="2023-11-14T20:53:51.423" v="0"/>
        <pc:sldMkLst>
          <pc:docMk/>
          <pc:sldMk cId="4194625328" sldId="1643"/>
        </pc:sldMkLst>
      </pc:sldChg>
      <pc:sldChg chg="add">
        <pc:chgData name="Kangkook Jee" userId="52832784-bd9f-4cfd-947b-6cb8258050c1" providerId="ADAL" clId="{011F114D-8ACC-AD44-8A24-23BB8DB627E0}" dt="2023-11-14T20:53:51.423" v="0"/>
        <pc:sldMkLst>
          <pc:docMk/>
          <pc:sldMk cId="197795785" sldId="1644"/>
        </pc:sldMkLst>
      </pc:sldChg>
      <pc:sldChg chg="add">
        <pc:chgData name="Kangkook Jee" userId="52832784-bd9f-4cfd-947b-6cb8258050c1" providerId="ADAL" clId="{011F114D-8ACC-AD44-8A24-23BB8DB627E0}" dt="2023-11-14T20:53:51.423" v="0"/>
        <pc:sldMkLst>
          <pc:docMk/>
          <pc:sldMk cId="2916382470" sldId="1645"/>
        </pc:sldMkLst>
      </pc:sldChg>
      <pc:sldChg chg="add">
        <pc:chgData name="Kangkook Jee" userId="52832784-bd9f-4cfd-947b-6cb8258050c1" providerId="ADAL" clId="{011F114D-8ACC-AD44-8A24-23BB8DB627E0}" dt="2023-11-14T20:53:51.423" v="0"/>
        <pc:sldMkLst>
          <pc:docMk/>
          <pc:sldMk cId="3873318409" sldId="1646"/>
        </pc:sldMkLst>
      </pc:sldChg>
      <pc:sldChg chg="add">
        <pc:chgData name="Kangkook Jee" userId="52832784-bd9f-4cfd-947b-6cb8258050c1" providerId="ADAL" clId="{011F114D-8ACC-AD44-8A24-23BB8DB627E0}" dt="2023-11-14T20:53:51.423" v="0"/>
        <pc:sldMkLst>
          <pc:docMk/>
          <pc:sldMk cId="2259552258" sldId="1647"/>
        </pc:sldMkLst>
      </pc:sldChg>
      <pc:sldChg chg="add">
        <pc:chgData name="Kangkook Jee" userId="52832784-bd9f-4cfd-947b-6cb8258050c1" providerId="ADAL" clId="{011F114D-8ACC-AD44-8A24-23BB8DB627E0}" dt="2023-11-14T20:53:51.423" v="0"/>
        <pc:sldMkLst>
          <pc:docMk/>
          <pc:sldMk cId="88370841" sldId="1648"/>
        </pc:sldMkLst>
      </pc:sldChg>
      <pc:sldChg chg="modSp add mod">
        <pc:chgData name="Kangkook Jee" userId="52832784-bd9f-4cfd-947b-6cb8258050c1" providerId="ADAL" clId="{011F114D-8ACC-AD44-8A24-23BB8DB627E0}" dt="2023-11-14T20:57:26.122" v="25" actId="1076"/>
        <pc:sldMkLst>
          <pc:docMk/>
          <pc:sldMk cId="3931224422" sldId="1649"/>
        </pc:sldMkLst>
        <pc:spChg chg="mod">
          <ac:chgData name="Kangkook Jee" userId="52832784-bd9f-4cfd-947b-6cb8258050c1" providerId="ADAL" clId="{011F114D-8ACC-AD44-8A24-23BB8DB627E0}" dt="2023-11-14T20:57:21.700" v="24" actId="20577"/>
          <ac:spMkLst>
            <pc:docMk/>
            <pc:sldMk cId="3931224422" sldId="1649"/>
            <ac:spMk id="3" creationId="{AA88CFFE-E9C8-8745-B634-72857386B927}"/>
          </ac:spMkLst>
        </pc:spChg>
        <pc:picChg chg="mod">
          <ac:chgData name="Kangkook Jee" userId="52832784-bd9f-4cfd-947b-6cb8258050c1" providerId="ADAL" clId="{011F114D-8ACC-AD44-8A24-23BB8DB627E0}" dt="2023-11-14T20:57:26.122" v="25" actId="1076"/>
          <ac:picMkLst>
            <pc:docMk/>
            <pc:sldMk cId="3931224422" sldId="1649"/>
            <ac:picMk id="7172" creationId="{F4AAADC2-1C2F-124D-9F0F-695A9AD2D239}"/>
          </ac:picMkLst>
        </pc:picChg>
      </pc:sldChg>
      <pc:sldChg chg="add">
        <pc:chgData name="Kangkook Jee" userId="52832784-bd9f-4cfd-947b-6cb8258050c1" providerId="ADAL" clId="{011F114D-8ACC-AD44-8A24-23BB8DB627E0}" dt="2023-11-14T20:53:51.423" v="0"/>
        <pc:sldMkLst>
          <pc:docMk/>
          <pc:sldMk cId="3576327831" sldId="1652"/>
        </pc:sldMkLst>
      </pc:sldChg>
      <pc:sldChg chg="add">
        <pc:chgData name="Kangkook Jee" userId="52832784-bd9f-4cfd-947b-6cb8258050c1" providerId="ADAL" clId="{011F114D-8ACC-AD44-8A24-23BB8DB627E0}" dt="2023-11-14T20:53:51.423" v="0"/>
        <pc:sldMkLst>
          <pc:docMk/>
          <pc:sldMk cId="2556507076" sldId="1672"/>
        </pc:sldMkLst>
      </pc:sldChg>
      <pc:sldChg chg="add">
        <pc:chgData name="Kangkook Jee" userId="52832784-bd9f-4cfd-947b-6cb8258050c1" providerId="ADAL" clId="{011F114D-8ACC-AD44-8A24-23BB8DB627E0}" dt="2023-11-14T20:53:51.423" v="0"/>
        <pc:sldMkLst>
          <pc:docMk/>
          <pc:sldMk cId="1315930843" sldId="1673"/>
        </pc:sldMkLst>
      </pc:sldChg>
      <pc:sldChg chg="add">
        <pc:chgData name="Kangkook Jee" userId="52832784-bd9f-4cfd-947b-6cb8258050c1" providerId="ADAL" clId="{011F114D-8ACC-AD44-8A24-23BB8DB627E0}" dt="2023-11-14T20:53:51.423" v="0"/>
        <pc:sldMkLst>
          <pc:docMk/>
          <pc:sldMk cId="1019065700" sldId="1675"/>
        </pc:sldMkLst>
      </pc:sldChg>
      <pc:sldChg chg="modSp mod">
        <pc:chgData name="Kangkook Jee" userId="52832784-bd9f-4cfd-947b-6cb8258050c1" providerId="ADAL" clId="{011F114D-8ACC-AD44-8A24-23BB8DB627E0}" dt="2023-11-14T21:23:50.578" v="27" actId="20577"/>
        <pc:sldMkLst>
          <pc:docMk/>
          <pc:sldMk cId="1450523993" sldId="1680"/>
        </pc:sldMkLst>
        <pc:spChg chg="mod">
          <ac:chgData name="Kangkook Jee" userId="52832784-bd9f-4cfd-947b-6cb8258050c1" providerId="ADAL" clId="{011F114D-8ACC-AD44-8A24-23BB8DB627E0}" dt="2023-11-14T21:23:50.578" v="27" actId="20577"/>
          <ac:spMkLst>
            <pc:docMk/>
            <pc:sldMk cId="1450523993" sldId="1680"/>
            <ac:spMk id="3" creationId="{7862313F-7371-4BB4-6D04-38E882630FEF}"/>
          </ac:spMkLst>
        </pc:spChg>
      </pc:sldChg>
    </pc:docChg>
  </pc:docChgLst>
  <pc:docChgLst>
    <pc:chgData name="Jee, Kangkook" userId="52832784-bd9f-4cfd-947b-6cb8258050c1" providerId="ADAL" clId="{F8765004-9EC7-5D4E-A5E0-1C30C9CFFBA8}"/>
    <pc:docChg chg="undo custSel delSld modSld addSection modSection">
      <pc:chgData name="Jee, Kangkook" userId="52832784-bd9f-4cfd-947b-6cb8258050c1" providerId="ADAL" clId="{F8765004-9EC7-5D4E-A5E0-1C30C9CFFBA8}" dt="2024-10-31T17:40:15.104" v="49" actId="20577"/>
      <pc:docMkLst>
        <pc:docMk/>
      </pc:docMkLst>
      <pc:sldChg chg="modSp mod">
        <pc:chgData name="Jee, Kangkook" userId="52832784-bd9f-4cfd-947b-6cb8258050c1" providerId="ADAL" clId="{F8765004-9EC7-5D4E-A5E0-1C30C9CFFBA8}" dt="2024-10-24T17:11:54.918" v="23" actId="20577"/>
        <pc:sldMkLst>
          <pc:docMk/>
          <pc:sldMk cId="2958764332" sldId="256"/>
        </pc:sldMkLst>
        <pc:spChg chg="mod">
          <ac:chgData name="Jee, Kangkook" userId="52832784-bd9f-4cfd-947b-6cb8258050c1" providerId="ADAL" clId="{F8765004-9EC7-5D4E-A5E0-1C30C9CFFBA8}" dt="2024-10-24T17:11:54.918" v="23" actId="20577"/>
          <ac:spMkLst>
            <pc:docMk/>
            <pc:sldMk cId="2958764332" sldId="256"/>
            <ac:spMk id="2" creationId="{8933F18A-9954-484C-AE64-B4E0E217F4DA}"/>
          </ac:spMkLst>
        </pc:spChg>
        <pc:spChg chg="mod">
          <ac:chgData name="Jee, Kangkook" userId="52832784-bd9f-4cfd-947b-6cb8258050c1" providerId="ADAL" clId="{F8765004-9EC7-5D4E-A5E0-1C30C9CFFBA8}" dt="2024-10-24T17:11:52.215" v="21" actId="20577"/>
          <ac:spMkLst>
            <pc:docMk/>
            <pc:sldMk cId="2958764332" sldId="256"/>
            <ac:spMk id="3" creationId="{8478EFD8-8810-7C4B-9D51-E4795820E15B}"/>
          </ac:spMkLst>
        </pc:spChg>
      </pc:sldChg>
      <pc:sldChg chg="del">
        <pc:chgData name="Jee, Kangkook" userId="52832784-bd9f-4cfd-947b-6cb8258050c1" providerId="ADAL" clId="{F8765004-9EC7-5D4E-A5E0-1C30C9CFFBA8}" dt="2024-10-31T17:40:07.464" v="47" actId="2696"/>
        <pc:sldMkLst>
          <pc:docMk/>
          <pc:sldMk cId="1429693599" sldId="1220"/>
        </pc:sldMkLst>
      </pc:sldChg>
      <pc:sldChg chg="del">
        <pc:chgData name="Jee, Kangkook" userId="52832784-bd9f-4cfd-947b-6cb8258050c1" providerId="ADAL" clId="{F8765004-9EC7-5D4E-A5E0-1C30C9CFFBA8}" dt="2024-10-31T17:40:07.464" v="47" actId="2696"/>
        <pc:sldMkLst>
          <pc:docMk/>
          <pc:sldMk cId="2307422379" sldId="1253"/>
        </pc:sldMkLst>
      </pc:sldChg>
      <pc:sldChg chg="modSp mod">
        <pc:chgData name="Jee, Kangkook" userId="52832784-bd9f-4cfd-947b-6cb8258050c1" providerId="ADAL" clId="{F8765004-9EC7-5D4E-A5E0-1C30C9CFFBA8}" dt="2024-10-24T17:27:09.974" v="45" actId="1076"/>
        <pc:sldMkLst>
          <pc:docMk/>
          <pc:sldMk cId="4282844425" sldId="1436"/>
        </pc:sldMkLst>
        <pc:spChg chg="mod">
          <ac:chgData name="Jee, Kangkook" userId="52832784-bd9f-4cfd-947b-6cb8258050c1" providerId="ADAL" clId="{F8765004-9EC7-5D4E-A5E0-1C30C9CFFBA8}" dt="2024-10-24T17:27:09.974" v="45" actId="1076"/>
          <ac:spMkLst>
            <pc:docMk/>
            <pc:sldMk cId="4282844425" sldId="1436"/>
            <ac:spMk id="12" creationId="{FFA18725-20AB-8B40-B5FE-652B57C7A187}"/>
          </ac:spMkLst>
        </pc:spChg>
        <pc:picChg chg="mod">
          <ac:chgData name="Jee, Kangkook" userId="52832784-bd9f-4cfd-947b-6cb8258050c1" providerId="ADAL" clId="{F8765004-9EC7-5D4E-A5E0-1C30C9CFFBA8}" dt="2024-10-24T17:27:06.510" v="44" actId="1076"/>
          <ac:picMkLst>
            <pc:docMk/>
            <pc:sldMk cId="4282844425" sldId="1436"/>
            <ac:picMk id="16390" creationId="{28D6BFF4-2691-5A4E-8F65-ECA0704603F0}"/>
          </ac:picMkLst>
        </pc:picChg>
      </pc:sldChg>
      <pc:sldChg chg="del">
        <pc:chgData name="Jee, Kangkook" userId="52832784-bd9f-4cfd-947b-6cb8258050c1" providerId="ADAL" clId="{F8765004-9EC7-5D4E-A5E0-1C30C9CFFBA8}" dt="2024-10-31T17:40:07.464" v="47" actId="2696"/>
        <pc:sldMkLst>
          <pc:docMk/>
          <pc:sldMk cId="4039102778" sldId="1640"/>
        </pc:sldMkLst>
      </pc:sldChg>
      <pc:sldChg chg="modSp mod">
        <pc:chgData name="Jee, Kangkook" userId="52832784-bd9f-4cfd-947b-6cb8258050c1" providerId="ADAL" clId="{F8765004-9EC7-5D4E-A5E0-1C30C9CFFBA8}" dt="2024-10-24T16:45:25.301" v="0" actId="114"/>
        <pc:sldMkLst>
          <pc:docMk/>
          <pc:sldMk cId="961590218" sldId="1641"/>
        </pc:sldMkLst>
        <pc:spChg chg="mod">
          <ac:chgData name="Jee, Kangkook" userId="52832784-bd9f-4cfd-947b-6cb8258050c1" providerId="ADAL" clId="{F8765004-9EC7-5D4E-A5E0-1C30C9CFFBA8}" dt="2024-10-24T16:45:25.301" v="0" actId="114"/>
          <ac:spMkLst>
            <pc:docMk/>
            <pc:sldMk cId="961590218" sldId="1641"/>
            <ac:spMk id="2" creationId="{7407E73C-719E-0842-8424-27A65087B7A8}"/>
          </ac:spMkLst>
        </pc:spChg>
      </pc:sldChg>
      <pc:sldChg chg="modSp mod">
        <pc:chgData name="Jee, Kangkook" userId="52832784-bd9f-4cfd-947b-6cb8258050c1" providerId="ADAL" clId="{F8765004-9EC7-5D4E-A5E0-1C30C9CFFBA8}" dt="2024-10-24T16:45:31.448" v="1" actId="114"/>
        <pc:sldMkLst>
          <pc:docMk/>
          <pc:sldMk cId="4194625328" sldId="1643"/>
        </pc:sldMkLst>
        <pc:spChg chg="mod">
          <ac:chgData name="Jee, Kangkook" userId="52832784-bd9f-4cfd-947b-6cb8258050c1" providerId="ADAL" clId="{F8765004-9EC7-5D4E-A5E0-1C30C9CFFBA8}" dt="2024-10-24T16:45:31.448" v="1" actId="114"/>
          <ac:spMkLst>
            <pc:docMk/>
            <pc:sldMk cId="4194625328" sldId="1643"/>
            <ac:spMk id="2" creationId="{84E9474D-3187-F641-AD9F-785CB047DE36}"/>
          </ac:spMkLst>
        </pc:spChg>
      </pc:sldChg>
      <pc:sldChg chg="del">
        <pc:chgData name="Jee, Kangkook" userId="52832784-bd9f-4cfd-947b-6cb8258050c1" providerId="ADAL" clId="{F8765004-9EC7-5D4E-A5E0-1C30C9CFFBA8}" dt="2024-10-31T17:40:07.464" v="47" actId="2696"/>
        <pc:sldMkLst>
          <pc:docMk/>
          <pc:sldMk cId="2342773300" sldId="1660"/>
        </pc:sldMkLst>
      </pc:sldChg>
      <pc:sldChg chg="modSp mod">
        <pc:chgData name="Jee, Kangkook" userId="52832784-bd9f-4cfd-947b-6cb8258050c1" providerId="ADAL" clId="{F8765004-9EC7-5D4E-A5E0-1C30C9CFFBA8}" dt="2024-10-24T17:25:25.113" v="43" actId="27636"/>
        <pc:sldMkLst>
          <pc:docMk/>
          <pc:sldMk cId="2556507076" sldId="1672"/>
        </pc:sldMkLst>
        <pc:spChg chg="mod">
          <ac:chgData name="Jee, Kangkook" userId="52832784-bd9f-4cfd-947b-6cb8258050c1" providerId="ADAL" clId="{F8765004-9EC7-5D4E-A5E0-1C30C9CFFBA8}" dt="2024-10-24T17:25:25.113" v="43" actId="27636"/>
          <ac:spMkLst>
            <pc:docMk/>
            <pc:sldMk cId="2556507076" sldId="1672"/>
            <ac:spMk id="3" creationId="{97AD04BA-AE78-BD40-870F-8DC854727EAE}"/>
          </ac:spMkLst>
        </pc:spChg>
      </pc:sldChg>
      <pc:sldChg chg="modSp mod">
        <pc:chgData name="Jee, Kangkook" userId="52832784-bd9f-4cfd-947b-6cb8258050c1" providerId="ADAL" clId="{F8765004-9EC7-5D4E-A5E0-1C30C9CFFBA8}" dt="2024-10-31T17:40:15.104" v="49" actId="20577"/>
        <pc:sldMkLst>
          <pc:docMk/>
          <pc:sldMk cId="2476056063" sldId="1674"/>
        </pc:sldMkLst>
        <pc:spChg chg="mod">
          <ac:chgData name="Jee, Kangkook" userId="52832784-bd9f-4cfd-947b-6cb8258050c1" providerId="ADAL" clId="{F8765004-9EC7-5D4E-A5E0-1C30C9CFFBA8}" dt="2024-10-31T17:40:15.104" v="49" actId="20577"/>
          <ac:spMkLst>
            <pc:docMk/>
            <pc:sldMk cId="2476056063" sldId="1674"/>
            <ac:spMk id="3" creationId="{BF532C15-45B7-FE4E-AD6E-94D1C0E25426}"/>
          </ac:spMkLst>
        </pc:spChg>
      </pc:sldChg>
      <pc:sldChg chg="del">
        <pc:chgData name="Jee, Kangkook" userId="52832784-bd9f-4cfd-947b-6cb8258050c1" providerId="ADAL" clId="{F8765004-9EC7-5D4E-A5E0-1C30C9CFFBA8}" dt="2024-10-31T17:40:07.464" v="47" actId="2696"/>
        <pc:sldMkLst>
          <pc:docMk/>
          <pc:sldMk cId="2545386378" sldId="1679"/>
        </pc:sldMkLst>
      </pc:sldChg>
      <pc:sldChg chg="del">
        <pc:chgData name="Jee, Kangkook" userId="52832784-bd9f-4cfd-947b-6cb8258050c1" providerId="ADAL" clId="{F8765004-9EC7-5D4E-A5E0-1C30C9CFFBA8}" dt="2024-10-31T17:40:02.313" v="46" actId="2696"/>
        <pc:sldMkLst>
          <pc:docMk/>
          <pc:sldMk cId="1450523993" sldId="1680"/>
        </pc:sldMkLst>
      </pc:sldChg>
      <pc:sldChg chg="del">
        <pc:chgData name="Jee, Kangkook" userId="52832784-bd9f-4cfd-947b-6cb8258050c1" providerId="ADAL" clId="{F8765004-9EC7-5D4E-A5E0-1C30C9CFFBA8}" dt="2024-10-31T17:40:07.464" v="47" actId="2696"/>
        <pc:sldMkLst>
          <pc:docMk/>
          <pc:sldMk cId="371885454" sldId="1681"/>
        </pc:sldMkLst>
      </pc:sldChg>
      <pc:sldChg chg="del">
        <pc:chgData name="Jee, Kangkook" userId="52832784-bd9f-4cfd-947b-6cb8258050c1" providerId="ADAL" clId="{F8765004-9EC7-5D4E-A5E0-1C30C9CFFBA8}" dt="2024-10-31T17:40:07.464" v="47" actId="2696"/>
        <pc:sldMkLst>
          <pc:docMk/>
          <pc:sldMk cId="7967816" sldId="1682"/>
        </pc:sldMkLst>
      </pc:sldChg>
    </pc:docChg>
  </pc:docChgLst>
  <pc:docChgLst>
    <pc:chgData name="Jee, Kangkook" userId="52832784-bd9f-4cfd-947b-6cb8258050c1" providerId="ADAL" clId="{0CC26FAB-0F8F-4C31-B2D1-ED6B38C67894}"/>
    <pc:docChg chg="modSld">
      <pc:chgData name="Jee, Kangkook" userId="52832784-bd9f-4cfd-947b-6cb8258050c1" providerId="ADAL" clId="{0CC26FAB-0F8F-4C31-B2D1-ED6B38C67894}" dt="2023-11-14T22:26:23.717" v="21" actId="20577"/>
      <pc:docMkLst>
        <pc:docMk/>
      </pc:docMkLst>
      <pc:sldChg chg="modSp mod">
        <pc:chgData name="Jee, Kangkook" userId="52832784-bd9f-4cfd-947b-6cb8258050c1" providerId="ADAL" clId="{0CC26FAB-0F8F-4C31-B2D1-ED6B38C67894}" dt="2023-11-14T22:26:23.717" v="21" actId="20577"/>
        <pc:sldMkLst>
          <pc:docMk/>
          <pc:sldMk cId="4039102778" sldId="1640"/>
        </pc:sldMkLst>
        <pc:spChg chg="mod">
          <ac:chgData name="Jee, Kangkook" userId="52832784-bd9f-4cfd-947b-6cb8258050c1" providerId="ADAL" clId="{0CC26FAB-0F8F-4C31-B2D1-ED6B38C67894}" dt="2023-11-14T22:26:23.717" v="21" actId="20577"/>
          <ac:spMkLst>
            <pc:docMk/>
            <pc:sldMk cId="4039102778" sldId="1640"/>
            <ac:spMk id="3" creationId="{3E9F73F9-0FE4-3148-BE41-77661417602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zhoubot\Documents\Work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AArch32 No Trace</c:v>
                </c:pt>
              </c:strCache>
            </c:strRef>
          </c:tx>
          <c:spPr>
            <a:solidFill>
              <a:srgbClr val="FFFF00"/>
            </a:solidFill>
            <a:ln w="12700">
              <a:solidFill>
                <a:schemeClr val="tx1"/>
              </a:solidFill>
            </a:ln>
            <a:effectLst/>
          </c:spPr>
          <c:invertIfNegative val="0"/>
          <c:cat>
            <c:strRef>
              <c:f>Sheet1!$A$2:$A$16</c:f>
              <c:strCache>
                <c:ptCount val="15"/>
                <c:pt idx="0">
                  <c:v>401.bzip2</c:v>
                </c:pt>
                <c:pt idx="1">
                  <c:v>403.gcc</c:v>
                </c:pt>
                <c:pt idx="2">
                  <c:v>429.mcf</c:v>
                </c:pt>
                <c:pt idx="3">
                  <c:v>445.gobmk</c:v>
                </c:pt>
                <c:pt idx="4">
                  <c:v>456.hmmer</c:v>
                </c:pt>
                <c:pt idx="5">
                  <c:v>458.sjeng</c:v>
                </c:pt>
                <c:pt idx="6">
                  <c:v>462.libquantum</c:v>
                </c:pt>
                <c:pt idx="7">
                  <c:v>464.h264ref</c:v>
                </c:pt>
                <c:pt idx="8">
                  <c:v>473.astar</c:v>
                </c:pt>
                <c:pt idx="9">
                  <c:v>433.milc</c:v>
                </c:pt>
                <c:pt idx="10">
                  <c:v>444.namd</c:v>
                </c:pt>
                <c:pt idx="11">
                  <c:v>447.dealll</c:v>
                </c:pt>
                <c:pt idx="12">
                  <c:v>453.povray</c:v>
                </c:pt>
                <c:pt idx="13">
                  <c:v>470.lbm</c:v>
                </c:pt>
                <c:pt idx="14">
                  <c:v>har_mean</c:v>
                </c:pt>
              </c:strCache>
            </c:strRef>
          </c:cat>
          <c:val>
            <c:numRef>
              <c:f>Sheet1!$B$2:$B$16</c:f>
              <c:numCache>
                <c:formatCode>General</c:formatCode>
                <c:ptCount val="15"/>
                <c:pt idx="0">
                  <c:v>1.17</c:v>
                </c:pt>
                <c:pt idx="1">
                  <c:v>1.9</c:v>
                </c:pt>
                <c:pt idx="2">
                  <c:v>1.07</c:v>
                </c:pt>
                <c:pt idx="3">
                  <c:v>2.02</c:v>
                </c:pt>
                <c:pt idx="4">
                  <c:v>1.61</c:v>
                </c:pt>
                <c:pt idx="5">
                  <c:v>2.12</c:v>
                </c:pt>
                <c:pt idx="6">
                  <c:v>1.0900000000000001</c:v>
                </c:pt>
                <c:pt idx="7">
                  <c:v>2.41</c:v>
                </c:pt>
                <c:pt idx="14">
                  <c:v>1.5279332947002531</c:v>
                </c:pt>
              </c:numCache>
            </c:numRef>
          </c:val>
          <c:extLst>
            <c:ext xmlns:c16="http://schemas.microsoft.com/office/drawing/2014/chart" uri="{C3380CC4-5D6E-409C-BE32-E72D297353CC}">
              <c16:uniqueId val="{00000000-9680-4A48-9AA0-7ECCB0F2D9C8}"/>
            </c:ext>
          </c:extLst>
        </c:ser>
        <c:ser>
          <c:idx val="1"/>
          <c:order val="1"/>
          <c:tx>
            <c:strRef>
              <c:f>Sheet1!$C$1</c:f>
              <c:strCache>
                <c:ptCount val="1"/>
                <c:pt idx="0">
                  <c:v>AArch64 No Trace</c:v>
                </c:pt>
              </c:strCache>
            </c:strRef>
          </c:tx>
          <c:spPr>
            <a:solidFill>
              <a:srgbClr val="3A4CFD"/>
            </a:solidFill>
            <a:ln w="12700">
              <a:solidFill>
                <a:schemeClr val="tx1"/>
              </a:solidFill>
            </a:ln>
            <a:effectLst/>
          </c:spPr>
          <c:invertIfNegative val="0"/>
          <c:cat>
            <c:strRef>
              <c:f>Sheet1!$A$2:$A$16</c:f>
              <c:strCache>
                <c:ptCount val="15"/>
                <c:pt idx="0">
                  <c:v>401.bzip2</c:v>
                </c:pt>
                <c:pt idx="1">
                  <c:v>403.gcc</c:v>
                </c:pt>
                <c:pt idx="2">
                  <c:v>429.mcf</c:v>
                </c:pt>
                <c:pt idx="3">
                  <c:v>445.gobmk</c:v>
                </c:pt>
                <c:pt idx="4">
                  <c:v>456.hmmer</c:v>
                </c:pt>
                <c:pt idx="5">
                  <c:v>458.sjeng</c:v>
                </c:pt>
                <c:pt idx="6">
                  <c:v>462.libquantum</c:v>
                </c:pt>
                <c:pt idx="7">
                  <c:v>464.h264ref</c:v>
                </c:pt>
                <c:pt idx="8">
                  <c:v>473.astar</c:v>
                </c:pt>
                <c:pt idx="9">
                  <c:v>433.milc</c:v>
                </c:pt>
                <c:pt idx="10">
                  <c:v>444.namd</c:v>
                </c:pt>
                <c:pt idx="11">
                  <c:v>447.dealll</c:v>
                </c:pt>
                <c:pt idx="12">
                  <c:v>453.povray</c:v>
                </c:pt>
                <c:pt idx="13">
                  <c:v>470.lbm</c:v>
                </c:pt>
                <c:pt idx="14">
                  <c:v>har_mean</c:v>
                </c:pt>
              </c:strCache>
            </c:strRef>
          </c:cat>
          <c:val>
            <c:numRef>
              <c:f>Sheet1!$C$2:$C$16</c:f>
              <c:numCache>
                <c:formatCode>General</c:formatCode>
                <c:ptCount val="15"/>
                <c:pt idx="0">
                  <c:v>1.18</c:v>
                </c:pt>
                <c:pt idx="1">
                  <c:v>2.02</c:v>
                </c:pt>
                <c:pt idx="2">
                  <c:v>1.02</c:v>
                </c:pt>
                <c:pt idx="3">
                  <c:v>2.41</c:v>
                </c:pt>
                <c:pt idx="4">
                  <c:v>1.59</c:v>
                </c:pt>
                <c:pt idx="5">
                  <c:v>2.2999999999999998</c:v>
                </c:pt>
                <c:pt idx="6">
                  <c:v>1.1200000000000001</c:v>
                </c:pt>
                <c:pt idx="7">
                  <c:v>2.2599999999999998</c:v>
                </c:pt>
                <c:pt idx="8">
                  <c:v>1.22</c:v>
                </c:pt>
                <c:pt idx="9">
                  <c:v>1.1200000000000001</c:v>
                </c:pt>
                <c:pt idx="10">
                  <c:v>1.08</c:v>
                </c:pt>
                <c:pt idx="11">
                  <c:v>2.0099999999999998</c:v>
                </c:pt>
                <c:pt idx="12">
                  <c:v>2.11</c:v>
                </c:pt>
                <c:pt idx="13">
                  <c:v>1.05</c:v>
                </c:pt>
                <c:pt idx="14">
                  <c:v>1.4434228157990481</c:v>
                </c:pt>
              </c:numCache>
            </c:numRef>
          </c:val>
          <c:extLst>
            <c:ext xmlns:c16="http://schemas.microsoft.com/office/drawing/2014/chart" uri="{C3380CC4-5D6E-409C-BE32-E72D297353CC}">
              <c16:uniqueId val="{00000001-9680-4A48-9AA0-7ECCB0F2D9C8}"/>
            </c:ext>
          </c:extLst>
        </c:ser>
        <c:ser>
          <c:idx val="2"/>
          <c:order val="2"/>
          <c:tx>
            <c:strRef>
              <c:f>Sheet1!$D$1</c:f>
              <c:strCache>
                <c:ptCount val="1"/>
                <c:pt idx="0">
                  <c:v>x86-64 With Trace</c:v>
                </c:pt>
              </c:strCache>
            </c:strRef>
          </c:tx>
          <c:spPr>
            <a:solidFill>
              <a:srgbClr val="00FDFF"/>
            </a:solidFill>
            <a:ln w="12700">
              <a:solidFill>
                <a:schemeClr val="tx1"/>
              </a:solidFill>
            </a:ln>
            <a:effectLst/>
          </c:spPr>
          <c:invertIfNegative val="0"/>
          <c:cat>
            <c:strRef>
              <c:f>Sheet1!$A$2:$A$16</c:f>
              <c:strCache>
                <c:ptCount val="15"/>
                <c:pt idx="0">
                  <c:v>401.bzip2</c:v>
                </c:pt>
                <c:pt idx="1">
                  <c:v>403.gcc</c:v>
                </c:pt>
                <c:pt idx="2">
                  <c:v>429.mcf</c:v>
                </c:pt>
                <c:pt idx="3">
                  <c:v>445.gobmk</c:v>
                </c:pt>
                <c:pt idx="4">
                  <c:v>456.hmmer</c:v>
                </c:pt>
                <c:pt idx="5">
                  <c:v>458.sjeng</c:v>
                </c:pt>
                <c:pt idx="6">
                  <c:v>462.libquantum</c:v>
                </c:pt>
                <c:pt idx="7">
                  <c:v>464.h264ref</c:v>
                </c:pt>
                <c:pt idx="8">
                  <c:v>473.astar</c:v>
                </c:pt>
                <c:pt idx="9">
                  <c:v>433.milc</c:v>
                </c:pt>
                <c:pt idx="10">
                  <c:v>444.namd</c:v>
                </c:pt>
                <c:pt idx="11">
                  <c:v>447.dealll</c:v>
                </c:pt>
                <c:pt idx="12">
                  <c:v>453.povray</c:v>
                </c:pt>
                <c:pt idx="13">
                  <c:v>470.lbm</c:v>
                </c:pt>
                <c:pt idx="14">
                  <c:v>har_mean</c:v>
                </c:pt>
              </c:strCache>
            </c:strRef>
          </c:cat>
          <c:val>
            <c:numRef>
              <c:f>Sheet1!$D$2:$D$16</c:f>
              <c:numCache>
                <c:formatCode>General</c:formatCode>
                <c:ptCount val="15"/>
                <c:pt idx="0">
                  <c:v>1.1000000000000001</c:v>
                </c:pt>
                <c:pt idx="1">
                  <c:v>1.5</c:v>
                </c:pt>
                <c:pt idx="2">
                  <c:v>0.98</c:v>
                </c:pt>
                <c:pt idx="3">
                  <c:v>1.52</c:v>
                </c:pt>
                <c:pt idx="4">
                  <c:v>1.4</c:v>
                </c:pt>
                <c:pt idx="5">
                  <c:v>1.48</c:v>
                </c:pt>
                <c:pt idx="6">
                  <c:v>1.02</c:v>
                </c:pt>
                <c:pt idx="7">
                  <c:v>1.37</c:v>
                </c:pt>
                <c:pt idx="8">
                  <c:v>1.05</c:v>
                </c:pt>
                <c:pt idx="9">
                  <c:v>1.0049999999999999</c:v>
                </c:pt>
                <c:pt idx="10">
                  <c:v>1.01</c:v>
                </c:pt>
                <c:pt idx="11">
                  <c:v>1.3</c:v>
                </c:pt>
                <c:pt idx="12">
                  <c:v>1.35</c:v>
                </c:pt>
                <c:pt idx="13">
                  <c:v>0.98</c:v>
                </c:pt>
                <c:pt idx="14">
                  <c:v>1.1842101938670151</c:v>
                </c:pt>
              </c:numCache>
            </c:numRef>
          </c:val>
          <c:extLst>
            <c:ext xmlns:c16="http://schemas.microsoft.com/office/drawing/2014/chart" uri="{C3380CC4-5D6E-409C-BE32-E72D297353CC}">
              <c16:uniqueId val="{00000002-9680-4A48-9AA0-7ECCB0F2D9C8}"/>
            </c:ext>
          </c:extLst>
        </c:ser>
        <c:ser>
          <c:idx val="3"/>
          <c:order val="3"/>
          <c:tx>
            <c:strRef>
              <c:f>Sheet1!$E$1</c:f>
              <c:strCache>
                <c:ptCount val="1"/>
                <c:pt idx="0">
                  <c:v>AArch64 With Trace</c:v>
                </c:pt>
              </c:strCache>
            </c:strRef>
          </c:tx>
          <c:spPr>
            <a:solidFill>
              <a:srgbClr val="00FA00"/>
            </a:solidFill>
            <a:ln w="12700">
              <a:solidFill>
                <a:schemeClr val="tx1"/>
              </a:solidFill>
            </a:ln>
            <a:effectLst/>
          </c:spPr>
          <c:invertIfNegative val="0"/>
          <c:cat>
            <c:strRef>
              <c:f>Sheet1!$A$2:$A$16</c:f>
              <c:strCache>
                <c:ptCount val="15"/>
                <c:pt idx="0">
                  <c:v>401.bzip2</c:v>
                </c:pt>
                <c:pt idx="1">
                  <c:v>403.gcc</c:v>
                </c:pt>
                <c:pt idx="2">
                  <c:v>429.mcf</c:v>
                </c:pt>
                <c:pt idx="3">
                  <c:v>445.gobmk</c:v>
                </c:pt>
                <c:pt idx="4">
                  <c:v>456.hmmer</c:v>
                </c:pt>
                <c:pt idx="5">
                  <c:v>458.sjeng</c:v>
                </c:pt>
                <c:pt idx="6">
                  <c:v>462.libquantum</c:v>
                </c:pt>
                <c:pt idx="7">
                  <c:v>464.h264ref</c:v>
                </c:pt>
                <c:pt idx="8">
                  <c:v>473.astar</c:v>
                </c:pt>
                <c:pt idx="9">
                  <c:v>433.milc</c:v>
                </c:pt>
                <c:pt idx="10">
                  <c:v>444.namd</c:v>
                </c:pt>
                <c:pt idx="11">
                  <c:v>447.dealll</c:v>
                </c:pt>
                <c:pt idx="12">
                  <c:v>453.povray</c:v>
                </c:pt>
                <c:pt idx="13">
                  <c:v>470.lbm</c:v>
                </c:pt>
                <c:pt idx="14">
                  <c:v>har_mean</c:v>
                </c:pt>
              </c:strCache>
            </c:strRef>
          </c:cat>
          <c:val>
            <c:numRef>
              <c:f>Sheet1!$E$2:$E$16</c:f>
              <c:numCache>
                <c:formatCode>General</c:formatCode>
                <c:ptCount val="15"/>
                <c:pt idx="0">
                  <c:v>1.1299999999999999</c:v>
                </c:pt>
                <c:pt idx="1">
                  <c:v>1.71</c:v>
                </c:pt>
                <c:pt idx="2">
                  <c:v>0.98</c:v>
                </c:pt>
                <c:pt idx="3">
                  <c:v>2.25</c:v>
                </c:pt>
                <c:pt idx="4">
                  <c:v>1.51</c:v>
                </c:pt>
                <c:pt idx="5">
                  <c:v>1.72</c:v>
                </c:pt>
                <c:pt idx="6">
                  <c:v>1.03</c:v>
                </c:pt>
                <c:pt idx="7">
                  <c:v>1.39</c:v>
                </c:pt>
                <c:pt idx="8">
                  <c:v>1.07</c:v>
                </c:pt>
                <c:pt idx="9">
                  <c:v>1.01</c:v>
                </c:pt>
                <c:pt idx="10">
                  <c:v>1.1499999999999999</c:v>
                </c:pt>
                <c:pt idx="11">
                  <c:v>1.65</c:v>
                </c:pt>
                <c:pt idx="12">
                  <c:v>1.42</c:v>
                </c:pt>
                <c:pt idx="13">
                  <c:v>1.02</c:v>
                </c:pt>
                <c:pt idx="14">
                  <c:v>1.278133695243836</c:v>
                </c:pt>
              </c:numCache>
            </c:numRef>
          </c:val>
          <c:extLst>
            <c:ext xmlns:c16="http://schemas.microsoft.com/office/drawing/2014/chart" uri="{C3380CC4-5D6E-409C-BE32-E72D297353CC}">
              <c16:uniqueId val="{00000003-9680-4A48-9AA0-7ECCB0F2D9C8}"/>
            </c:ext>
          </c:extLst>
        </c:ser>
        <c:dLbls>
          <c:showLegendKey val="0"/>
          <c:showVal val="0"/>
          <c:showCatName val="0"/>
          <c:showSerName val="0"/>
          <c:showPercent val="0"/>
          <c:showBubbleSize val="0"/>
        </c:dLbls>
        <c:gapWidth val="219"/>
        <c:overlap val="-27"/>
        <c:axId val="243212296"/>
        <c:axId val="243213472"/>
      </c:barChart>
      <c:catAx>
        <c:axId val="24321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3213472"/>
        <c:crosses val="autoZero"/>
        <c:auto val="1"/>
        <c:lblAlgn val="ctr"/>
        <c:lblOffset val="100"/>
        <c:noMultiLvlLbl val="0"/>
      </c:catAx>
      <c:valAx>
        <c:axId val="243213472"/>
        <c:scaling>
          <c:orientation val="minMax"/>
          <c:max val="2.5"/>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Normalized Execution Time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3212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2E2B7-359E-A14D-BE7E-BD661B57668C}" type="datetimeFigureOut">
              <a:rPr lang="en-US" smtClean="0"/>
              <a:t>11/6/25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CDBD7-6B05-C04B-8887-50A24092650E}" type="slidenum">
              <a:rPr lang="en-US" smtClean="0"/>
              <a:t>‹#›</a:t>
            </a:fld>
            <a:endParaRPr lang="en-US"/>
          </a:p>
        </p:txBody>
      </p:sp>
    </p:spTree>
    <p:extLst>
      <p:ext uri="{BB962C8B-B14F-4D97-AF65-F5344CB8AC3E}">
        <p14:creationId xmlns:p14="http://schemas.microsoft.com/office/powerpoint/2010/main" val="26856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Breakpoint#Hardware" TargetMode="External"/><Relationship Id="rId3" Type="http://schemas.openxmlformats.org/officeDocument/2006/relationships/hyperlink" Target="https://en.wikipedia.org/wiki/Trap_(computing)#cite_note-1" TargetMode="External"/><Relationship Id="rId7" Type="http://schemas.openxmlformats.org/officeDocument/2006/relationships/hyperlink" Target="https://en.wikipedia.org/wiki/Exception_handling"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Interrupt" TargetMode="External"/><Relationship Id="rId5" Type="http://schemas.openxmlformats.org/officeDocument/2006/relationships/hyperlink" Target="https://en.wikipedia.org/wiki/Synchronization_(computer_science)" TargetMode="External"/><Relationship Id="rId10" Type="http://schemas.openxmlformats.org/officeDocument/2006/relationships/hyperlink" Target="https://en.wikipedia.org/wiki/Segmentation_fault" TargetMode="External"/><Relationship Id="rId4" Type="http://schemas.openxmlformats.org/officeDocument/2006/relationships/hyperlink" Target="https://en.wikipedia.org/wiki/Trap_(computing)#cite_note-2" TargetMode="External"/><Relationship Id="rId9" Type="http://schemas.openxmlformats.org/officeDocument/2006/relationships/hyperlink" Target="https://en.wikipedia.org/wiki/Division_by_zero"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Process-context_identifier" TargetMode="External"/><Relationship Id="rId3" Type="http://schemas.openxmlformats.org/officeDocument/2006/relationships/hyperlink" Target="https://en.wikipedia.org/w/index.php?title=Control_register&amp;action=edit&amp;section=5" TargetMode="External"/><Relationship Id="rId7" Type="http://schemas.openxmlformats.org/officeDocument/2006/relationships/hyperlink" Target="https://en.wikipedia.org/wiki/Control_register#CR4"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Page_table" TargetMode="External"/><Relationship Id="rId5" Type="http://schemas.openxmlformats.org/officeDocument/2006/relationships/hyperlink" Target="https://en.wikipedia.org/wiki/Virtual_memory" TargetMode="External"/><Relationship Id="rId4" Type="http://schemas.openxmlformats.org/officeDocument/2006/relationships/hyperlink" Target="https://en.wikipedia.org/wiki/KiB" TargetMode="External"/><Relationship Id="rId9" Type="http://schemas.openxmlformats.org/officeDocument/2006/relationships/hyperlink" Target="https://en.wikipedia.org/wiki/Control_register#cite_note-Intel-Vol3a1-1"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en.wikipedia.org/wiki/Process-context_identifier" TargetMode="External"/><Relationship Id="rId3" Type="http://schemas.openxmlformats.org/officeDocument/2006/relationships/hyperlink" Target="https://en.wikipedia.org/w/index.php?title=Control_register&amp;action=edit&amp;section=5" TargetMode="External"/><Relationship Id="rId7" Type="http://schemas.openxmlformats.org/officeDocument/2006/relationships/hyperlink" Target="https://en.wikipedia.org/wiki/Control_register#CR4"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Page_table" TargetMode="External"/><Relationship Id="rId5" Type="http://schemas.openxmlformats.org/officeDocument/2006/relationships/hyperlink" Target="https://en.wikipedia.org/wiki/Virtual_memory" TargetMode="External"/><Relationship Id="rId4" Type="http://schemas.openxmlformats.org/officeDocument/2006/relationships/hyperlink" Target="https://en.wikipedia.org/wiki/KiB" TargetMode="External"/><Relationship Id="rId9" Type="http://schemas.openxmlformats.org/officeDocument/2006/relationships/hyperlink" Target="https://en.wikipedia.org/wiki/Control_register#cite_note-Intel-Vol3a1-1"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Instruction_set" TargetMode="External"/><Relationship Id="rId3" Type="http://schemas.openxmlformats.org/officeDocument/2006/relationships/hyperlink" Target="https://en.wikipedia.org/wiki/Software" TargetMode="External"/><Relationship Id="rId7" Type="http://schemas.openxmlformats.org/officeDocument/2006/relationships/hyperlink" Target="https://en.wikipedia.org/wiki/X86"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en.wikipedia.org/wiki/Intel" TargetMode="External"/><Relationship Id="rId5" Type="http://schemas.openxmlformats.org/officeDocument/2006/relationships/hyperlink" Target="https://en.wikipedia.org/wiki/Win32" TargetMode="External"/><Relationship Id="rId10" Type="http://schemas.openxmlformats.org/officeDocument/2006/relationships/hyperlink" Target="https://en.wikipedia.org/wiki/Windows_NT" TargetMode="External"/><Relationship Id="rId4" Type="http://schemas.openxmlformats.org/officeDocument/2006/relationships/hyperlink" Target="https://en.wikipedia.org/wiki/Emulator" TargetMode="External"/><Relationship Id="rId9" Type="http://schemas.openxmlformats.org/officeDocument/2006/relationships/hyperlink" Target="https://en.wikipedia.org/wiki/DEC_Alph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CDBD7-6B05-C04B-8887-50A24092650E}" type="slidenum">
              <a:rPr lang="en-US" smtClean="0"/>
              <a:t>1</a:t>
            </a:fld>
            <a:endParaRPr lang="en-US"/>
          </a:p>
        </p:txBody>
      </p:sp>
    </p:spTree>
    <p:extLst>
      <p:ext uri="{BB962C8B-B14F-4D97-AF65-F5344CB8AC3E}">
        <p14:creationId xmlns:p14="http://schemas.microsoft.com/office/powerpoint/2010/main" val="89175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2CDBD7-6B05-C04B-8887-50A24092650E}" type="slidenum">
              <a:rPr lang="en-US" smtClean="0"/>
              <a:t>13</a:t>
            </a:fld>
            <a:endParaRPr lang="en-US"/>
          </a:p>
        </p:txBody>
      </p:sp>
    </p:spTree>
    <p:extLst>
      <p:ext uri="{BB962C8B-B14F-4D97-AF65-F5344CB8AC3E}">
        <p14:creationId xmlns:p14="http://schemas.microsoft.com/office/powerpoint/2010/main" val="46189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https://www.geeksforgeeks.org/privileged-and-non-privileged-instructions-in-operating-system/</a:t>
            </a:r>
          </a:p>
          <a:p>
            <a:endParaRPr lang="en-US"/>
          </a:p>
          <a:p>
            <a:r>
              <a:rPr lang="en-US"/>
              <a:t>https://patents.google.com/patent/US6704925</a:t>
            </a:r>
          </a:p>
        </p:txBody>
      </p:sp>
      <p:sp>
        <p:nvSpPr>
          <p:cNvPr id="4" name="Slide Number Placeholder 3"/>
          <p:cNvSpPr>
            <a:spLocks noGrp="1"/>
          </p:cNvSpPr>
          <p:nvPr>
            <p:ph type="sldNum" sz="quarter" idx="5"/>
          </p:nvPr>
        </p:nvSpPr>
        <p:spPr/>
        <p:txBody>
          <a:bodyPr/>
          <a:lstStyle/>
          <a:p>
            <a:fld id="{852CDBD7-6B05-C04B-8887-50A24092650E}" type="slidenum">
              <a:rPr lang="en-US" smtClean="0"/>
              <a:t>14</a:t>
            </a:fld>
            <a:endParaRPr lang="en-US"/>
          </a:p>
        </p:txBody>
      </p:sp>
    </p:spTree>
    <p:extLst>
      <p:ext uri="{BB962C8B-B14F-4D97-AF65-F5344CB8AC3E}">
        <p14:creationId xmlns:p14="http://schemas.microsoft.com/office/powerpoint/2010/main" val="265378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https://c9x.me/x86/html/file_module_x86_id_45.html</a:t>
            </a:r>
          </a:p>
          <a:p>
            <a:endParaRPr lang="en-US"/>
          </a:p>
          <a:p>
            <a:r>
              <a:rPr lang="en-US"/>
              <a:t>https://</a:t>
            </a:r>
            <a:r>
              <a:rPr lang="en-US" err="1"/>
              <a:t>www.felixcloutier.com</a:t>
            </a:r>
            <a:r>
              <a:rPr lang="en-US"/>
              <a:t>/x86/</a:t>
            </a:r>
            <a:r>
              <a:rPr lang="en-US" err="1"/>
              <a:t>rdtsc</a:t>
            </a:r>
            <a:endParaRPr lang="en-US"/>
          </a:p>
        </p:txBody>
      </p:sp>
      <p:sp>
        <p:nvSpPr>
          <p:cNvPr id="4" name="Slide Number Placeholder 3"/>
          <p:cNvSpPr>
            <a:spLocks noGrp="1"/>
          </p:cNvSpPr>
          <p:nvPr>
            <p:ph type="sldNum" sz="quarter" idx="5"/>
          </p:nvPr>
        </p:nvSpPr>
        <p:spPr/>
        <p:txBody>
          <a:bodyPr/>
          <a:lstStyle/>
          <a:p>
            <a:fld id="{852CDBD7-6B05-C04B-8887-50A24092650E}" type="slidenum">
              <a:rPr lang="en-US" smtClean="0"/>
              <a:t>15</a:t>
            </a:fld>
            <a:endParaRPr lang="en-US"/>
          </a:p>
        </p:txBody>
      </p:sp>
    </p:spTree>
    <p:extLst>
      <p:ext uri="{BB962C8B-B14F-4D97-AF65-F5344CB8AC3E}">
        <p14:creationId xmlns:p14="http://schemas.microsoft.com/office/powerpoint/2010/main" val="184210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7FFA88-A4DB-5445-97A9-35337ED10AE9}" type="slidenum">
              <a:rPr lang="en-US" smtClean="0"/>
              <a:t>17</a:t>
            </a:fld>
            <a:endParaRPr lang="en-US"/>
          </a:p>
        </p:txBody>
      </p:sp>
    </p:spTree>
    <p:extLst>
      <p:ext uri="{BB962C8B-B14F-4D97-AF65-F5344CB8AC3E}">
        <p14:creationId xmlns:p14="http://schemas.microsoft.com/office/powerpoint/2010/main" val="2262676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Direct execution</a:t>
            </a:r>
          </a:p>
          <a:p>
            <a:endParaRPr lang="en-US"/>
          </a:p>
          <a:p>
            <a:r>
              <a:rPr lang="en-US" err="1"/>
              <a:t>vIRQ</a:t>
            </a:r>
            <a:r>
              <a:rPr lang="en-US"/>
              <a:t>?</a:t>
            </a:r>
          </a:p>
          <a:p>
            <a:endParaRPr lang="en-US"/>
          </a:p>
          <a:p>
            <a:r>
              <a:rPr lang="en-US" sz="1200" b="0" i="0" kern="1200">
                <a:solidFill>
                  <a:schemeClr val="tx1"/>
                </a:solidFill>
                <a:effectLst/>
                <a:latin typeface="+mn-lt"/>
                <a:ea typeface="+mn-ea"/>
                <a:cs typeface="+mn-cs"/>
              </a:rPr>
              <a:t>a </a:t>
            </a:r>
            <a:r>
              <a:rPr lang="en-US" sz="1200" b="1" i="0" kern="1200">
                <a:solidFill>
                  <a:schemeClr val="tx1"/>
                </a:solidFill>
                <a:effectLst/>
                <a:latin typeface="+mn-lt"/>
                <a:ea typeface="+mn-ea"/>
                <a:cs typeface="+mn-cs"/>
              </a:rPr>
              <a:t>trap</a:t>
            </a:r>
            <a:r>
              <a:rPr lang="en-US" sz="1200" b="0" i="0" kern="1200">
                <a:solidFill>
                  <a:schemeClr val="tx1"/>
                </a:solidFill>
                <a:effectLst/>
                <a:latin typeface="+mn-lt"/>
                <a:ea typeface="+mn-ea"/>
                <a:cs typeface="+mn-cs"/>
              </a:rPr>
              <a:t>, also known as an </a:t>
            </a:r>
            <a:r>
              <a:rPr lang="en-US" sz="1200" b="1" i="0" kern="1200">
                <a:solidFill>
                  <a:schemeClr val="tx1"/>
                </a:solidFill>
                <a:effectLst/>
                <a:latin typeface="+mn-lt"/>
                <a:ea typeface="+mn-ea"/>
                <a:cs typeface="+mn-cs"/>
              </a:rPr>
              <a:t>exception</a:t>
            </a:r>
            <a:r>
              <a:rPr lang="en-US" sz="1200" b="0" i="0" kern="1200">
                <a:solidFill>
                  <a:schemeClr val="tx1"/>
                </a:solidFill>
                <a:effectLst/>
                <a:latin typeface="+mn-lt"/>
                <a:ea typeface="+mn-ea"/>
                <a:cs typeface="+mn-cs"/>
              </a:rPr>
              <a:t> or a </a:t>
            </a:r>
            <a:r>
              <a:rPr lang="en-US" sz="1200" b="1" i="0" kern="1200">
                <a:solidFill>
                  <a:schemeClr val="tx1"/>
                </a:solidFill>
                <a:effectLst/>
                <a:latin typeface="+mn-lt"/>
                <a:ea typeface="+mn-ea"/>
                <a:cs typeface="+mn-cs"/>
              </a:rPr>
              <a:t>fault</a:t>
            </a:r>
            <a:r>
              <a:rPr lang="en-US" sz="1200" b="0" i="0" kern="1200">
                <a:solidFill>
                  <a:schemeClr val="tx1"/>
                </a:solidFill>
                <a:effectLst/>
                <a:latin typeface="+mn-lt"/>
                <a:ea typeface="+mn-ea"/>
                <a:cs typeface="+mn-cs"/>
              </a:rPr>
              <a:t>, is typically</a:t>
            </a:r>
            <a:r>
              <a:rPr lang="en-US" sz="1200" b="0" i="0" u="none" strike="noStrike" kern="1200" baseline="30000">
                <a:solidFill>
                  <a:schemeClr val="tx1"/>
                </a:solidFill>
                <a:effectLst/>
                <a:latin typeface="+mn-lt"/>
                <a:ea typeface="+mn-ea"/>
                <a:cs typeface="+mn-cs"/>
                <a:hlinkClick r:id="rId3"/>
              </a:rPr>
              <a:t>[NB 1]</a:t>
            </a:r>
            <a:r>
              <a:rPr lang="en-US" sz="1200" b="0" i="0" u="none" strike="noStrike" kern="1200" baseline="30000">
                <a:solidFill>
                  <a:schemeClr val="tx1"/>
                </a:solidFill>
                <a:effectLst/>
                <a:latin typeface="+mn-lt"/>
                <a:ea typeface="+mn-ea"/>
                <a:cs typeface="+mn-cs"/>
                <a:hlinkClick r:id="rId4"/>
              </a:rPr>
              <a:t>[1]</a:t>
            </a:r>
            <a:r>
              <a:rPr lang="en-US" sz="1200" b="0" i="0" kern="1200">
                <a:solidFill>
                  <a:schemeClr val="tx1"/>
                </a:solidFill>
                <a:effectLst/>
                <a:latin typeface="+mn-lt"/>
                <a:ea typeface="+mn-ea"/>
                <a:cs typeface="+mn-cs"/>
              </a:rPr>
              <a:t> a type of </a:t>
            </a:r>
            <a:r>
              <a:rPr lang="en-US" sz="1200" b="0" i="0" u="none" strike="noStrike" kern="1200">
                <a:solidFill>
                  <a:schemeClr val="tx1"/>
                </a:solidFill>
                <a:effectLst/>
                <a:latin typeface="+mn-lt"/>
                <a:ea typeface="+mn-ea"/>
                <a:cs typeface="+mn-cs"/>
                <a:hlinkClick r:id="rId5" tooltip="Synchronization (computer science)"/>
              </a:rPr>
              <a:t>synchronous</a:t>
            </a:r>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6" tooltip="Interrupt"/>
              </a:rPr>
              <a:t>interrupt</a:t>
            </a:r>
            <a:r>
              <a:rPr lang="en-US" sz="1200" b="0" i="0" kern="1200">
                <a:solidFill>
                  <a:schemeClr val="tx1"/>
                </a:solidFill>
                <a:effectLst/>
                <a:latin typeface="+mn-lt"/>
                <a:ea typeface="+mn-ea"/>
                <a:cs typeface="+mn-cs"/>
              </a:rPr>
              <a:t> caused by an </a:t>
            </a:r>
            <a:r>
              <a:rPr lang="en-US" sz="1200" b="0" i="0" u="none" strike="noStrike" kern="1200">
                <a:solidFill>
                  <a:schemeClr val="tx1"/>
                </a:solidFill>
                <a:effectLst/>
                <a:latin typeface="+mn-lt"/>
                <a:ea typeface="+mn-ea"/>
                <a:cs typeface="+mn-cs"/>
                <a:hlinkClick r:id="rId7" tooltip="Exception handling"/>
              </a:rPr>
              <a:t>exceptional</a:t>
            </a:r>
            <a:r>
              <a:rPr lang="en-US" sz="1200" b="0" i="0" kern="1200">
                <a:solidFill>
                  <a:schemeClr val="tx1"/>
                </a:solidFill>
                <a:effectLst/>
                <a:latin typeface="+mn-lt"/>
                <a:ea typeface="+mn-ea"/>
                <a:cs typeface="+mn-cs"/>
              </a:rPr>
              <a:t> condition (e.g., </a:t>
            </a:r>
            <a:r>
              <a:rPr lang="en-US" sz="1200" b="0" i="0" u="none" strike="noStrike" kern="1200">
                <a:solidFill>
                  <a:schemeClr val="tx1"/>
                </a:solidFill>
                <a:effectLst/>
                <a:latin typeface="+mn-lt"/>
                <a:ea typeface="+mn-ea"/>
                <a:cs typeface="+mn-cs"/>
                <a:hlinkClick r:id="rId8" tooltip="Breakpoint"/>
              </a:rPr>
              <a:t>breakpoint</a:t>
            </a:r>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9" tooltip="Division by zero"/>
              </a:rPr>
              <a:t>division by zero</a:t>
            </a:r>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10" tooltip="Segmentation fault"/>
              </a:rPr>
              <a:t>invalid memory access</a:t>
            </a:r>
            <a:r>
              <a:rPr lang="en-US" sz="1200" b="0" i="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5"/>
          </p:nvPr>
        </p:nvSpPr>
        <p:spPr/>
        <p:txBody>
          <a:bodyPr/>
          <a:lstStyle/>
          <a:p>
            <a:fld id="{2B1B9106-28DF-44D8-A3AF-43B712FBE4B9}" type="slidenum">
              <a:rPr lang="en-US" smtClean="0"/>
              <a:t>18</a:t>
            </a:fld>
            <a:endParaRPr lang="en-US"/>
          </a:p>
        </p:txBody>
      </p:sp>
    </p:spTree>
    <p:extLst>
      <p:ext uri="{BB962C8B-B14F-4D97-AF65-F5344CB8AC3E}">
        <p14:creationId xmlns:p14="http://schemas.microsoft.com/office/powerpoint/2010/main" val="4053862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www.techtarget.com</a:t>
            </a:r>
            <a:r>
              <a:rPr lang="en-US"/>
              <a:t>/</a:t>
            </a:r>
            <a:r>
              <a:rPr lang="en-US" err="1"/>
              <a:t>searchitoperations</a:t>
            </a:r>
            <a:r>
              <a:rPr lang="en-US"/>
              <a:t>/definition/AMD-V-AMD-virtualization</a:t>
            </a:r>
          </a:p>
        </p:txBody>
      </p:sp>
      <p:sp>
        <p:nvSpPr>
          <p:cNvPr id="4" name="Slide Number Placeholder 3"/>
          <p:cNvSpPr>
            <a:spLocks noGrp="1"/>
          </p:cNvSpPr>
          <p:nvPr>
            <p:ph type="sldNum" sz="quarter" idx="5"/>
          </p:nvPr>
        </p:nvSpPr>
        <p:spPr/>
        <p:txBody>
          <a:bodyPr/>
          <a:lstStyle/>
          <a:p>
            <a:fld id="{852CDBD7-6B05-C04B-8887-50A24092650E}" type="slidenum">
              <a:rPr lang="en-US" smtClean="0"/>
              <a:t>19</a:t>
            </a:fld>
            <a:endParaRPr lang="en-US"/>
          </a:p>
        </p:txBody>
      </p:sp>
    </p:spTree>
    <p:extLst>
      <p:ext uri="{BB962C8B-B14F-4D97-AF65-F5344CB8AC3E}">
        <p14:creationId xmlns:p14="http://schemas.microsoft.com/office/powerpoint/2010/main" val="4165950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7FFA88-A4DB-5445-97A9-35337ED10AE9}" type="slidenum">
              <a:rPr lang="en-US" smtClean="0"/>
              <a:t>20</a:t>
            </a:fld>
            <a:endParaRPr lang="en-US"/>
          </a:p>
        </p:txBody>
      </p:sp>
    </p:spTree>
    <p:extLst>
      <p:ext uri="{BB962C8B-B14F-4D97-AF65-F5344CB8AC3E}">
        <p14:creationId xmlns:p14="http://schemas.microsoft.com/office/powerpoint/2010/main" val="2996910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Dynamic binary</a:t>
            </a:r>
            <a:r>
              <a:rPr lang="en-US" baseline="0"/>
              <a:t> translation is used in virtualizing the CPU by translating potentially dangerous (or non-virtualizable) instruction sequences one-by-one into safe instruction sequences. </a:t>
            </a:r>
          </a:p>
          <a:p>
            <a:endParaRPr lang="en-US" baseline="0"/>
          </a:p>
          <a:p>
            <a:r>
              <a:rPr lang="en-US" baseline="0"/>
              <a:t> It works like this:</a:t>
            </a:r>
          </a:p>
          <a:p>
            <a:endParaRPr lang="en-US" baseline="0"/>
          </a:p>
          <a:p>
            <a:pPr marL="228600" indent="-228600">
              <a:buFont typeface="+mj-lt"/>
              <a:buAutoNum type="arabicPeriod"/>
            </a:pPr>
            <a:r>
              <a:rPr lang="en-US" baseline="0"/>
              <a:t>The monitor inspects the next sequence of instructions. An instruction sequence is typically defined as the next basic block, that is all instructions up to the next control transfer instruction such as a branch. There may be reasons to end a sequence earlier or go past a branch but for now let’s assume we go to the next branch.</a:t>
            </a:r>
          </a:p>
          <a:p>
            <a:pPr marL="228600" indent="-228600">
              <a:buFont typeface="+mj-lt"/>
              <a:buAutoNum type="arabicPeriod"/>
            </a:pPr>
            <a:r>
              <a:rPr lang="en-US" baseline="0"/>
              <a:t>Each instruction is translated, and the translation is copied into a translation cache.</a:t>
            </a:r>
          </a:p>
          <a:p>
            <a:pPr marL="228600" indent="-228600">
              <a:buFont typeface="+mj-lt"/>
              <a:buAutoNum type="arabicPeriod"/>
            </a:pPr>
            <a:r>
              <a:rPr lang="en-US" baseline="0"/>
              <a:t>Instructions are translated as follows:</a:t>
            </a:r>
          </a:p>
          <a:p>
            <a:pPr marL="685800" lvl="1" indent="-228600">
              <a:buFont typeface="Arial" pitchFamily="34" charset="0"/>
              <a:buChar char="•"/>
            </a:pPr>
            <a:r>
              <a:rPr lang="en-US" baseline="0"/>
              <a:t>Instructions which pose no problems can be copied into the translation cache with modification. We call these “ident” translations.</a:t>
            </a:r>
          </a:p>
          <a:p>
            <a:pPr marL="685800" lvl="1" indent="-228600">
              <a:buFont typeface="Arial" pitchFamily="34" charset="0"/>
              <a:buChar char="•"/>
            </a:pPr>
            <a:r>
              <a:rPr lang="en-US" baseline="0"/>
              <a:t>Some simple dangerous instructions can be translated into a short sequence emulation code. This code is placed directly into the translation cache. We call this “inline” translation. An example is the modification of the Interrupt Enable flag (CLI).</a:t>
            </a:r>
          </a:p>
          <a:p>
            <a:pPr marL="685800" lvl="1" indent="-228600">
              <a:buFont typeface="Arial" pitchFamily="34" charset="0"/>
              <a:buChar char="•"/>
            </a:pPr>
            <a:r>
              <a:rPr lang="en-US" baseline="0"/>
              <a:t>Other dangerous instructions need be performed by emulation code in the monitor. For these instructions calls to the monitor are made. These are called “Call-outs”. An example of these is a </a:t>
            </a:r>
            <a:r>
              <a:rPr lang="en-US" u="sng" baseline="0"/>
              <a:t>change to the page table base (CR3)</a:t>
            </a:r>
            <a:r>
              <a:rPr lang="en-US" baseline="0"/>
              <a:t>.</a:t>
            </a:r>
          </a:p>
          <a:p>
            <a:pPr marL="685800" lvl="1" indent="-228600">
              <a:buFont typeface="Arial" pitchFamily="34" charset="0"/>
              <a:buChar char="•"/>
            </a:pPr>
            <a:r>
              <a:rPr lang="en-US" baseline="0"/>
              <a:t>The branch ending the basic block needs a call out. </a:t>
            </a:r>
          </a:p>
          <a:p>
            <a:pPr marL="228600" lvl="0" indent="-228600">
              <a:buFont typeface="+mj-lt"/>
              <a:buAutoNum type="arabicPeriod"/>
            </a:pPr>
            <a:r>
              <a:rPr lang="en-US" baseline="0"/>
              <a:t>The monitor can now jump to the start of the translated basic block with the virtual registers in the hardware registers.</a:t>
            </a:r>
          </a:p>
          <a:p>
            <a:pPr marL="228600" lvl="0" indent="-228600">
              <a:buFont typeface="+mj-lt"/>
              <a:buNone/>
            </a:pPr>
            <a:endParaRPr lang="en-US" baseline="0"/>
          </a:p>
          <a:p>
            <a:pPr marL="228600" lvl="0" indent="-228600">
              <a:buFont typeface="+mj-lt"/>
              <a:buNone/>
            </a:pPr>
            <a:r>
              <a:rPr lang="en-US" baseline="0"/>
              <a:t>So dangerous instructions can be privileged instructions, non-virtualizable instructions, control flow, memory accesses.</a:t>
            </a:r>
          </a:p>
          <a:p>
            <a:pPr marL="228600" lvl="0" indent="-228600">
              <a:buFont typeface="+mj-lt"/>
              <a:buNone/>
            </a:pPr>
            <a:endParaRPr lang="en-US" baseline="0"/>
          </a:p>
          <a:p>
            <a:pPr marL="228600" lvl="0" indent="-228600">
              <a:buFont typeface="+mj-lt"/>
              <a:buNone/>
            </a:pPr>
            <a:endParaRPr lang="en-US" baseline="0"/>
          </a:p>
          <a:p>
            <a:r>
              <a:rPr lang="en-US" sz="1200" b="1" i="0" u="none" strike="noStrike" kern="1200">
                <a:solidFill>
                  <a:schemeClr val="tx1"/>
                </a:solidFill>
                <a:effectLst/>
                <a:latin typeface="+mn-lt"/>
                <a:ea typeface="+mn-ea"/>
                <a:cs typeface="+mn-cs"/>
              </a:rPr>
              <a:t>CR3</a:t>
            </a:r>
            <a:r>
              <a:rPr lang="en-US" sz="1200" b="0" i="0" u="none" strike="noStrike"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hlinkClick r:id="rId3" tooltip="Edit section: CR3"/>
              </a:rPr>
              <a:t>edit</a:t>
            </a:r>
            <a:r>
              <a:rPr lang="en-US" sz="1200" b="0" i="0" u="none" strike="noStrike" kern="1200">
                <a:solidFill>
                  <a:schemeClr val="tx1"/>
                </a:solidFill>
                <a:effectLst/>
                <a:latin typeface="+mn-lt"/>
                <a:ea typeface="+mn-ea"/>
                <a:cs typeface="+mn-cs"/>
              </a:rPr>
              <a:t>]</a:t>
            </a:r>
            <a:endParaRPr lang="en-US" sz="1200" b="1"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Typical use of CR3 in address translation with 4 </a:t>
            </a:r>
            <a:r>
              <a:rPr lang="en-US" sz="1200" b="0" i="0" u="none" strike="noStrike" kern="1200">
                <a:solidFill>
                  <a:schemeClr val="tx1"/>
                </a:solidFill>
                <a:effectLst/>
                <a:latin typeface="+mn-lt"/>
                <a:ea typeface="+mn-ea"/>
                <a:cs typeface="+mn-cs"/>
                <a:hlinkClick r:id="rId4" tooltip="KiB"/>
              </a:rPr>
              <a:t>KiB</a:t>
            </a:r>
            <a:r>
              <a:rPr lang="en-US" sz="1200" b="0" i="0" u="none" strike="noStrike" kern="1200">
                <a:solidFill>
                  <a:schemeClr val="tx1"/>
                </a:solidFill>
                <a:effectLst/>
                <a:latin typeface="+mn-lt"/>
                <a:ea typeface="+mn-ea"/>
                <a:cs typeface="+mn-cs"/>
              </a:rPr>
              <a:t> pages</a:t>
            </a:r>
          </a:p>
          <a:p>
            <a:r>
              <a:rPr lang="en-US" sz="1200" b="0" i="0" u="none" strike="noStrike" kern="1200">
                <a:solidFill>
                  <a:schemeClr val="tx1"/>
                </a:solidFill>
                <a:effectLst/>
                <a:latin typeface="+mn-lt"/>
                <a:ea typeface="+mn-ea"/>
                <a:cs typeface="+mn-cs"/>
              </a:rPr>
              <a:t>Used when </a:t>
            </a:r>
            <a:r>
              <a:rPr lang="en-US" sz="1200" b="0" i="0" u="none" strike="noStrike" kern="1200">
                <a:solidFill>
                  <a:schemeClr val="tx1"/>
                </a:solidFill>
                <a:effectLst/>
                <a:latin typeface="+mn-lt"/>
                <a:ea typeface="+mn-ea"/>
                <a:cs typeface="+mn-cs"/>
                <a:hlinkClick r:id="rId5" tooltip="Virtual memory"/>
              </a:rPr>
              <a:t>virtual addressing</a:t>
            </a:r>
            <a:r>
              <a:rPr lang="en-US" sz="1200" b="0" i="0" u="none" strike="noStrike" kern="1200">
                <a:solidFill>
                  <a:schemeClr val="tx1"/>
                </a:solidFill>
                <a:effectLst/>
                <a:latin typeface="+mn-lt"/>
                <a:ea typeface="+mn-ea"/>
                <a:cs typeface="+mn-cs"/>
              </a:rPr>
              <a:t> is enabled, hence when the PG bit is set in CR0. CR3 enables the processor to translate linear addresses into physical addresses by locating the page directory and </a:t>
            </a:r>
            <a:r>
              <a:rPr lang="en-US" sz="1200" b="0" i="0" u="none" strike="noStrike" kern="1200">
                <a:solidFill>
                  <a:schemeClr val="tx1"/>
                </a:solidFill>
                <a:effectLst/>
                <a:latin typeface="+mn-lt"/>
                <a:ea typeface="+mn-ea"/>
                <a:cs typeface="+mn-cs"/>
                <a:hlinkClick r:id="rId6" tooltip="Page table"/>
              </a:rPr>
              <a:t>page tables</a:t>
            </a:r>
            <a:r>
              <a:rPr lang="en-US" sz="1200" b="0" i="0" u="none" strike="noStrike" kern="1200">
                <a:solidFill>
                  <a:schemeClr val="tx1"/>
                </a:solidFill>
                <a:effectLst/>
                <a:latin typeface="+mn-lt"/>
                <a:ea typeface="+mn-ea"/>
                <a:cs typeface="+mn-cs"/>
              </a:rPr>
              <a:t> for the current task. Typically, the upper 20 bits of CR3 become the </a:t>
            </a:r>
            <a:r>
              <a:rPr lang="en-US" sz="1200" b="0" i="1" u="none" strike="noStrike" kern="1200">
                <a:solidFill>
                  <a:schemeClr val="tx1"/>
                </a:solidFill>
                <a:effectLst/>
                <a:latin typeface="+mn-lt"/>
                <a:ea typeface="+mn-ea"/>
                <a:cs typeface="+mn-cs"/>
              </a:rPr>
              <a:t>page directory base register</a:t>
            </a:r>
            <a:r>
              <a:rPr lang="en-US" sz="1200" b="0" i="0" u="none" strike="noStrike" kern="1200">
                <a:solidFill>
                  <a:schemeClr val="tx1"/>
                </a:solidFill>
                <a:effectLst/>
                <a:latin typeface="+mn-lt"/>
                <a:ea typeface="+mn-ea"/>
                <a:cs typeface="+mn-cs"/>
              </a:rPr>
              <a:t> (PDBR), which stores the physical address of the first page directory entry. If the PCIDE bit in </a:t>
            </a:r>
            <a:r>
              <a:rPr lang="en-US" sz="1200" b="0" i="0" u="none" strike="noStrike" kern="1200">
                <a:solidFill>
                  <a:schemeClr val="tx1"/>
                </a:solidFill>
                <a:effectLst/>
                <a:latin typeface="+mn-lt"/>
                <a:ea typeface="+mn-ea"/>
                <a:cs typeface="+mn-cs"/>
                <a:hlinkClick r:id="rId7"/>
              </a:rPr>
              <a:t>CR4</a:t>
            </a:r>
            <a:r>
              <a:rPr lang="en-US" sz="1200" b="0" i="0" u="none" strike="noStrike" kern="1200">
                <a:solidFill>
                  <a:schemeClr val="tx1"/>
                </a:solidFill>
                <a:effectLst/>
                <a:latin typeface="+mn-lt"/>
                <a:ea typeface="+mn-ea"/>
                <a:cs typeface="+mn-cs"/>
              </a:rPr>
              <a:t> is set, the lowest 12 bits are used for the </a:t>
            </a:r>
            <a:r>
              <a:rPr lang="en-US" sz="1200" b="0" i="0" u="none" strike="noStrike" kern="1200">
                <a:solidFill>
                  <a:schemeClr val="tx1"/>
                </a:solidFill>
                <a:effectLst/>
                <a:latin typeface="+mn-lt"/>
                <a:ea typeface="+mn-ea"/>
                <a:cs typeface="+mn-cs"/>
                <a:hlinkClick r:id="rId8" tooltip="Process-context identifier"/>
              </a:rPr>
              <a:t>process-context identifier</a:t>
            </a:r>
            <a:r>
              <a:rPr lang="en-US" sz="1200" b="0" i="0" u="none" strike="noStrike" kern="1200">
                <a:solidFill>
                  <a:schemeClr val="tx1"/>
                </a:solidFill>
                <a:effectLst/>
                <a:latin typeface="+mn-lt"/>
                <a:ea typeface="+mn-ea"/>
                <a:cs typeface="+mn-cs"/>
              </a:rPr>
              <a:t> (PCID).</a:t>
            </a:r>
            <a:r>
              <a:rPr lang="en-US" sz="1200" b="0" i="0" u="none" strike="noStrike" kern="1200" baseline="30000">
                <a:solidFill>
                  <a:schemeClr val="tx1"/>
                </a:solidFill>
                <a:effectLst/>
                <a:latin typeface="+mn-lt"/>
                <a:ea typeface="+mn-ea"/>
                <a:cs typeface="+mn-cs"/>
                <a:hlinkClick r:id="rId9"/>
              </a:rPr>
              <a:t>[1]</a:t>
            </a:r>
            <a:endParaRPr lang="en-US" sz="1200" b="0" i="0" u="none" strike="noStrike" kern="1200">
              <a:solidFill>
                <a:schemeClr val="tx1"/>
              </a:solidFill>
              <a:effectLst/>
              <a:latin typeface="+mn-lt"/>
              <a:ea typeface="+mn-ea"/>
              <a:cs typeface="+mn-cs"/>
            </a:endParaRPr>
          </a:p>
          <a:p>
            <a:pPr marL="228600" lvl="0" indent="-228600">
              <a:buFont typeface="+mj-lt"/>
              <a:buNone/>
            </a:pPr>
            <a:endParaRPr lang="en-US" baseline="0"/>
          </a:p>
        </p:txBody>
      </p:sp>
      <p:sp>
        <p:nvSpPr>
          <p:cNvPr id="4" name="Slide Number Placeholder 3"/>
          <p:cNvSpPr>
            <a:spLocks noGrp="1"/>
          </p:cNvSpPr>
          <p:nvPr>
            <p:ph type="sldNum" sz="quarter" idx="5"/>
          </p:nvPr>
        </p:nvSpPr>
        <p:spPr/>
        <p:txBody>
          <a:bodyPr/>
          <a:lstStyle/>
          <a:p>
            <a:fld id="{2B1B9106-28DF-44D8-A3AF-43B712FBE4B9}" type="slidenum">
              <a:rPr lang="en-US" smtClean="0"/>
              <a:t>24</a:t>
            </a:fld>
            <a:endParaRPr lang="en-US"/>
          </a:p>
        </p:txBody>
      </p:sp>
    </p:spTree>
    <p:extLst>
      <p:ext uri="{BB962C8B-B14F-4D97-AF65-F5344CB8AC3E}">
        <p14:creationId xmlns:p14="http://schemas.microsoft.com/office/powerpoint/2010/main" val="2839233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Dynamic binary</a:t>
            </a:r>
            <a:r>
              <a:rPr lang="en-US" baseline="0"/>
              <a:t> translation is used in virtualizing the CPU by translating potentially dangerous (or non-virtualizable) instruction sequences one-by-one into safe instruction sequences. </a:t>
            </a:r>
          </a:p>
          <a:p>
            <a:endParaRPr lang="en-US" baseline="0"/>
          </a:p>
          <a:p>
            <a:r>
              <a:rPr lang="en-US" baseline="0"/>
              <a:t> It works like this:</a:t>
            </a:r>
          </a:p>
          <a:p>
            <a:endParaRPr lang="en-US" baseline="0"/>
          </a:p>
          <a:p>
            <a:pPr marL="228600" indent="-228600">
              <a:buFont typeface="+mj-lt"/>
              <a:buAutoNum type="arabicPeriod"/>
            </a:pPr>
            <a:r>
              <a:rPr lang="en-US" baseline="0"/>
              <a:t>The monitor inspects the next sequence of instructions. An instruction sequence is typically defined as the next basic block, that is all instructions up to the next control transfer instruction such as a branch. There may be reasons to end a sequence earlier or go past a branch but for now let’s assume we go to the next branch.</a:t>
            </a:r>
          </a:p>
          <a:p>
            <a:pPr marL="228600" indent="-228600">
              <a:buFont typeface="+mj-lt"/>
              <a:buAutoNum type="arabicPeriod"/>
            </a:pPr>
            <a:r>
              <a:rPr lang="en-US" baseline="0"/>
              <a:t>Each instruction is translated, and the translation is copied into a translation cache.</a:t>
            </a:r>
          </a:p>
          <a:p>
            <a:pPr marL="228600" indent="-228600">
              <a:buFont typeface="+mj-lt"/>
              <a:buAutoNum type="arabicPeriod"/>
            </a:pPr>
            <a:r>
              <a:rPr lang="en-US" baseline="0"/>
              <a:t>Instructions are translated as follows:</a:t>
            </a:r>
          </a:p>
          <a:p>
            <a:pPr marL="685800" lvl="1" indent="-228600">
              <a:buFont typeface="Arial" pitchFamily="34" charset="0"/>
              <a:buChar char="•"/>
            </a:pPr>
            <a:r>
              <a:rPr lang="en-US" baseline="0"/>
              <a:t>Instructions which pose no problems can be copied into the translation cache with modification. We call these “ident” translations.</a:t>
            </a:r>
          </a:p>
          <a:p>
            <a:pPr marL="685800" lvl="1" indent="-228600">
              <a:buFont typeface="Arial" pitchFamily="34" charset="0"/>
              <a:buChar char="•"/>
            </a:pPr>
            <a:r>
              <a:rPr lang="en-US" baseline="0"/>
              <a:t>Some simple dangerous instructions can be translated into a short sequence emulation code. This code is placed directly into the translation cache. We call this “inline” translation. An example is the modification of the Interrupt Enable flag (CLI).</a:t>
            </a:r>
          </a:p>
          <a:p>
            <a:pPr marL="685800" lvl="1" indent="-228600">
              <a:buFont typeface="Arial" pitchFamily="34" charset="0"/>
              <a:buChar char="•"/>
            </a:pPr>
            <a:r>
              <a:rPr lang="en-US" baseline="0"/>
              <a:t>Other dangerous instructions need be performed by emulation code in the monitor. For these instructions calls to the monitor are made. These are called “Call-outs”. An example of these is a </a:t>
            </a:r>
            <a:r>
              <a:rPr lang="en-US" u="sng" baseline="0"/>
              <a:t>change to the page table base (CR3)</a:t>
            </a:r>
            <a:r>
              <a:rPr lang="en-US" baseline="0"/>
              <a:t>.</a:t>
            </a:r>
          </a:p>
          <a:p>
            <a:pPr marL="685800" lvl="1" indent="-228600">
              <a:buFont typeface="Arial" pitchFamily="34" charset="0"/>
              <a:buChar char="•"/>
            </a:pPr>
            <a:r>
              <a:rPr lang="en-US" baseline="0"/>
              <a:t>The branch ending the basic block needs a call out. </a:t>
            </a:r>
          </a:p>
          <a:p>
            <a:pPr marL="228600" lvl="0" indent="-228600">
              <a:buFont typeface="+mj-lt"/>
              <a:buAutoNum type="arabicPeriod"/>
            </a:pPr>
            <a:r>
              <a:rPr lang="en-US" baseline="0"/>
              <a:t>The monitor can now jump to the start of the translated basic block with the virtual registers in the hardware registers.</a:t>
            </a:r>
          </a:p>
          <a:p>
            <a:pPr marL="228600" lvl="0" indent="-228600">
              <a:buFont typeface="+mj-lt"/>
              <a:buNone/>
            </a:pPr>
            <a:endParaRPr lang="en-US" baseline="0"/>
          </a:p>
          <a:p>
            <a:pPr marL="228600" lvl="0" indent="-228600">
              <a:buFont typeface="+mj-lt"/>
              <a:buNone/>
            </a:pPr>
            <a:r>
              <a:rPr lang="en-US" baseline="0"/>
              <a:t>So dangerous instructions can be privileged instructions, non-virtualizable instructions, control flow, memory accesses.</a:t>
            </a:r>
          </a:p>
          <a:p>
            <a:pPr marL="228600" lvl="0" indent="-228600">
              <a:buFont typeface="+mj-lt"/>
              <a:buNone/>
            </a:pPr>
            <a:endParaRPr lang="en-US" baseline="0"/>
          </a:p>
          <a:p>
            <a:pPr marL="228600" lvl="0" indent="-228600">
              <a:buFont typeface="+mj-lt"/>
              <a:buNone/>
            </a:pPr>
            <a:endParaRPr lang="en-US" baseline="0"/>
          </a:p>
          <a:p>
            <a:r>
              <a:rPr lang="en-US" sz="1200" b="1" i="0" u="none" strike="noStrike" kern="1200">
                <a:solidFill>
                  <a:schemeClr val="tx1"/>
                </a:solidFill>
                <a:effectLst/>
                <a:latin typeface="+mn-lt"/>
                <a:ea typeface="+mn-ea"/>
                <a:cs typeface="+mn-cs"/>
              </a:rPr>
              <a:t>CR3</a:t>
            </a:r>
            <a:r>
              <a:rPr lang="en-US" sz="1200" b="0" i="0" u="none" strike="noStrike"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hlinkClick r:id="rId3" tooltip="Edit section: CR3"/>
              </a:rPr>
              <a:t>edit</a:t>
            </a:r>
            <a:r>
              <a:rPr lang="en-US" sz="1200" b="0" i="0" u="none" strike="noStrike" kern="1200">
                <a:solidFill>
                  <a:schemeClr val="tx1"/>
                </a:solidFill>
                <a:effectLst/>
                <a:latin typeface="+mn-lt"/>
                <a:ea typeface="+mn-ea"/>
                <a:cs typeface="+mn-cs"/>
              </a:rPr>
              <a:t>]</a:t>
            </a:r>
            <a:endParaRPr lang="en-US" sz="1200" b="1"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Typical use of CR3 in address translation with 4 </a:t>
            </a:r>
            <a:r>
              <a:rPr lang="en-US" sz="1200" b="0" i="0" u="none" strike="noStrike" kern="1200">
                <a:solidFill>
                  <a:schemeClr val="tx1"/>
                </a:solidFill>
                <a:effectLst/>
                <a:latin typeface="+mn-lt"/>
                <a:ea typeface="+mn-ea"/>
                <a:cs typeface="+mn-cs"/>
                <a:hlinkClick r:id="rId4" tooltip="KiB"/>
              </a:rPr>
              <a:t>KiB</a:t>
            </a:r>
            <a:r>
              <a:rPr lang="en-US" sz="1200" b="0" i="0" u="none" strike="noStrike" kern="1200">
                <a:solidFill>
                  <a:schemeClr val="tx1"/>
                </a:solidFill>
                <a:effectLst/>
                <a:latin typeface="+mn-lt"/>
                <a:ea typeface="+mn-ea"/>
                <a:cs typeface="+mn-cs"/>
              </a:rPr>
              <a:t> pages</a:t>
            </a:r>
          </a:p>
          <a:p>
            <a:r>
              <a:rPr lang="en-US" sz="1200" b="0" i="0" u="none" strike="noStrike" kern="1200">
                <a:solidFill>
                  <a:schemeClr val="tx1"/>
                </a:solidFill>
                <a:effectLst/>
                <a:latin typeface="+mn-lt"/>
                <a:ea typeface="+mn-ea"/>
                <a:cs typeface="+mn-cs"/>
              </a:rPr>
              <a:t>Used when </a:t>
            </a:r>
            <a:r>
              <a:rPr lang="en-US" sz="1200" b="0" i="0" u="none" strike="noStrike" kern="1200">
                <a:solidFill>
                  <a:schemeClr val="tx1"/>
                </a:solidFill>
                <a:effectLst/>
                <a:latin typeface="+mn-lt"/>
                <a:ea typeface="+mn-ea"/>
                <a:cs typeface="+mn-cs"/>
                <a:hlinkClick r:id="rId5" tooltip="Virtual memory"/>
              </a:rPr>
              <a:t>virtual addressing</a:t>
            </a:r>
            <a:r>
              <a:rPr lang="en-US" sz="1200" b="0" i="0" u="none" strike="noStrike" kern="1200">
                <a:solidFill>
                  <a:schemeClr val="tx1"/>
                </a:solidFill>
                <a:effectLst/>
                <a:latin typeface="+mn-lt"/>
                <a:ea typeface="+mn-ea"/>
                <a:cs typeface="+mn-cs"/>
              </a:rPr>
              <a:t> is enabled, hence when the PG bit is set in CR0. CR3 enables the processor to translate linear addresses into physical addresses by locating the page directory and </a:t>
            </a:r>
            <a:r>
              <a:rPr lang="en-US" sz="1200" b="0" i="0" u="none" strike="noStrike" kern="1200">
                <a:solidFill>
                  <a:schemeClr val="tx1"/>
                </a:solidFill>
                <a:effectLst/>
                <a:latin typeface="+mn-lt"/>
                <a:ea typeface="+mn-ea"/>
                <a:cs typeface="+mn-cs"/>
                <a:hlinkClick r:id="rId6" tooltip="Page table"/>
              </a:rPr>
              <a:t>page tables</a:t>
            </a:r>
            <a:r>
              <a:rPr lang="en-US" sz="1200" b="0" i="0" u="none" strike="noStrike" kern="1200">
                <a:solidFill>
                  <a:schemeClr val="tx1"/>
                </a:solidFill>
                <a:effectLst/>
                <a:latin typeface="+mn-lt"/>
                <a:ea typeface="+mn-ea"/>
                <a:cs typeface="+mn-cs"/>
              </a:rPr>
              <a:t> for the current task. Typically, the upper 20 bits of CR3 become the </a:t>
            </a:r>
            <a:r>
              <a:rPr lang="en-US" sz="1200" b="0" i="1" u="none" strike="noStrike" kern="1200">
                <a:solidFill>
                  <a:schemeClr val="tx1"/>
                </a:solidFill>
                <a:effectLst/>
                <a:latin typeface="+mn-lt"/>
                <a:ea typeface="+mn-ea"/>
                <a:cs typeface="+mn-cs"/>
              </a:rPr>
              <a:t>page directory base register</a:t>
            </a:r>
            <a:r>
              <a:rPr lang="en-US" sz="1200" b="0" i="0" u="none" strike="noStrike" kern="1200">
                <a:solidFill>
                  <a:schemeClr val="tx1"/>
                </a:solidFill>
                <a:effectLst/>
                <a:latin typeface="+mn-lt"/>
                <a:ea typeface="+mn-ea"/>
                <a:cs typeface="+mn-cs"/>
              </a:rPr>
              <a:t> (PDBR), which stores the physical address of the first page directory entry. If the PCIDE bit in </a:t>
            </a:r>
            <a:r>
              <a:rPr lang="en-US" sz="1200" b="0" i="0" u="none" strike="noStrike" kern="1200">
                <a:solidFill>
                  <a:schemeClr val="tx1"/>
                </a:solidFill>
                <a:effectLst/>
                <a:latin typeface="+mn-lt"/>
                <a:ea typeface="+mn-ea"/>
                <a:cs typeface="+mn-cs"/>
                <a:hlinkClick r:id="rId7"/>
              </a:rPr>
              <a:t>CR4</a:t>
            </a:r>
            <a:r>
              <a:rPr lang="en-US" sz="1200" b="0" i="0" u="none" strike="noStrike" kern="1200">
                <a:solidFill>
                  <a:schemeClr val="tx1"/>
                </a:solidFill>
                <a:effectLst/>
                <a:latin typeface="+mn-lt"/>
                <a:ea typeface="+mn-ea"/>
                <a:cs typeface="+mn-cs"/>
              </a:rPr>
              <a:t> is set, the lowest 12 bits are used for the </a:t>
            </a:r>
            <a:r>
              <a:rPr lang="en-US" sz="1200" b="0" i="0" u="none" strike="noStrike" kern="1200">
                <a:solidFill>
                  <a:schemeClr val="tx1"/>
                </a:solidFill>
                <a:effectLst/>
                <a:latin typeface="+mn-lt"/>
                <a:ea typeface="+mn-ea"/>
                <a:cs typeface="+mn-cs"/>
                <a:hlinkClick r:id="rId8" tooltip="Process-context identifier"/>
              </a:rPr>
              <a:t>process-context identifier</a:t>
            </a:r>
            <a:r>
              <a:rPr lang="en-US" sz="1200" b="0" i="0" u="none" strike="noStrike" kern="1200">
                <a:solidFill>
                  <a:schemeClr val="tx1"/>
                </a:solidFill>
                <a:effectLst/>
                <a:latin typeface="+mn-lt"/>
                <a:ea typeface="+mn-ea"/>
                <a:cs typeface="+mn-cs"/>
              </a:rPr>
              <a:t> (PCID).</a:t>
            </a:r>
            <a:r>
              <a:rPr lang="en-US" sz="1200" b="0" i="0" u="none" strike="noStrike" kern="1200" baseline="30000">
                <a:solidFill>
                  <a:schemeClr val="tx1"/>
                </a:solidFill>
                <a:effectLst/>
                <a:latin typeface="+mn-lt"/>
                <a:ea typeface="+mn-ea"/>
                <a:cs typeface="+mn-cs"/>
                <a:hlinkClick r:id="rId9"/>
              </a:rPr>
              <a:t>[1]</a:t>
            </a:r>
            <a:endParaRPr lang="en-US" sz="1200" b="0" i="0" u="none" strike="noStrike" kern="1200">
              <a:solidFill>
                <a:schemeClr val="tx1"/>
              </a:solidFill>
              <a:effectLst/>
              <a:latin typeface="+mn-lt"/>
              <a:ea typeface="+mn-ea"/>
              <a:cs typeface="+mn-cs"/>
            </a:endParaRPr>
          </a:p>
          <a:p>
            <a:pPr marL="228600" lvl="0" indent="-228600">
              <a:buFont typeface="+mj-lt"/>
              <a:buNone/>
            </a:pPr>
            <a:endParaRPr lang="en-US" baseline="0"/>
          </a:p>
          <a:p>
            <a:endParaRPr lang="en-US"/>
          </a:p>
        </p:txBody>
      </p:sp>
      <p:sp>
        <p:nvSpPr>
          <p:cNvPr id="4" name="Slide Number Placeholder 3"/>
          <p:cNvSpPr>
            <a:spLocks noGrp="1"/>
          </p:cNvSpPr>
          <p:nvPr>
            <p:ph type="sldNum" sz="quarter" idx="5"/>
          </p:nvPr>
        </p:nvSpPr>
        <p:spPr/>
        <p:txBody>
          <a:bodyPr/>
          <a:lstStyle/>
          <a:p>
            <a:fld id="{2B1B9106-28DF-44D8-A3AF-43B712FBE4B9}" type="slidenum">
              <a:rPr lang="en-US" smtClean="0"/>
              <a:t>25</a:t>
            </a:fld>
            <a:endParaRPr lang="en-US"/>
          </a:p>
        </p:txBody>
      </p:sp>
    </p:spTree>
    <p:extLst>
      <p:ext uri="{BB962C8B-B14F-4D97-AF65-F5344CB8AC3E}">
        <p14:creationId xmlns:p14="http://schemas.microsoft.com/office/powerpoint/2010/main" val="282550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FX!32</a:t>
            </a:r>
            <a:r>
              <a:rPr lang="en-US" sz="1200" b="0" i="0" u="none" strike="noStrike" kern="1200">
                <a:solidFill>
                  <a:schemeClr val="tx1"/>
                </a:solidFill>
                <a:effectLst/>
                <a:latin typeface="+mn-lt"/>
                <a:ea typeface="+mn-ea"/>
                <a:cs typeface="+mn-cs"/>
              </a:rPr>
              <a:t> is a </a:t>
            </a:r>
            <a:r>
              <a:rPr lang="en-US" sz="1200" b="0" i="0" u="none" strike="noStrike" kern="1200">
                <a:solidFill>
                  <a:schemeClr val="tx1"/>
                </a:solidFill>
                <a:effectLst/>
                <a:latin typeface="+mn-lt"/>
                <a:ea typeface="+mn-ea"/>
                <a:cs typeface="+mn-cs"/>
                <a:hlinkClick r:id="rId3" tooltip="Software"/>
              </a:rPr>
              <a:t>software</a:t>
            </a:r>
            <a:r>
              <a:rPr lang="en-US" sz="1200" b="0" i="0"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4" tooltip="Emulator"/>
              </a:rPr>
              <a:t>emulator</a:t>
            </a:r>
            <a:r>
              <a:rPr lang="en-US" sz="1200" b="0" i="0" u="none" strike="noStrike" kern="1200">
                <a:solidFill>
                  <a:schemeClr val="tx1"/>
                </a:solidFill>
                <a:effectLst/>
                <a:latin typeface="+mn-lt"/>
                <a:ea typeface="+mn-ea"/>
                <a:cs typeface="+mn-cs"/>
              </a:rPr>
              <a:t> program that allows </a:t>
            </a:r>
            <a:r>
              <a:rPr lang="en-US" sz="1200" b="0" i="0" u="none" strike="noStrike" kern="1200">
                <a:solidFill>
                  <a:schemeClr val="tx1"/>
                </a:solidFill>
                <a:effectLst/>
                <a:latin typeface="+mn-lt"/>
                <a:ea typeface="+mn-ea"/>
                <a:cs typeface="+mn-cs"/>
                <a:hlinkClick r:id="rId5" tooltip="Win32"/>
              </a:rPr>
              <a:t>Win32</a:t>
            </a:r>
            <a:r>
              <a:rPr lang="en-US" sz="1200" b="0" i="0" u="none" strike="noStrike" kern="1200">
                <a:solidFill>
                  <a:schemeClr val="tx1"/>
                </a:solidFill>
                <a:effectLst/>
                <a:latin typeface="+mn-lt"/>
                <a:ea typeface="+mn-ea"/>
                <a:cs typeface="+mn-cs"/>
              </a:rPr>
              <a:t> programs built for the </a:t>
            </a:r>
            <a:r>
              <a:rPr lang="en-US" sz="1200" b="0" i="0" u="none" strike="noStrike" kern="1200">
                <a:solidFill>
                  <a:schemeClr val="tx1"/>
                </a:solidFill>
                <a:effectLst/>
                <a:latin typeface="+mn-lt"/>
                <a:ea typeface="+mn-ea"/>
                <a:cs typeface="+mn-cs"/>
                <a:hlinkClick r:id="rId6" tooltip="Intel"/>
              </a:rPr>
              <a:t>Intel</a:t>
            </a:r>
            <a:r>
              <a:rPr lang="en-US" sz="1200" b="0" i="0"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7" tooltip="X86"/>
              </a:rPr>
              <a:t>x86</a:t>
            </a:r>
            <a:r>
              <a:rPr lang="en-US" sz="1200" b="0" i="0"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8" tooltip="Instruction set"/>
              </a:rPr>
              <a:t>instruction set</a:t>
            </a:r>
            <a:r>
              <a:rPr lang="en-US" sz="1200" b="0" i="0" u="none" strike="noStrike" kern="1200">
                <a:solidFill>
                  <a:schemeClr val="tx1"/>
                </a:solidFill>
                <a:effectLst/>
                <a:latin typeface="+mn-lt"/>
                <a:ea typeface="+mn-ea"/>
                <a:cs typeface="+mn-cs"/>
              </a:rPr>
              <a:t> to execute on </a:t>
            </a:r>
            <a:r>
              <a:rPr lang="en-US" sz="1200" b="0" i="0" u="none" strike="noStrike" kern="1200">
                <a:solidFill>
                  <a:schemeClr val="tx1"/>
                </a:solidFill>
                <a:effectLst/>
                <a:latin typeface="+mn-lt"/>
                <a:ea typeface="+mn-ea"/>
                <a:cs typeface="+mn-cs"/>
                <a:hlinkClick r:id="rId9" tooltip="DEC Alpha"/>
              </a:rPr>
              <a:t>DEC Alpha</a:t>
            </a:r>
            <a:r>
              <a:rPr lang="en-US" sz="1200" b="0" i="0" u="none" strike="noStrike" kern="1200">
                <a:solidFill>
                  <a:schemeClr val="tx1"/>
                </a:solidFill>
                <a:effectLst/>
                <a:latin typeface="+mn-lt"/>
                <a:ea typeface="+mn-ea"/>
                <a:cs typeface="+mn-cs"/>
              </a:rPr>
              <a:t>-based systems running </a:t>
            </a:r>
            <a:r>
              <a:rPr lang="en-US" sz="1200" b="0" i="0" u="none" strike="noStrike" kern="1200">
                <a:solidFill>
                  <a:schemeClr val="tx1"/>
                </a:solidFill>
                <a:effectLst/>
                <a:latin typeface="+mn-lt"/>
                <a:ea typeface="+mn-ea"/>
                <a:cs typeface="+mn-cs"/>
                <a:hlinkClick r:id="rId10" tooltip="Windows NT"/>
              </a:rPr>
              <a:t>Windows NT</a:t>
            </a:r>
            <a:r>
              <a:rPr lang="en-US" sz="1200" b="0" i="0" u="none" strike="noStrike" kern="1200">
                <a:solidFill>
                  <a:schemeClr val="tx1"/>
                </a:solidFill>
                <a:effectLst/>
                <a:latin typeface="+mn-lt"/>
                <a:ea typeface="+mn-ea"/>
                <a:cs typeface="+mn-cs"/>
              </a:rPr>
              <a:t>.</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 FX!32 achieved speeds for Win32 x86 applications that ran 40-50% as fast as native x86 code</a:t>
            </a:r>
            <a:endParaRPr lang="en-US"/>
          </a:p>
        </p:txBody>
      </p:sp>
      <p:sp>
        <p:nvSpPr>
          <p:cNvPr id="4" name="Slide Number Placeholder 3"/>
          <p:cNvSpPr>
            <a:spLocks noGrp="1"/>
          </p:cNvSpPr>
          <p:nvPr>
            <p:ph type="sldNum" sz="quarter" idx="5"/>
          </p:nvPr>
        </p:nvSpPr>
        <p:spPr/>
        <p:txBody>
          <a:bodyPr/>
          <a:lstStyle/>
          <a:p>
            <a:fld id="{2B1B9106-28DF-44D8-A3AF-43B712FBE4B9}" type="slidenum">
              <a:rPr lang="en-US" smtClean="0"/>
              <a:t>34</a:t>
            </a:fld>
            <a:endParaRPr lang="en-US"/>
          </a:p>
        </p:txBody>
      </p:sp>
    </p:spTree>
    <p:extLst>
      <p:ext uri="{BB962C8B-B14F-4D97-AF65-F5344CB8AC3E}">
        <p14:creationId xmlns:p14="http://schemas.microsoft.com/office/powerpoint/2010/main" val="248575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B9106-28DF-44D8-A3AF-43B712FBE4B9}" type="slidenum">
              <a:rPr lang="en-US" smtClean="0"/>
              <a:t>5</a:t>
            </a:fld>
            <a:endParaRPr lang="en-US"/>
          </a:p>
        </p:txBody>
      </p:sp>
    </p:spTree>
    <p:extLst>
      <p:ext uri="{BB962C8B-B14F-4D97-AF65-F5344CB8AC3E}">
        <p14:creationId xmlns:p14="http://schemas.microsoft.com/office/powerpoint/2010/main" val="986114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[TODO] Add more contents later</a:t>
            </a:r>
          </a:p>
        </p:txBody>
      </p:sp>
      <p:sp>
        <p:nvSpPr>
          <p:cNvPr id="4" name="Slide Number Placeholder 3"/>
          <p:cNvSpPr>
            <a:spLocks noGrp="1"/>
          </p:cNvSpPr>
          <p:nvPr>
            <p:ph type="sldNum" sz="quarter" idx="5"/>
          </p:nvPr>
        </p:nvSpPr>
        <p:spPr/>
        <p:txBody>
          <a:bodyPr/>
          <a:lstStyle/>
          <a:p>
            <a:fld id="{387FFA88-A4DB-5445-97A9-35337ED10AE9}" type="slidenum">
              <a:rPr lang="en-US" smtClean="0"/>
              <a:t>35</a:t>
            </a:fld>
            <a:endParaRPr lang="en-US"/>
          </a:p>
        </p:txBody>
      </p:sp>
    </p:spTree>
    <p:extLst>
      <p:ext uri="{BB962C8B-B14F-4D97-AF65-F5344CB8AC3E}">
        <p14:creationId xmlns:p14="http://schemas.microsoft.com/office/powerpoint/2010/main" val="2301554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32696-2F68-40E3-8307-A2481F66F3D0}" type="slidenum">
              <a:rPr lang="en-US"/>
              <a:pPr/>
              <a:t>36</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14400" y="4343400"/>
            <a:ext cx="5029200" cy="4114800"/>
          </a:xfrm>
        </p:spPr>
        <p:txBody>
          <a:bodyPr lIns="91415" tIns="45709" rIns="91415" bIns="45709"/>
          <a:lstStyle/>
          <a:p>
            <a:endParaRPr lang="en-US"/>
          </a:p>
        </p:txBody>
      </p:sp>
    </p:spTree>
    <p:extLst>
      <p:ext uri="{BB962C8B-B14F-4D97-AF65-F5344CB8AC3E}">
        <p14:creationId xmlns:p14="http://schemas.microsoft.com/office/powerpoint/2010/main" val="3289425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E088B-96C2-4D14-B246-B6C605DA885A}" type="slidenum">
              <a:rPr lang="en-US"/>
              <a:pPr/>
              <a:t>37</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p:spPr>
        <p:txBody>
          <a:bodyPr lIns="91431" tIns="45716" rIns="91431" bIns="45716"/>
          <a:lstStyle/>
          <a:p>
            <a:endParaRPr lang="en-US"/>
          </a:p>
        </p:txBody>
      </p:sp>
    </p:spTree>
    <p:extLst>
      <p:ext uri="{BB962C8B-B14F-4D97-AF65-F5344CB8AC3E}">
        <p14:creationId xmlns:p14="http://schemas.microsoft.com/office/powerpoint/2010/main" val="3157476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B1EE6-1DCE-4CCE-AD1F-7309716E7882}" type="slidenum">
              <a:rPr lang="en-US"/>
              <a:pPr/>
              <a:t>38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912815" y="4343400"/>
            <a:ext cx="5032375" cy="4114800"/>
          </a:xfrm>
        </p:spPr>
        <p:txBody>
          <a:bodyPr/>
          <a:lstStyle/>
          <a:p>
            <a:r>
              <a:rPr lang="en-US"/>
              <a:t>Dr. Memory</a:t>
            </a:r>
          </a:p>
          <a:p>
            <a:r>
              <a:rPr lang="en-US"/>
              <a:t>LLVM + ASAN</a:t>
            </a:r>
          </a:p>
        </p:txBody>
      </p:sp>
    </p:spTree>
    <p:extLst>
      <p:ext uri="{BB962C8B-B14F-4D97-AF65-F5344CB8AC3E}">
        <p14:creationId xmlns:p14="http://schemas.microsoft.com/office/powerpoint/2010/main" val="4236752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600DE-18CF-409A-AA1F-2C5652D46FEF}" type="slidenum">
              <a:rPr lang="en-US"/>
              <a:pPr/>
              <a:t>39</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2814" y="4343400"/>
            <a:ext cx="5032375" cy="4114800"/>
          </a:xfrm>
        </p:spPr>
        <p:txBody>
          <a:bodyPr/>
          <a:lstStyle/>
          <a:p>
            <a:endParaRPr lang="en-US"/>
          </a:p>
        </p:txBody>
      </p:sp>
    </p:spTree>
    <p:extLst>
      <p:ext uri="{BB962C8B-B14F-4D97-AF65-F5344CB8AC3E}">
        <p14:creationId xmlns:p14="http://schemas.microsoft.com/office/powerpoint/2010/main" val="1816397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EF441-B756-4ABE-AD27-A0E2893FA70A}" type="slidenum">
              <a:rPr lang="en-US"/>
              <a:pPr/>
              <a:t>40</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2813" y="4343400"/>
            <a:ext cx="5032375" cy="4114800"/>
          </a:xfrm>
        </p:spPr>
        <p:txBody>
          <a:bodyPr/>
          <a:lstStyle/>
          <a:p>
            <a:endParaRPr lang="en-US"/>
          </a:p>
        </p:txBody>
      </p:sp>
    </p:spTree>
    <p:extLst>
      <p:ext uri="{BB962C8B-B14F-4D97-AF65-F5344CB8AC3E}">
        <p14:creationId xmlns:p14="http://schemas.microsoft.com/office/powerpoint/2010/main" val="852098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32696-2F68-40E3-8307-A2481F66F3D0}" type="slidenum">
              <a:rPr lang="en-US"/>
              <a:pPr/>
              <a:t>41</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14400" y="4343400"/>
            <a:ext cx="5029200" cy="4114800"/>
          </a:xfrm>
        </p:spPr>
        <p:txBody>
          <a:bodyPr lIns="96635" tIns="48319" rIns="96635" bIns="48319"/>
          <a:lstStyle/>
          <a:p>
            <a:endParaRPr lang="en-US"/>
          </a:p>
        </p:txBody>
      </p:sp>
    </p:spTree>
    <p:extLst>
      <p:ext uri="{BB962C8B-B14F-4D97-AF65-F5344CB8AC3E}">
        <p14:creationId xmlns:p14="http://schemas.microsoft.com/office/powerpoint/2010/main" val="1492499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32696-2F68-40E3-8307-A2481F66F3D0}" type="slidenum">
              <a:rPr lang="en-US"/>
              <a:pPr/>
              <a:t>42</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14400" y="4343400"/>
            <a:ext cx="5029200" cy="4114800"/>
          </a:xfrm>
        </p:spPr>
        <p:txBody>
          <a:bodyPr lIns="96635" tIns="48319" rIns="96635" bIns="48319"/>
          <a:lstStyle/>
          <a:p>
            <a:endParaRPr lang="en-US"/>
          </a:p>
        </p:txBody>
      </p:sp>
    </p:spTree>
    <p:extLst>
      <p:ext uri="{BB962C8B-B14F-4D97-AF65-F5344CB8AC3E}">
        <p14:creationId xmlns:p14="http://schemas.microsoft.com/office/powerpoint/2010/main" val="1912926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91555-A204-4353-A9C8-FE26A45CDDFB}" type="slidenum">
              <a:rPr lang="en-US"/>
              <a:pPr/>
              <a:t>43</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12813" y="4343400"/>
            <a:ext cx="5032375" cy="4114800"/>
          </a:xfrm>
        </p:spPr>
        <p:txBody>
          <a:bodyPr/>
          <a:lstStyle/>
          <a:p>
            <a:endParaRPr lang="en-US"/>
          </a:p>
        </p:txBody>
      </p:sp>
    </p:spTree>
    <p:extLst>
      <p:ext uri="{BB962C8B-B14F-4D97-AF65-F5344CB8AC3E}">
        <p14:creationId xmlns:p14="http://schemas.microsoft.com/office/powerpoint/2010/main" val="2484639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05145-4921-4B16-B400-0E92263F9702}" type="slidenum">
              <a:rPr lang="en-US"/>
              <a:pPr/>
              <a:t>44</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2813" y="4343400"/>
            <a:ext cx="5032375" cy="4114800"/>
          </a:xfrm>
        </p:spPr>
        <p:txBody>
          <a:bodyPr/>
          <a:lstStyle/>
          <a:p>
            <a:endParaRPr lang="en-US"/>
          </a:p>
        </p:txBody>
      </p:sp>
    </p:spTree>
    <p:extLst>
      <p:ext uri="{BB962C8B-B14F-4D97-AF65-F5344CB8AC3E}">
        <p14:creationId xmlns:p14="http://schemas.microsoft.com/office/powerpoint/2010/main" val="347007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sz="1200" kern="1200">
                <a:solidFill>
                  <a:schemeClr val="tx1"/>
                </a:solidFill>
                <a:effectLst/>
                <a:latin typeface="+mn-lt"/>
                <a:ea typeface="+mn-ea"/>
                <a:cs typeface="+mn-cs"/>
              </a:rPr>
              <a:t>Virtualization software constructs an isomorphism from guest to host.</a:t>
            </a:r>
            <a:br>
              <a:rPr lang="en-US" sz="1200" kern="1200">
                <a:solidFill>
                  <a:schemeClr val="tx1"/>
                </a:solidFill>
                <a:effectLst/>
                <a:latin typeface="+mn-lt"/>
                <a:ea typeface="+mn-ea"/>
                <a:cs typeface="+mn-cs"/>
              </a:rPr>
            </a:b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All guest state S is mapped onto host state S’ through some function V(S). </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Additionally for every state changing operation e(S) in the guest there is a corresponding state changing operation e’(S’) in the host. </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Virtualization software must implement V() and e(). </a:t>
            </a:r>
            <a:endParaRPr lang="en-US"/>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[KJEE]: Examples?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[TODO]: We can improve figure</a:t>
            </a:r>
          </a:p>
          <a:p>
            <a:endParaRPr lang="en-US"/>
          </a:p>
        </p:txBody>
      </p:sp>
      <p:sp>
        <p:nvSpPr>
          <p:cNvPr id="4" name="Slide Number Placeholder 3"/>
          <p:cNvSpPr>
            <a:spLocks noGrp="1"/>
          </p:cNvSpPr>
          <p:nvPr>
            <p:ph type="sldNum" sz="quarter" idx="5"/>
          </p:nvPr>
        </p:nvSpPr>
        <p:spPr/>
        <p:txBody>
          <a:bodyPr/>
          <a:lstStyle/>
          <a:p>
            <a:fld id="{2B1B9106-28DF-44D8-A3AF-43B712FBE4B9}" type="slidenum">
              <a:rPr lang="en-US" smtClean="0"/>
              <a:t>6</a:t>
            </a:fld>
            <a:endParaRPr lang="en-US"/>
          </a:p>
        </p:txBody>
      </p:sp>
    </p:spTree>
    <p:extLst>
      <p:ext uri="{BB962C8B-B14F-4D97-AF65-F5344CB8AC3E}">
        <p14:creationId xmlns:p14="http://schemas.microsoft.com/office/powerpoint/2010/main" val="1984324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32696-2F68-40E3-8307-A2481F66F3D0}" type="slidenum">
              <a:rPr lang="en-US"/>
              <a:pPr/>
              <a:t>45</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14400" y="4343400"/>
            <a:ext cx="5029200" cy="4114800"/>
          </a:xfrm>
        </p:spPr>
        <p:txBody>
          <a:bodyPr lIns="96635" tIns="48319" rIns="96635" bIns="48319"/>
          <a:lstStyle/>
          <a:p>
            <a:endParaRPr lang="en-US"/>
          </a:p>
        </p:txBody>
      </p:sp>
    </p:spTree>
    <p:extLst>
      <p:ext uri="{BB962C8B-B14F-4D97-AF65-F5344CB8AC3E}">
        <p14:creationId xmlns:p14="http://schemas.microsoft.com/office/powerpoint/2010/main" val="2140023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32696-2F68-40E3-8307-A2481F66F3D0}" type="slidenum">
              <a:rPr lang="en-US"/>
              <a:pPr/>
              <a:t>46</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14400" y="4343400"/>
            <a:ext cx="5029200" cy="4114800"/>
          </a:xfrm>
        </p:spPr>
        <p:txBody>
          <a:bodyPr lIns="96635" tIns="48319" rIns="96635" bIns="48319"/>
          <a:lstStyle/>
          <a:p>
            <a:endParaRPr lang="en-US"/>
          </a:p>
        </p:txBody>
      </p:sp>
    </p:spTree>
    <p:extLst>
      <p:ext uri="{BB962C8B-B14F-4D97-AF65-F5344CB8AC3E}">
        <p14:creationId xmlns:p14="http://schemas.microsoft.com/office/powerpoint/2010/main" val="807526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D1484-075A-46E5-9A67-4BF941709889}" type="slidenum">
              <a:rPr lang="en-US"/>
              <a:pPr/>
              <a:t>47</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2813" y="4343400"/>
            <a:ext cx="5032375" cy="4114800"/>
          </a:xfrm>
        </p:spPr>
        <p:txBody>
          <a:bodyPr/>
          <a:lstStyle/>
          <a:p>
            <a:endParaRPr lang="en-US"/>
          </a:p>
        </p:txBody>
      </p:sp>
    </p:spTree>
    <p:extLst>
      <p:ext uri="{BB962C8B-B14F-4D97-AF65-F5344CB8AC3E}">
        <p14:creationId xmlns:p14="http://schemas.microsoft.com/office/powerpoint/2010/main" val="3680003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C8F15-A04B-4938-B4E9-02AFA6F10323}" type="slidenum">
              <a:rPr lang="en-US"/>
              <a:pPr/>
              <a:t>48</a:t>
            </a:fld>
            <a:endParaRPr lang="en-US"/>
          </a:p>
        </p:txBody>
      </p:sp>
      <p:sp>
        <p:nvSpPr>
          <p:cNvPr id="56322" name="Rectangle 2"/>
          <p:cNvSpPr>
            <a:spLocks noGrp="1" noRot="1" noChangeAspect="1" noChangeArrowheads="1" noTextEdit="1"/>
          </p:cNvSpPr>
          <p:nvPr>
            <p:ph type="sldImg"/>
          </p:nvPr>
        </p:nvSpPr>
        <p:spPr>
          <a:xfrm>
            <a:off x="395288" y="690563"/>
            <a:ext cx="6070600" cy="3414712"/>
          </a:xfrm>
          <a:ln/>
        </p:spPr>
      </p:sp>
      <p:sp>
        <p:nvSpPr>
          <p:cNvPr id="56323" name="Rectangle 3"/>
          <p:cNvSpPr>
            <a:spLocks noGrp="1" noChangeArrowheads="1"/>
          </p:cNvSpPr>
          <p:nvPr>
            <p:ph type="body" idx="1"/>
          </p:nvPr>
        </p:nvSpPr>
        <p:spPr>
          <a:xfrm>
            <a:off x="911225" y="4343400"/>
            <a:ext cx="5035550" cy="4114800"/>
          </a:xfrm>
        </p:spPr>
        <p:txBody>
          <a:bodyPr lIns="86603" tIns="43302" rIns="86603" bIns="43302"/>
          <a:lstStyle/>
          <a:p>
            <a:endParaRPr lang="en-US"/>
          </a:p>
        </p:txBody>
      </p:sp>
    </p:spTree>
    <p:extLst>
      <p:ext uri="{BB962C8B-B14F-4D97-AF65-F5344CB8AC3E}">
        <p14:creationId xmlns:p14="http://schemas.microsoft.com/office/powerpoint/2010/main" val="4210919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C7E0C-8B71-44F9-8BD2-A61CE6032776}" type="slidenum">
              <a:rPr lang="en-US"/>
              <a:pPr/>
              <a:t>49</a:t>
            </a:fld>
            <a:endParaRPr lang="en-US"/>
          </a:p>
        </p:txBody>
      </p:sp>
      <p:sp>
        <p:nvSpPr>
          <p:cNvPr id="58370" name="Rectangle 2"/>
          <p:cNvSpPr>
            <a:spLocks noGrp="1" noRot="1" noChangeAspect="1" noChangeArrowheads="1" noTextEdit="1"/>
          </p:cNvSpPr>
          <p:nvPr>
            <p:ph type="sldImg"/>
          </p:nvPr>
        </p:nvSpPr>
        <p:spPr>
          <a:xfrm>
            <a:off x="395288" y="690563"/>
            <a:ext cx="6070600" cy="3414712"/>
          </a:xfrm>
          <a:ln/>
        </p:spPr>
      </p:sp>
      <p:sp>
        <p:nvSpPr>
          <p:cNvPr id="58371" name="Rectangle 3"/>
          <p:cNvSpPr>
            <a:spLocks noGrp="1" noChangeArrowheads="1"/>
          </p:cNvSpPr>
          <p:nvPr>
            <p:ph type="body" idx="1"/>
          </p:nvPr>
        </p:nvSpPr>
        <p:spPr>
          <a:xfrm>
            <a:off x="911225" y="4343400"/>
            <a:ext cx="5035550" cy="4114800"/>
          </a:xfrm>
        </p:spPr>
        <p:txBody>
          <a:bodyPr lIns="86603" tIns="43302" rIns="86603" bIns="43302"/>
          <a:lstStyle/>
          <a:p>
            <a:endParaRPr lang="en-US"/>
          </a:p>
        </p:txBody>
      </p:sp>
    </p:spTree>
    <p:extLst>
      <p:ext uri="{BB962C8B-B14F-4D97-AF65-F5344CB8AC3E}">
        <p14:creationId xmlns:p14="http://schemas.microsoft.com/office/powerpoint/2010/main" val="1703527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32696-2F68-40E3-8307-A2481F66F3D0}" type="slidenum">
              <a:rPr lang="en-US"/>
              <a:pPr/>
              <a:t>50</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14400" y="4343400"/>
            <a:ext cx="5029200" cy="4114800"/>
          </a:xfrm>
        </p:spPr>
        <p:txBody>
          <a:bodyPr lIns="96635" tIns="48319" rIns="96635" bIns="48319"/>
          <a:lstStyle/>
          <a:p>
            <a:endParaRPr lang="en-US"/>
          </a:p>
        </p:txBody>
      </p:sp>
    </p:spTree>
    <p:extLst>
      <p:ext uri="{BB962C8B-B14F-4D97-AF65-F5344CB8AC3E}">
        <p14:creationId xmlns:p14="http://schemas.microsoft.com/office/powerpoint/2010/main" val="4092767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7ED28-98E7-4B66-8C1A-02946DC755C6}" type="slidenum">
              <a:rPr lang="en-US"/>
              <a:pPr/>
              <a:t>51</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p:spPr>
        <p:txBody>
          <a:bodyPr lIns="91431" tIns="45716" rIns="91431" bIns="45716"/>
          <a:lstStyle/>
          <a:p>
            <a:endParaRPr lang="en-US"/>
          </a:p>
        </p:txBody>
      </p:sp>
    </p:spTree>
    <p:extLst>
      <p:ext uri="{BB962C8B-B14F-4D97-AF65-F5344CB8AC3E}">
        <p14:creationId xmlns:p14="http://schemas.microsoft.com/office/powerpoint/2010/main" val="4073806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7ED28-98E7-4B66-8C1A-02946DC755C6}" type="slidenum">
              <a:rPr lang="en-US"/>
              <a:pPr/>
              <a:t>52</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p:spPr>
        <p:txBody>
          <a:bodyPr lIns="91431" tIns="45716" rIns="91431" bIns="45716"/>
          <a:lstStyle/>
          <a:p>
            <a:endParaRPr lang="en-US"/>
          </a:p>
        </p:txBody>
      </p:sp>
    </p:spTree>
    <p:extLst>
      <p:ext uri="{BB962C8B-B14F-4D97-AF65-F5344CB8AC3E}">
        <p14:creationId xmlns:p14="http://schemas.microsoft.com/office/powerpoint/2010/main" val="2496992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57737-5A19-4520-B819-26E38F120817}" type="slidenum">
              <a:rPr lang="en-US" smtClean="0"/>
              <a:pPr/>
              <a:t>53</a:t>
            </a:fld>
            <a:endParaRPr lang="en-US"/>
          </a:p>
        </p:txBody>
      </p:sp>
    </p:spTree>
    <p:extLst>
      <p:ext uri="{BB962C8B-B14F-4D97-AF65-F5344CB8AC3E}">
        <p14:creationId xmlns:p14="http://schemas.microsoft.com/office/powerpoint/2010/main" val="3891203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4ACB0-5257-4435-B1EB-A9531E136EBA}" type="slidenum">
              <a:rPr lang="en-US"/>
              <a:pPr/>
              <a:t>54</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12813" y="4343400"/>
            <a:ext cx="5032375" cy="4114800"/>
          </a:xfrm>
        </p:spPr>
        <p:txBody>
          <a:bodyPr/>
          <a:lstStyle/>
          <a:p>
            <a:endParaRPr lang="en-US"/>
          </a:p>
        </p:txBody>
      </p:sp>
    </p:spTree>
    <p:extLst>
      <p:ext uri="{BB962C8B-B14F-4D97-AF65-F5344CB8AC3E}">
        <p14:creationId xmlns:p14="http://schemas.microsoft.com/office/powerpoint/2010/main" val="106279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2CDBD7-6B05-C04B-8887-50A24092650E}" type="slidenum">
              <a:rPr lang="en-US" smtClean="0"/>
              <a:t>7</a:t>
            </a:fld>
            <a:endParaRPr lang="en-US"/>
          </a:p>
        </p:txBody>
      </p:sp>
    </p:spTree>
    <p:extLst>
      <p:ext uri="{BB962C8B-B14F-4D97-AF65-F5344CB8AC3E}">
        <p14:creationId xmlns:p14="http://schemas.microsoft.com/office/powerpoint/2010/main" val="407616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[KJEE] What is Multi-programmed systems? --- https://en.wikipedia.org/wiki/THE_multiprogramming_system</a:t>
            </a:r>
          </a:p>
          <a:p>
            <a:endParaRPr lang="en-US"/>
          </a:p>
          <a:p>
            <a:r>
              <a:rPr lang="en-US"/>
              <a:t>HLL - https://</a:t>
            </a:r>
            <a:r>
              <a:rPr lang="en-US" err="1"/>
              <a:t>cs.nyu.edu</a:t>
            </a:r>
            <a:r>
              <a:rPr lang="en-US"/>
              <a:t>/courses/spring14/CSCI-GA.3033-015/lecture6.pdf</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Co-designed VMM: </a:t>
            </a:r>
            <a:r>
              <a:rPr lang="en-US" sz="1200" kern="1200">
                <a:solidFill>
                  <a:schemeClr val="tx1"/>
                </a:solidFill>
                <a:effectLst/>
                <a:latin typeface="+mn-lt"/>
                <a:ea typeface="+mn-ea"/>
                <a:cs typeface="+mn-cs"/>
              </a:rPr>
              <a:t>A codesigned VM has no native ISA applications. Instead, the VMM appears to be part of the hard- ware implementation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From “</a:t>
            </a:r>
            <a:r>
              <a:rPr lang="en-US" sz="1200" kern="1200">
                <a:solidFill>
                  <a:schemeClr val="tx1"/>
                </a:solidFill>
                <a:effectLst/>
                <a:latin typeface="+mn-lt"/>
                <a:ea typeface="+mn-ea"/>
                <a:cs typeface="+mn-cs"/>
              </a:rPr>
              <a:t>The Architecture of Virtual Machines “</a:t>
            </a:r>
            <a:endParaRPr lang="en-US"/>
          </a:p>
          <a:p>
            <a:endParaRPr lang="en-US"/>
          </a:p>
        </p:txBody>
      </p:sp>
      <p:sp>
        <p:nvSpPr>
          <p:cNvPr id="4" name="Slide Number Placeholder 3"/>
          <p:cNvSpPr>
            <a:spLocks noGrp="1"/>
          </p:cNvSpPr>
          <p:nvPr>
            <p:ph type="sldNum" sz="quarter" idx="5"/>
          </p:nvPr>
        </p:nvSpPr>
        <p:spPr/>
        <p:txBody>
          <a:bodyPr/>
          <a:lstStyle/>
          <a:p>
            <a:fld id="{2B1B9106-28DF-44D8-A3AF-43B712FBE4B9}" type="slidenum">
              <a:rPr lang="en-US" smtClean="0"/>
              <a:t>8</a:t>
            </a:fld>
            <a:endParaRPr lang="en-US"/>
          </a:p>
        </p:txBody>
      </p:sp>
    </p:spTree>
    <p:extLst>
      <p:ext uri="{BB962C8B-B14F-4D97-AF65-F5344CB8AC3E}">
        <p14:creationId xmlns:p14="http://schemas.microsoft.com/office/powerpoint/2010/main" val="360216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CDBD7-6B05-C04B-8887-50A24092650E}" type="slidenum">
              <a:rPr lang="en-US" smtClean="0"/>
              <a:t>9</a:t>
            </a:fld>
            <a:endParaRPr lang="en-US"/>
          </a:p>
        </p:txBody>
      </p:sp>
    </p:spTree>
    <p:extLst>
      <p:ext uri="{BB962C8B-B14F-4D97-AF65-F5344CB8AC3E}">
        <p14:creationId xmlns:p14="http://schemas.microsoft.com/office/powerpoint/2010/main" val="74618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First, virtualization provides isolation. Isolation is key for many applications and comes in several flavors. </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Fault Isolation. If one virtual machine contains a buggy operating system, that OS can start scribbling all over physical memory. These wild rights must be contained within the VM boundaries.</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Performance Isolation. Ideally VMs performance would be independent of the activity going‐on on the hardware. This must be accomplished by smart scheduling and resource allocation policies in the monitor. </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Software Isolation. Most of the issues with computers today are complex software configurations. DLL hell on PCs, operating system and library versions, viruses, and other security threats. VMs are naturally isolated for each other by running in separate software environments. </a:t>
            </a:r>
            <a:endParaRPr lang="en-US"/>
          </a:p>
          <a:p>
            <a:endParaRPr lang="en-US"/>
          </a:p>
        </p:txBody>
      </p:sp>
      <p:sp>
        <p:nvSpPr>
          <p:cNvPr id="4" name="Slide Number Placeholder 3"/>
          <p:cNvSpPr>
            <a:spLocks noGrp="1"/>
          </p:cNvSpPr>
          <p:nvPr>
            <p:ph type="sldNum" sz="quarter" idx="5"/>
          </p:nvPr>
        </p:nvSpPr>
        <p:spPr/>
        <p:txBody>
          <a:bodyPr/>
          <a:lstStyle/>
          <a:p>
            <a:fld id="{2B1B9106-28DF-44D8-A3AF-43B712FBE4B9}" type="slidenum">
              <a:rPr lang="en-US" smtClean="0"/>
              <a:t>10</a:t>
            </a:fld>
            <a:endParaRPr lang="en-US"/>
          </a:p>
        </p:txBody>
      </p:sp>
    </p:spTree>
    <p:extLst>
      <p:ext uri="{BB962C8B-B14F-4D97-AF65-F5344CB8AC3E}">
        <p14:creationId xmlns:p14="http://schemas.microsoft.com/office/powerpoint/2010/main" val="6580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Encapsulation is the property that all VM state can be described and recorded simply. The VM state is basically the dynamic memory, static memory, and the register state of the CPU and devices. These items typically have a simple layout and are easy to describe. We can checkpoint a VM by writing out these items to a few files. The VM can be moved and copied by moving these files around. You can think about this as similar to doing a backup at the block level vs. doing a backup by recording all the packages, configuration and data files that encompass a file system. </a:t>
            </a:r>
            <a:endParaRPr lang="en-US"/>
          </a:p>
          <a:p>
            <a:endParaRPr lang="en-US"/>
          </a:p>
        </p:txBody>
      </p:sp>
      <p:sp>
        <p:nvSpPr>
          <p:cNvPr id="4" name="Slide Number Placeholder 3"/>
          <p:cNvSpPr>
            <a:spLocks noGrp="1"/>
          </p:cNvSpPr>
          <p:nvPr>
            <p:ph type="sldNum" sz="quarter" idx="5"/>
          </p:nvPr>
        </p:nvSpPr>
        <p:spPr/>
        <p:txBody>
          <a:bodyPr/>
          <a:lstStyle/>
          <a:p>
            <a:fld id="{2B1B9106-28DF-44D8-A3AF-43B712FBE4B9}" type="slidenum">
              <a:rPr lang="en-US" smtClean="0"/>
              <a:t>11</a:t>
            </a:fld>
            <a:endParaRPr lang="en-US"/>
          </a:p>
        </p:txBody>
      </p:sp>
    </p:spTree>
    <p:extLst>
      <p:ext uri="{BB962C8B-B14F-4D97-AF65-F5344CB8AC3E}">
        <p14:creationId xmlns:p14="http://schemas.microsoft.com/office/powerpoint/2010/main" val="316879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some level all access to the hardware passes through the monitor first. This gives the monitor and chance to operate on these accesses. The best example of this is encrypting all data written to a disk. The advantage of this is that it does it without the knowledge of the OS. </a:t>
            </a:r>
            <a:endParaRPr lang="en-US"/>
          </a:p>
          <a:p>
            <a:endParaRPr lang="en-US"/>
          </a:p>
        </p:txBody>
      </p:sp>
      <p:sp>
        <p:nvSpPr>
          <p:cNvPr id="4" name="Slide Number Placeholder 3"/>
          <p:cNvSpPr>
            <a:spLocks noGrp="1"/>
          </p:cNvSpPr>
          <p:nvPr>
            <p:ph type="sldNum" sz="quarter" idx="5"/>
          </p:nvPr>
        </p:nvSpPr>
        <p:spPr/>
        <p:txBody>
          <a:bodyPr/>
          <a:lstStyle/>
          <a:p>
            <a:fld id="{2B1B9106-28DF-44D8-A3AF-43B712FBE4B9}" type="slidenum">
              <a:rPr lang="en-US" smtClean="0"/>
              <a:t>12</a:t>
            </a:fld>
            <a:endParaRPr lang="en-US"/>
          </a:p>
        </p:txBody>
      </p:sp>
    </p:spTree>
    <p:extLst>
      <p:ext uri="{BB962C8B-B14F-4D97-AF65-F5344CB8AC3E}">
        <p14:creationId xmlns:p14="http://schemas.microsoft.com/office/powerpoint/2010/main" val="228248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3E13-B930-C442-B5A0-DBFE80F5A3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0D3148-9269-594F-8CDF-636BADD612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FE0794-D532-5B4A-A00E-F3B798D0D734}"/>
              </a:ext>
            </a:extLst>
          </p:cNvPr>
          <p:cNvSpPr>
            <a:spLocks noGrp="1"/>
          </p:cNvSpPr>
          <p:nvPr>
            <p:ph type="dt" sz="half" idx="10"/>
          </p:nvPr>
        </p:nvSpPr>
        <p:spPr/>
        <p:txBody>
          <a:bodyPr/>
          <a:lstStyle/>
          <a:p>
            <a:fld id="{D8DBF40B-392C-864C-8CE6-4821FEA98F59}" type="datetime1">
              <a:rPr lang="en-US" smtClean="0"/>
              <a:t>11/6/25</a:t>
            </a:fld>
            <a:endParaRPr lang="en-US"/>
          </a:p>
        </p:txBody>
      </p:sp>
      <p:sp>
        <p:nvSpPr>
          <p:cNvPr id="5" name="Footer Placeholder 4">
            <a:extLst>
              <a:ext uri="{FF2B5EF4-FFF2-40B4-BE49-F238E27FC236}">
                <a16:creationId xmlns:a16="http://schemas.microsoft.com/office/drawing/2014/main" id="{2368AF7E-6ADE-B544-8080-5CC455F65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6B4AA-D615-DC49-9B8B-7F68994B568B}"/>
              </a:ext>
            </a:extLst>
          </p:cNvPr>
          <p:cNvSpPr>
            <a:spLocks noGrp="1"/>
          </p:cNvSpPr>
          <p:nvPr>
            <p:ph type="sldNum" sz="quarter" idx="12"/>
          </p:nvPr>
        </p:nvSpPr>
        <p:spPr/>
        <p:txBody>
          <a:bodyPr/>
          <a:lstStyle/>
          <a:p>
            <a:fld id="{09389159-E739-9442-A4C1-EF1FC2C1E2A1}" type="slidenum">
              <a:rPr lang="en-US" smtClean="0"/>
              <a:t>‹#›</a:t>
            </a:fld>
            <a:endParaRPr lang="en-US"/>
          </a:p>
        </p:txBody>
      </p:sp>
    </p:spTree>
    <p:extLst>
      <p:ext uri="{BB962C8B-B14F-4D97-AF65-F5344CB8AC3E}">
        <p14:creationId xmlns:p14="http://schemas.microsoft.com/office/powerpoint/2010/main" val="228682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19E1-49E1-7E4E-BA00-79F5308EC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C9C20B-394B-1540-8C23-A6FB556429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E7A9C-8865-B54A-8874-4C527A808C44}"/>
              </a:ext>
            </a:extLst>
          </p:cNvPr>
          <p:cNvSpPr>
            <a:spLocks noGrp="1"/>
          </p:cNvSpPr>
          <p:nvPr>
            <p:ph type="dt" sz="half" idx="10"/>
          </p:nvPr>
        </p:nvSpPr>
        <p:spPr/>
        <p:txBody>
          <a:bodyPr/>
          <a:lstStyle/>
          <a:p>
            <a:fld id="{6CD23345-F2CE-6843-AA3B-C45721D8DB64}" type="datetime1">
              <a:rPr lang="en-US" smtClean="0"/>
              <a:t>11/6/25</a:t>
            </a:fld>
            <a:endParaRPr lang="en-US"/>
          </a:p>
        </p:txBody>
      </p:sp>
      <p:sp>
        <p:nvSpPr>
          <p:cNvPr id="5" name="Footer Placeholder 4">
            <a:extLst>
              <a:ext uri="{FF2B5EF4-FFF2-40B4-BE49-F238E27FC236}">
                <a16:creationId xmlns:a16="http://schemas.microsoft.com/office/drawing/2014/main" id="{D0F5577C-8F36-D342-AD27-0CD989C99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A1A32-969A-C547-9F39-E356C28E199D}"/>
              </a:ext>
            </a:extLst>
          </p:cNvPr>
          <p:cNvSpPr>
            <a:spLocks noGrp="1"/>
          </p:cNvSpPr>
          <p:nvPr>
            <p:ph type="sldNum" sz="quarter" idx="12"/>
          </p:nvPr>
        </p:nvSpPr>
        <p:spPr/>
        <p:txBody>
          <a:bodyPr/>
          <a:lstStyle/>
          <a:p>
            <a:fld id="{09389159-E739-9442-A4C1-EF1FC2C1E2A1}" type="slidenum">
              <a:rPr lang="en-US" smtClean="0"/>
              <a:t>‹#›</a:t>
            </a:fld>
            <a:endParaRPr lang="en-US"/>
          </a:p>
        </p:txBody>
      </p:sp>
    </p:spTree>
    <p:extLst>
      <p:ext uri="{BB962C8B-B14F-4D97-AF65-F5344CB8AC3E}">
        <p14:creationId xmlns:p14="http://schemas.microsoft.com/office/powerpoint/2010/main" val="338103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FEF7F9-1B9C-9E46-9CD6-AF6EF0472F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2507BE-2740-9647-8DE3-9208E3BBF9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35EBE-4F42-2343-8705-B71EB2288ABB}"/>
              </a:ext>
            </a:extLst>
          </p:cNvPr>
          <p:cNvSpPr>
            <a:spLocks noGrp="1"/>
          </p:cNvSpPr>
          <p:nvPr>
            <p:ph type="dt" sz="half" idx="10"/>
          </p:nvPr>
        </p:nvSpPr>
        <p:spPr/>
        <p:txBody>
          <a:bodyPr/>
          <a:lstStyle/>
          <a:p>
            <a:fld id="{2CD46EA5-8C3E-624A-8B8D-52154DA33110}" type="datetime1">
              <a:rPr lang="en-US" smtClean="0"/>
              <a:t>11/6/25</a:t>
            </a:fld>
            <a:endParaRPr lang="en-US"/>
          </a:p>
        </p:txBody>
      </p:sp>
      <p:sp>
        <p:nvSpPr>
          <p:cNvPr id="5" name="Footer Placeholder 4">
            <a:extLst>
              <a:ext uri="{FF2B5EF4-FFF2-40B4-BE49-F238E27FC236}">
                <a16:creationId xmlns:a16="http://schemas.microsoft.com/office/drawing/2014/main" id="{52667660-E04E-1E41-9766-CFAB34860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9B825-D703-1147-88D1-2168411E58BC}"/>
              </a:ext>
            </a:extLst>
          </p:cNvPr>
          <p:cNvSpPr>
            <a:spLocks noGrp="1"/>
          </p:cNvSpPr>
          <p:nvPr>
            <p:ph type="sldNum" sz="quarter" idx="12"/>
          </p:nvPr>
        </p:nvSpPr>
        <p:spPr/>
        <p:txBody>
          <a:bodyPr/>
          <a:lstStyle/>
          <a:p>
            <a:fld id="{09389159-E739-9442-A4C1-EF1FC2C1E2A1}" type="slidenum">
              <a:rPr lang="en-US" smtClean="0"/>
              <a:t>‹#›</a:t>
            </a:fld>
            <a:endParaRPr lang="en-US"/>
          </a:p>
        </p:txBody>
      </p:sp>
    </p:spTree>
    <p:extLst>
      <p:ext uri="{BB962C8B-B14F-4D97-AF65-F5344CB8AC3E}">
        <p14:creationId xmlns:p14="http://schemas.microsoft.com/office/powerpoint/2010/main" val="425475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7D09-2C0A-2844-A4C7-BF177ADDE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BCAD22-BA20-8E41-A182-252656FD32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5CCF4-8BC8-D64C-B167-6E3D625068E1}"/>
              </a:ext>
            </a:extLst>
          </p:cNvPr>
          <p:cNvSpPr>
            <a:spLocks noGrp="1"/>
          </p:cNvSpPr>
          <p:nvPr>
            <p:ph type="dt" sz="half" idx="10"/>
          </p:nvPr>
        </p:nvSpPr>
        <p:spPr/>
        <p:txBody>
          <a:bodyPr/>
          <a:lstStyle/>
          <a:p>
            <a:fld id="{EDBD6A2F-0452-D140-9BC5-F96026489BD4}" type="datetime1">
              <a:rPr lang="en-US" smtClean="0"/>
              <a:t>11/6/25</a:t>
            </a:fld>
            <a:endParaRPr lang="en-US"/>
          </a:p>
        </p:txBody>
      </p:sp>
      <p:sp>
        <p:nvSpPr>
          <p:cNvPr id="5" name="Footer Placeholder 4">
            <a:extLst>
              <a:ext uri="{FF2B5EF4-FFF2-40B4-BE49-F238E27FC236}">
                <a16:creationId xmlns:a16="http://schemas.microsoft.com/office/drawing/2014/main" id="{F581FEBA-4374-E444-882E-01A2ED243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395CC-F3A8-4B48-A5EF-9D1D04D7498F}"/>
              </a:ext>
            </a:extLst>
          </p:cNvPr>
          <p:cNvSpPr>
            <a:spLocks noGrp="1"/>
          </p:cNvSpPr>
          <p:nvPr>
            <p:ph type="sldNum" sz="quarter" idx="12"/>
          </p:nvPr>
        </p:nvSpPr>
        <p:spPr/>
        <p:txBody>
          <a:bodyPr/>
          <a:lstStyle/>
          <a:p>
            <a:fld id="{09389159-E739-9442-A4C1-EF1FC2C1E2A1}" type="slidenum">
              <a:rPr lang="en-US" smtClean="0"/>
              <a:t>‹#›</a:t>
            </a:fld>
            <a:endParaRPr lang="en-US"/>
          </a:p>
        </p:txBody>
      </p:sp>
    </p:spTree>
    <p:extLst>
      <p:ext uri="{BB962C8B-B14F-4D97-AF65-F5344CB8AC3E}">
        <p14:creationId xmlns:p14="http://schemas.microsoft.com/office/powerpoint/2010/main" val="189268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44AC-20F3-3D4B-879F-339C34A46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133EA2-4F30-C843-8D22-7835DE1C89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AB0028-6CBE-CD45-B2F8-8DBC0FD456CF}"/>
              </a:ext>
            </a:extLst>
          </p:cNvPr>
          <p:cNvSpPr>
            <a:spLocks noGrp="1"/>
          </p:cNvSpPr>
          <p:nvPr>
            <p:ph type="dt" sz="half" idx="10"/>
          </p:nvPr>
        </p:nvSpPr>
        <p:spPr/>
        <p:txBody>
          <a:bodyPr/>
          <a:lstStyle/>
          <a:p>
            <a:fld id="{30DE57B3-B4F3-CD49-B884-82C5D7933264}" type="datetime1">
              <a:rPr lang="en-US" smtClean="0"/>
              <a:t>11/6/25</a:t>
            </a:fld>
            <a:endParaRPr lang="en-US"/>
          </a:p>
        </p:txBody>
      </p:sp>
      <p:sp>
        <p:nvSpPr>
          <p:cNvPr id="5" name="Footer Placeholder 4">
            <a:extLst>
              <a:ext uri="{FF2B5EF4-FFF2-40B4-BE49-F238E27FC236}">
                <a16:creationId xmlns:a16="http://schemas.microsoft.com/office/drawing/2014/main" id="{1E75029C-FC7B-734F-A735-F28ADE82B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0C5B3-93DC-8944-8189-0DB8BA8F241E}"/>
              </a:ext>
            </a:extLst>
          </p:cNvPr>
          <p:cNvSpPr>
            <a:spLocks noGrp="1"/>
          </p:cNvSpPr>
          <p:nvPr>
            <p:ph type="sldNum" sz="quarter" idx="12"/>
          </p:nvPr>
        </p:nvSpPr>
        <p:spPr/>
        <p:txBody>
          <a:bodyPr/>
          <a:lstStyle/>
          <a:p>
            <a:fld id="{09389159-E739-9442-A4C1-EF1FC2C1E2A1}" type="slidenum">
              <a:rPr lang="en-US" smtClean="0"/>
              <a:t>‹#›</a:t>
            </a:fld>
            <a:endParaRPr lang="en-US"/>
          </a:p>
        </p:txBody>
      </p:sp>
    </p:spTree>
    <p:extLst>
      <p:ext uri="{BB962C8B-B14F-4D97-AF65-F5344CB8AC3E}">
        <p14:creationId xmlns:p14="http://schemas.microsoft.com/office/powerpoint/2010/main" val="758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584-0FA1-9E41-951A-39D4471F0A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69534-9448-3940-854E-ED4F219D34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D5CA40-757E-2544-8E38-451AA0842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D74435-5D02-F74D-BB50-D7A7EC1D3283}"/>
              </a:ext>
            </a:extLst>
          </p:cNvPr>
          <p:cNvSpPr>
            <a:spLocks noGrp="1"/>
          </p:cNvSpPr>
          <p:nvPr>
            <p:ph type="dt" sz="half" idx="10"/>
          </p:nvPr>
        </p:nvSpPr>
        <p:spPr/>
        <p:txBody>
          <a:bodyPr/>
          <a:lstStyle/>
          <a:p>
            <a:fld id="{C54C7779-0BD1-8945-851D-5B438777AD36}" type="datetime1">
              <a:rPr lang="en-US" smtClean="0"/>
              <a:t>11/6/25</a:t>
            </a:fld>
            <a:endParaRPr lang="en-US"/>
          </a:p>
        </p:txBody>
      </p:sp>
      <p:sp>
        <p:nvSpPr>
          <p:cNvPr id="6" name="Footer Placeholder 5">
            <a:extLst>
              <a:ext uri="{FF2B5EF4-FFF2-40B4-BE49-F238E27FC236}">
                <a16:creationId xmlns:a16="http://schemas.microsoft.com/office/drawing/2014/main" id="{349C644F-2B16-FC44-97F1-3B63B25DA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3EEE-2D1E-6F43-804B-E145A8725E2A}"/>
              </a:ext>
            </a:extLst>
          </p:cNvPr>
          <p:cNvSpPr>
            <a:spLocks noGrp="1"/>
          </p:cNvSpPr>
          <p:nvPr>
            <p:ph type="sldNum" sz="quarter" idx="12"/>
          </p:nvPr>
        </p:nvSpPr>
        <p:spPr/>
        <p:txBody>
          <a:bodyPr/>
          <a:lstStyle/>
          <a:p>
            <a:fld id="{09389159-E739-9442-A4C1-EF1FC2C1E2A1}" type="slidenum">
              <a:rPr lang="en-US" smtClean="0"/>
              <a:t>‹#›</a:t>
            </a:fld>
            <a:endParaRPr lang="en-US"/>
          </a:p>
        </p:txBody>
      </p:sp>
    </p:spTree>
    <p:extLst>
      <p:ext uri="{BB962C8B-B14F-4D97-AF65-F5344CB8AC3E}">
        <p14:creationId xmlns:p14="http://schemas.microsoft.com/office/powerpoint/2010/main" val="97704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69D83-BA61-8F4B-9213-5D0631C342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C9BE70-3749-854A-AA0E-587B9B650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9D4CE0-2857-9945-BCA5-423C4E7A32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4599E3-2AD5-4A4B-BBB9-AB814B07A0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BA55A9-ACCF-BD44-B277-C176637264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E4807-CB8E-FB46-9273-6ECA0FBCFD3A}"/>
              </a:ext>
            </a:extLst>
          </p:cNvPr>
          <p:cNvSpPr>
            <a:spLocks noGrp="1"/>
          </p:cNvSpPr>
          <p:nvPr>
            <p:ph type="dt" sz="half" idx="10"/>
          </p:nvPr>
        </p:nvSpPr>
        <p:spPr/>
        <p:txBody>
          <a:bodyPr/>
          <a:lstStyle/>
          <a:p>
            <a:fld id="{27DF4DD0-E36F-2F42-ABD7-356C3EDD1132}" type="datetime1">
              <a:rPr lang="en-US" smtClean="0"/>
              <a:t>11/6/25</a:t>
            </a:fld>
            <a:endParaRPr lang="en-US"/>
          </a:p>
        </p:txBody>
      </p:sp>
      <p:sp>
        <p:nvSpPr>
          <p:cNvPr id="8" name="Footer Placeholder 7">
            <a:extLst>
              <a:ext uri="{FF2B5EF4-FFF2-40B4-BE49-F238E27FC236}">
                <a16:creationId xmlns:a16="http://schemas.microsoft.com/office/drawing/2014/main" id="{ABD9F042-D840-8046-BECE-6947FE2614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6E4E5D-E68B-8D4C-A72E-C153C8097C6A}"/>
              </a:ext>
            </a:extLst>
          </p:cNvPr>
          <p:cNvSpPr>
            <a:spLocks noGrp="1"/>
          </p:cNvSpPr>
          <p:nvPr>
            <p:ph type="sldNum" sz="quarter" idx="12"/>
          </p:nvPr>
        </p:nvSpPr>
        <p:spPr/>
        <p:txBody>
          <a:bodyPr/>
          <a:lstStyle/>
          <a:p>
            <a:fld id="{09389159-E739-9442-A4C1-EF1FC2C1E2A1}" type="slidenum">
              <a:rPr lang="en-US" smtClean="0"/>
              <a:t>‹#›</a:t>
            </a:fld>
            <a:endParaRPr lang="en-US"/>
          </a:p>
        </p:txBody>
      </p:sp>
    </p:spTree>
    <p:extLst>
      <p:ext uri="{BB962C8B-B14F-4D97-AF65-F5344CB8AC3E}">
        <p14:creationId xmlns:p14="http://schemas.microsoft.com/office/powerpoint/2010/main" val="302998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A796-0B86-F641-8713-F498C571B4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A6A9CA-2BD7-0948-AA82-A7CF97F2D383}"/>
              </a:ext>
            </a:extLst>
          </p:cNvPr>
          <p:cNvSpPr>
            <a:spLocks noGrp="1"/>
          </p:cNvSpPr>
          <p:nvPr>
            <p:ph type="dt" sz="half" idx="10"/>
          </p:nvPr>
        </p:nvSpPr>
        <p:spPr/>
        <p:txBody>
          <a:bodyPr/>
          <a:lstStyle/>
          <a:p>
            <a:fld id="{3B6B6557-224C-3B49-BECF-5CDA062B2D2B}" type="datetime1">
              <a:rPr lang="en-US" smtClean="0"/>
              <a:t>11/6/25</a:t>
            </a:fld>
            <a:endParaRPr lang="en-US"/>
          </a:p>
        </p:txBody>
      </p:sp>
      <p:sp>
        <p:nvSpPr>
          <p:cNvPr id="4" name="Footer Placeholder 3">
            <a:extLst>
              <a:ext uri="{FF2B5EF4-FFF2-40B4-BE49-F238E27FC236}">
                <a16:creationId xmlns:a16="http://schemas.microsoft.com/office/drawing/2014/main" id="{75E9FEDB-9E01-8044-99AA-9796E84FD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28C248-5301-D349-83CD-CBDAB624404D}"/>
              </a:ext>
            </a:extLst>
          </p:cNvPr>
          <p:cNvSpPr>
            <a:spLocks noGrp="1"/>
          </p:cNvSpPr>
          <p:nvPr>
            <p:ph type="sldNum" sz="quarter" idx="12"/>
          </p:nvPr>
        </p:nvSpPr>
        <p:spPr/>
        <p:txBody>
          <a:bodyPr/>
          <a:lstStyle/>
          <a:p>
            <a:fld id="{09389159-E739-9442-A4C1-EF1FC2C1E2A1}" type="slidenum">
              <a:rPr lang="en-US" smtClean="0"/>
              <a:t>‹#›</a:t>
            </a:fld>
            <a:endParaRPr lang="en-US"/>
          </a:p>
        </p:txBody>
      </p:sp>
    </p:spTree>
    <p:extLst>
      <p:ext uri="{BB962C8B-B14F-4D97-AF65-F5344CB8AC3E}">
        <p14:creationId xmlns:p14="http://schemas.microsoft.com/office/powerpoint/2010/main" val="269644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06F5C-239C-F54C-9626-866EC698F754}"/>
              </a:ext>
            </a:extLst>
          </p:cNvPr>
          <p:cNvSpPr>
            <a:spLocks noGrp="1"/>
          </p:cNvSpPr>
          <p:nvPr>
            <p:ph type="dt" sz="half" idx="10"/>
          </p:nvPr>
        </p:nvSpPr>
        <p:spPr/>
        <p:txBody>
          <a:bodyPr/>
          <a:lstStyle/>
          <a:p>
            <a:fld id="{54B723BD-551E-1444-928B-23B464F43074}" type="datetime1">
              <a:rPr lang="en-US" smtClean="0"/>
              <a:t>11/6/25</a:t>
            </a:fld>
            <a:endParaRPr lang="en-US"/>
          </a:p>
        </p:txBody>
      </p:sp>
      <p:sp>
        <p:nvSpPr>
          <p:cNvPr id="3" name="Footer Placeholder 2">
            <a:extLst>
              <a:ext uri="{FF2B5EF4-FFF2-40B4-BE49-F238E27FC236}">
                <a16:creationId xmlns:a16="http://schemas.microsoft.com/office/drawing/2014/main" id="{11FEC31C-E11C-D04F-9AEB-C369B03097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D2684-F7E5-134F-BB56-4992C5368680}"/>
              </a:ext>
            </a:extLst>
          </p:cNvPr>
          <p:cNvSpPr>
            <a:spLocks noGrp="1"/>
          </p:cNvSpPr>
          <p:nvPr>
            <p:ph type="sldNum" sz="quarter" idx="12"/>
          </p:nvPr>
        </p:nvSpPr>
        <p:spPr/>
        <p:txBody>
          <a:bodyPr/>
          <a:lstStyle/>
          <a:p>
            <a:fld id="{09389159-E739-9442-A4C1-EF1FC2C1E2A1}" type="slidenum">
              <a:rPr lang="en-US" smtClean="0"/>
              <a:t>‹#›</a:t>
            </a:fld>
            <a:endParaRPr lang="en-US"/>
          </a:p>
        </p:txBody>
      </p:sp>
    </p:spTree>
    <p:extLst>
      <p:ext uri="{BB962C8B-B14F-4D97-AF65-F5344CB8AC3E}">
        <p14:creationId xmlns:p14="http://schemas.microsoft.com/office/powerpoint/2010/main" val="221519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C940-3741-6544-8942-121B70D07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36D367-E6EF-C043-AB82-290A21CE6A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973C48-76BE-5444-A293-5C84D0221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8D369D-0B12-D441-B181-4AEC1515ECBB}"/>
              </a:ext>
            </a:extLst>
          </p:cNvPr>
          <p:cNvSpPr>
            <a:spLocks noGrp="1"/>
          </p:cNvSpPr>
          <p:nvPr>
            <p:ph type="dt" sz="half" idx="10"/>
          </p:nvPr>
        </p:nvSpPr>
        <p:spPr/>
        <p:txBody>
          <a:bodyPr/>
          <a:lstStyle/>
          <a:p>
            <a:fld id="{6BC8092E-C8F8-3343-8BFF-47B563563875}" type="datetime1">
              <a:rPr lang="en-US" smtClean="0"/>
              <a:t>11/6/25</a:t>
            </a:fld>
            <a:endParaRPr lang="en-US"/>
          </a:p>
        </p:txBody>
      </p:sp>
      <p:sp>
        <p:nvSpPr>
          <p:cNvPr id="6" name="Footer Placeholder 5">
            <a:extLst>
              <a:ext uri="{FF2B5EF4-FFF2-40B4-BE49-F238E27FC236}">
                <a16:creationId xmlns:a16="http://schemas.microsoft.com/office/drawing/2014/main" id="{0B1B08A4-8EE3-C04D-8F3E-067075924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91AF9-47BC-3C45-9AB8-0723E1395CFF}"/>
              </a:ext>
            </a:extLst>
          </p:cNvPr>
          <p:cNvSpPr>
            <a:spLocks noGrp="1"/>
          </p:cNvSpPr>
          <p:nvPr>
            <p:ph type="sldNum" sz="quarter" idx="12"/>
          </p:nvPr>
        </p:nvSpPr>
        <p:spPr/>
        <p:txBody>
          <a:bodyPr/>
          <a:lstStyle/>
          <a:p>
            <a:fld id="{09389159-E739-9442-A4C1-EF1FC2C1E2A1}" type="slidenum">
              <a:rPr lang="en-US" smtClean="0"/>
              <a:t>‹#›</a:t>
            </a:fld>
            <a:endParaRPr lang="en-US"/>
          </a:p>
        </p:txBody>
      </p:sp>
    </p:spTree>
    <p:extLst>
      <p:ext uri="{BB962C8B-B14F-4D97-AF65-F5344CB8AC3E}">
        <p14:creationId xmlns:p14="http://schemas.microsoft.com/office/powerpoint/2010/main" val="26746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FD4CD-3C78-B141-8529-81E12580B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F95C8D-0D98-1B48-A6E5-2DA4EB8139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01F639-4AFC-EE49-A392-DEE9864AE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16CA4-2780-CD4C-A4E7-A0670CAF01AE}"/>
              </a:ext>
            </a:extLst>
          </p:cNvPr>
          <p:cNvSpPr>
            <a:spLocks noGrp="1"/>
          </p:cNvSpPr>
          <p:nvPr>
            <p:ph type="dt" sz="half" idx="10"/>
          </p:nvPr>
        </p:nvSpPr>
        <p:spPr/>
        <p:txBody>
          <a:bodyPr/>
          <a:lstStyle/>
          <a:p>
            <a:fld id="{36C807A7-B038-4846-8FEF-7B0A1A7D11AF}" type="datetime1">
              <a:rPr lang="en-US" smtClean="0"/>
              <a:t>11/6/25</a:t>
            </a:fld>
            <a:endParaRPr lang="en-US"/>
          </a:p>
        </p:txBody>
      </p:sp>
      <p:sp>
        <p:nvSpPr>
          <p:cNvPr id="6" name="Footer Placeholder 5">
            <a:extLst>
              <a:ext uri="{FF2B5EF4-FFF2-40B4-BE49-F238E27FC236}">
                <a16:creationId xmlns:a16="http://schemas.microsoft.com/office/drawing/2014/main" id="{22384535-4C34-524C-93AE-CDEE931C2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E9E17-79F5-1845-A2F2-21FA679DFE82}"/>
              </a:ext>
            </a:extLst>
          </p:cNvPr>
          <p:cNvSpPr>
            <a:spLocks noGrp="1"/>
          </p:cNvSpPr>
          <p:nvPr>
            <p:ph type="sldNum" sz="quarter" idx="12"/>
          </p:nvPr>
        </p:nvSpPr>
        <p:spPr/>
        <p:txBody>
          <a:bodyPr/>
          <a:lstStyle/>
          <a:p>
            <a:fld id="{09389159-E739-9442-A4C1-EF1FC2C1E2A1}" type="slidenum">
              <a:rPr lang="en-US" smtClean="0"/>
              <a:t>‹#›</a:t>
            </a:fld>
            <a:endParaRPr lang="en-US"/>
          </a:p>
        </p:txBody>
      </p:sp>
    </p:spTree>
    <p:extLst>
      <p:ext uri="{BB962C8B-B14F-4D97-AF65-F5344CB8AC3E}">
        <p14:creationId xmlns:p14="http://schemas.microsoft.com/office/powerpoint/2010/main" val="89615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A1C7F7-7146-9F4C-87E5-446E1AFC12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B280C4-1BD2-9345-BAA7-170EBD126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289B6-C67D-0D4A-BC4F-706CEBCB22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A7F6C-E3CD-184D-9CFE-337E0552E75C}" type="datetime1">
              <a:rPr lang="en-US" smtClean="0"/>
              <a:t>11/6/25</a:t>
            </a:fld>
            <a:endParaRPr lang="en-US"/>
          </a:p>
        </p:txBody>
      </p:sp>
      <p:sp>
        <p:nvSpPr>
          <p:cNvPr id="5" name="Footer Placeholder 4">
            <a:extLst>
              <a:ext uri="{FF2B5EF4-FFF2-40B4-BE49-F238E27FC236}">
                <a16:creationId xmlns:a16="http://schemas.microsoft.com/office/drawing/2014/main" id="{31AFF89C-CEC0-AA47-971D-AEC36EEA7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DE2E7C-2308-9F42-9B58-6DB32CDA5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89159-E739-9442-A4C1-EF1FC2C1E2A1}" type="slidenum">
              <a:rPr lang="en-US" smtClean="0"/>
              <a:t>‹#›</a:t>
            </a:fld>
            <a:endParaRPr lang="en-US"/>
          </a:p>
        </p:txBody>
      </p:sp>
    </p:spTree>
    <p:extLst>
      <p:ext uri="{BB962C8B-B14F-4D97-AF65-F5344CB8AC3E}">
        <p14:creationId xmlns:p14="http://schemas.microsoft.com/office/powerpoint/2010/main" val="3389097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F18A-9954-484C-AE64-B4E0E217F4DA}"/>
              </a:ext>
            </a:extLst>
          </p:cNvPr>
          <p:cNvSpPr>
            <a:spLocks noGrp="1"/>
          </p:cNvSpPr>
          <p:nvPr>
            <p:ph type="ctrTitle"/>
          </p:nvPr>
        </p:nvSpPr>
        <p:spPr/>
        <p:txBody>
          <a:bodyPr>
            <a:normAutofit fontScale="90000"/>
          </a:bodyPr>
          <a:lstStyle/>
          <a:p>
            <a:r>
              <a:rPr lang="en-US" dirty="0"/>
              <a:t>CS 6332.001: Systems Security and Binary Code Analysis</a:t>
            </a:r>
            <a:br>
              <a:rPr lang="en-US" dirty="0"/>
            </a:br>
            <a:r>
              <a:rPr lang="en-US" dirty="0"/>
              <a:t>Lecture 10</a:t>
            </a:r>
          </a:p>
        </p:txBody>
      </p:sp>
      <p:sp>
        <p:nvSpPr>
          <p:cNvPr id="3" name="Subtitle 2">
            <a:extLst>
              <a:ext uri="{FF2B5EF4-FFF2-40B4-BE49-F238E27FC236}">
                <a16:creationId xmlns:a16="http://schemas.microsoft.com/office/drawing/2014/main" id="{8478EFD8-8810-7C4B-9D51-E4795820E15B}"/>
              </a:ext>
            </a:extLst>
          </p:cNvPr>
          <p:cNvSpPr>
            <a:spLocks noGrp="1"/>
          </p:cNvSpPr>
          <p:nvPr>
            <p:ph type="subTitle" idx="1"/>
          </p:nvPr>
        </p:nvSpPr>
        <p:spPr/>
        <p:txBody>
          <a:bodyPr/>
          <a:lstStyle/>
          <a:p>
            <a:r>
              <a:rPr lang="en-US" dirty="0"/>
              <a:t>Kangkook Jee</a:t>
            </a:r>
          </a:p>
          <a:p>
            <a:r>
              <a:rPr lang="en-US" dirty="0"/>
              <a:t>Oct 30, 2025</a:t>
            </a:r>
          </a:p>
        </p:txBody>
      </p:sp>
      <p:sp>
        <p:nvSpPr>
          <p:cNvPr id="5" name="Slide Number Placeholder 4">
            <a:extLst>
              <a:ext uri="{FF2B5EF4-FFF2-40B4-BE49-F238E27FC236}">
                <a16:creationId xmlns:a16="http://schemas.microsoft.com/office/drawing/2014/main" id="{CE2AEE9E-8F97-1F44-895C-E623AAE3E9A3}"/>
              </a:ext>
            </a:extLst>
          </p:cNvPr>
          <p:cNvSpPr>
            <a:spLocks noGrp="1"/>
          </p:cNvSpPr>
          <p:nvPr>
            <p:ph type="sldNum" sz="quarter" idx="12"/>
          </p:nvPr>
        </p:nvSpPr>
        <p:spPr/>
        <p:txBody>
          <a:bodyPr/>
          <a:lstStyle/>
          <a:p>
            <a:fld id="{09389159-E739-9442-A4C1-EF1FC2C1E2A1}" type="slidenum">
              <a:rPr lang="en-US" smtClean="0"/>
              <a:t>1</a:t>
            </a:fld>
            <a:endParaRPr lang="en-US"/>
          </a:p>
        </p:txBody>
      </p:sp>
    </p:spTree>
    <p:extLst>
      <p:ext uri="{BB962C8B-B14F-4D97-AF65-F5344CB8AC3E}">
        <p14:creationId xmlns:p14="http://schemas.microsoft.com/office/powerpoint/2010/main" val="2958764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E73C-719E-0842-8424-27A65087B7A8}"/>
              </a:ext>
            </a:extLst>
          </p:cNvPr>
          <p:cNvSpPr>
            <a:spLocks noGrp="1"/>
          </p:cNvSpPr>
          <p:nvPr>
            <p:ph type="title"/>
          </p:nvPr>
        </p:nvSpPr>
        <p:spPr/>
        <p:txBody>
          <a:bodyPr/>
          <a:lstStyle/>
          <a:p>
            <a:r>
              <a:rPr lang="en-US" dirty="0"/>
              <a:t>Virtualization Properties: </a:t>
            </a:r>
            <a:r>
              <a:rPr lang="en-US" b="1" i="1" dirty="0"/>
              <a:t>Isolation</a:t>
            </a:r>
          </a:p>
        </p:txBody>
      </p:sp>
      <p:sp>
        <p:nvSpPr>
          <p:cNvPr id="3" name="Content Placeholder 2">
            <a:extLst>
              <a:ext uri="{FF2B5EF4-FFF2-40B4-BE49-F238E27FC236}">
                <a16:creationId xmlns:a16="http://schemas.microsoft.com/office/drawing/2014/main" id="{927E75FC-FD7B-1542-A251-A84D5B972488}"/>
              </a:ext>
            </a:extLst>
          </p:cNvPr>
          <p:cNvSpPr>
            <a:spLocks noGrp="1"/>
          </p:cNvSpPr>
          <p:nvPr>
            <p:ph idx="1"/>
          </p:nvPr>
        </p:nvSpPr>
        <p:spPr/>
        <p:txBody>
          <a:bodyPr/>
          <a:lstStyle/>
          <a:p>
            <a:r>
              <a:rPr lang="en-US"/>
              <a:t>Fault Isolation</a:t>
            </a:r>
          </a:p>
          <a:p>
            <a:pPr lvl="1"/>
            <a:r>
              <a:rPr lang="en-US"/>
              <a:t>Fundamental property of virtualization</a:t>
            </a:r>
          </a:p>
          <a:p>
            <a:endParaRPr lang="en-US"/>
          </a:p>
          <a:p>
            <a:r>
              <a:rPr lang="en-US"/>
              <a:t>Software Isolation</a:t>
            </a:r>
          </a:p>
          <a:p>
            <a:pPr lvl="1"/>
            <a:r>
              <a:rPr lang="en-US"/>
              <a:t>Software Versioning</a:t>
            </a:r>
          </a:p>
          <a:p>
            <a:pPr lvl="1"/>
            <a:r>
              <a:rPr lang="en-US"/>
              <a:t>DLL hell</a:t>
            </a:r>
          </a:p>
          <a:p>
            <a:endParaRPr lang="en-US"/>
          </a:p>
          <a:p>
            <a:r>
              <a:rPr lang="en-US"/>
              <a:t>Performance Isolation</a:t>
            </a:r>
          </a:p>
          <a:p>
            <a:pPr lvl="1"/>
            <a:r>
              <a:rPr lang="en-US"/>
              <a:t>Accomplished through scheduling and resource allocation</a:t>
            </a:r>
          </a:p>
        </p:txBody>
      </p:sp>
      <p:sp>
        <p:nvSpPr>
          <p:cNvPr id="4" name="Slide Number Placeholder 3">
            <a:extLst>
              <a:ext uri="{FF2B5EF4-FFF2-40B4-BE49-F238E27FC236}">
                <a16:creationId xmlns:a16="http://schemas.microsoft.com/office/drawing/2014/main" id="{B26FF7B5-5B27-6E4A-B658-4ECF3DA921A9}"/>
              </a:ext>
            </a:extLst>
          </p:cNvPr>
          <p:cNvSpPr>
            <a:spLocks noGrp="1"/>
          </p:cNvSpPr>
          <p:nvPr>
            <p:ph type="sldNum" sz="quarter" idx="12"/>
          </p:nvPr>
        </p:nvSpPr>
        <p:spPr/>
        <p:txBody>
          <a:bodyPr/>
          <a:lstStyle/>
          <a:p>
            <a:fld id="{FBF729FF-03AA-4E9E-A079-183B0BB68762}" type="slidenum">
              <a:rPr lang="en-US" smtClean="0"/>
              <a:t>10</a:t>
            </a:fld>
            <a:endParaRPr lang="en-US"/>
          </a:p>
        </p:txBody>
      </p:sp>
    </p:spTree>
    <p:extLst>
      <p:ext uri="{BB962C8B-B14F-4D97-AF65-F5344CB8AC3E}">
        <p14:creationId xmlns:p14="http://schemas.microsoft.com/office/powerpoint/2010/main" val="961590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6D0A-167B-AB4E-B76B-97307DA99C58}"/>
              </a:ext>
            </a:extLst>
          </p:cNvPr>
          <p:cNvSpPr>
            <a:spLocks noGrp="1"/>
          </p:cNvSpPr>
          <p:nvPr>
            <p:ph type="title"/>
          </p:nvPr>
        </p:nvSpPr>
        <p:spPr>
          <a:xfrm>
            <a:off x="364435" y="364332"/>
            <a:ext cx="9506309" cy="914400"/>
          </a:xfrm>
        </p:spPr>
        <p:txBody>
          <a:bodyPr/>
          <a:lstStyle/>
          <a:p>
            <a:r>
              <a:rPr lang="en-US"/>
              <a:t>Virtualization Properties: </a:t>
            </a:r>
            <a:r>
              <a:rPr lang="en-US" b="1" i="1"/>
              <a:t>Encapsulation</a:t>
            </a:r>
          </a:p>
        </p:txBody>
      </p:sp>
      <p:sp>
        <p:nvSpPr>
          <p:cNvPr id="3" name="Content Placeholder 2">
            <a:extLst>
              <a:ext uri="{FF2B5EF4-FFF2-40B4-BE49-F238E27FC236}">
                <a16:creationId xmlns:a16="http://schemas.microsoft.com/office/drawing/2014/main" id="{CA361DA3-0BB9-6445-ACAA-242029873357}"/>
              </a:ext>
            </a:extLst>
          </p:cNvPr>
          <p:cNvSpPr>
            <a:spLocks noGrp="1"/>
          </p:cNvSpPr>
          <p:nvPr>
            <p:ph idx="1"/>
          </p:nvPr>
        </p:nvSpPr>
        <p:spPr/>
        <p:txBody>
          <a:bodyPr>
            <a:normAutofit/>
          </a:bodyPr>
          <a:lstStyle/>
          <a:p>
            <a:r>
              <a:rPr lang="en-US"/>
              <a:t>All VM state can be captured into a file</a:t>
            </a:r>
          </a:p>
          <a:p>
            <a:pPr lvl="1"/>
            <a:r>
              <a:rPr lang="en-US"/>
              <a:t>Operate on VM by operating on file</a:t>
            </a:r>
          </a:p>
          <a:p>
            <a:pPr lvl="1"/>
            <a:r>
              <a:rPr lang="en-US"/>
              <a:t>mv, cp, rm</a:t>
            </a:r>
          </a:p>
          <a:p>
            <a:r>
              <a:rPr lang="en-US"/>
              <a:t>Portability</a:t>
            </a:r>
          </a:p>
          <a:p>
            <a:pPr lvl="1"/>
            <a:r>
              <a:rPr lang="en-US"/>
              <a:t>Independent of physical hardware</a:t>
            </a:r>
          </a:p>
          <a:p>
            <a:pPr lvl="1"/>
            <a:r>
              <a:rPr lang="en-US"/>
              <a:t>Enables migration of live, running VMs</a:t>
            </a:r>
          </a:p>
          <a:p>
            <a:r>
              <a:rPr lang="en-US"/>
              <a:t>Complexity</a:t>
            </a:r>
          </a:p>
          <a:p>
            <a:pPr lvl="1"/>
            <a:r>
              <a:rPr lang="en-US"/>
              <a:t>Proportional to virtual HW model</a:t>
            </a:r>
          </a:p>
          <a:p>
            <a:pPr lvl="1"/>
            <a:r>
              <a:rPr lang="en-US"/>
              <a:t>Independent of guest software configuration</a:t>
            </a:r>
          </a:p>
        </p:txBody>
      </p:sp>
      <p:sp>
        <p:nvSpPr>
          <p:cNvPr id="4" name="Slide Number Placeholder 3">
            <a:extLst>
              <a:ext uri="{FF2B5EF4-FFF2-40B4-BE49-F238E27FC236}">
                <a16:creationId xmlns:a16="http://schemas.microsoft.com/office/drawing/2014/main" id="{05E01ACF-1E28-CE4C-BA74-A537A9C87875}"/>
              </a:ext>
            </a:extLst>
          </p:cNvPr>
          <p:cNvSpPr>
            <a:spLocks noGrp="1"/>
          </p:cNvSpPr>
          <p:nvPr>
            <p:ph type="sldNum" sz="quarter" idx="12"/>
          </p:nvPr>
        </p:nvSpPr>
        <p:spPr/>
        <p:txBody>
          <a:bodyPr/>
          <a:lstStyle/>
          <a:p>
            <a:fld id="{FBF729FF-03AA-4E9E-A079-183B0BB68762}" type="slidenum">
              <a:rPr lang="en-US" smtClean="0"/>
              <a:t>11</a:t>
            </a:fld>
            <a:endParaRPr lang="en-US"/>
          </a:p>
        </p:txBody>
      </p:sp>
    </p:spTree>
    <p:extLst>
      <p:ext uri="{BB962C8B-B14F-4D97-AF65-F5344CB8AC3E}">
        <p14:creationId xmlns:p14="http://schemas.microsoft.com/office/powerpoint/2010/main" val="389473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474D-3187-F641-AD9F-785CB047DE36}"/>
              </a:ext>
            </a:extLst>
          </p:cNvPr>
          <p:cNvSpPr>
            <a:spLocks noGrp="1"/>
          </p:cNvSpPr>
          <p:nvPr>
            <p:ph type="title"/>
          </p:nvPr>
        </p:nvSpPr>
        <p:spPr>
          <a:xfrm>
            <a:off x="838200" y="79095"/>
            <a:ext cx="10515600" cy="1325563"/>
          </a:xfrm>
        </p:spPr>
        <p:txBody>
          <a:bodyPr/>
          <a:lstStyle/>
          <a:p>
            <a:r>
              <a:rPr lang="en-US" dirty="0"/>
              <a:t>Virtualization Properties: </a:t>
            </a:r>
            <a:r>
              <a:rPr lang="en-US" b="1" i="1" dirty="0"/>
              <a:t>Interposition</a:t>
            </a:r>
          </a:p>
        </p:txBody>
      </p:sp>
      <p:sp>
        <p:nvSpPr>
          <p:cNvPr id="3" name="Content Placeholder 2">
            <a:extLst>
              <a:ext uri="{FF2B5EF4-FFF2-40B4-BE49-F238E27FC236}">
                <a16:creationId xmlns:a16="http://schemas.microsoft.com/office/drawing/2014/main" id="{814F50FE-449B-3646-A14C-AC52DDFC67AC}"/>
              </a:ext>
            </a:extLst>
          </p:cNvPr>
          <p:cNvSpPr>
            <a:spLocks noGrp="1"/>
          </p:cNvSpPr>
          <p:nvPr>
            <p:ph idx="1"/>
          </p:nvPr>
        </p:nvSpPr>
        <p:spPr>
          <a:xfrm>
            <a:off x="818322" y="1462913"/>
            <a:ext cx="10598426" cy="4351338"/>
          </a:xfrm>
        </p:spPr>
        <p:txBody>
          <a:bodyPr/>
          <a:lstStyle/>
          <a:p>
            <a:r>
              <a:rPr lang="en-US"/>
              <a:t>All guest actions go through hypervisor (monitor)</a:t>
            </a:r>
          </a:p>
          <a:p>
            <a:r>
              <a:rPr lang="en-US"/>
              <a:t>Monitor can </a:t>
            </a:r>
            <a:r>
              <a:rPr lang="en-US" i="1"/>
              <a:t>inspect</a:t>
            </a:r>
            <a:r>
              <a:rPr lang="en-US"/>
              <a:t>, </a:t>
            </a:r>
            <a:r>
              <a:rPr lang="en-US" i="1"/>
              <a:t>modify</a:t>
            </a:r>
            <a:r>
              <a:rPr lang="en-US"/>
              <a:t>, </a:t>
            </a:r>
            <a:r>
              <a:rPr lang="en-US" i="1"/>
              <a:t>deny</a:t>
            </a:r>
            <a:r>
              <a:rPr lang="en-US"/>
              <a:t> operations via </a:t>
            </a:r>
            <a:r>
              <a:rPr lang="en-US" b="1"/>
              <a:t>Instrumentation</a:t>
            </a:r>
          </a:p>
          <a:p>
            <a:r>
              <a:rPr lang="en-US"/>
              <a:t>Ex)</a:t>
            </a:r>
          </a:p>
          <a:p>
            <a:pPr lvl="1"/>
            <a:r>
              <a:rPr lang="en-US"/>
              <a:t>Compression</a:t>
            </a:r>
          </a:p>
          <a:p>
            <a:pPr lvl="1"/>
            <a:r>
              <a:rPr lang="en-US"/>
              <a:t>Encryption</a:t>
            </a:r>
          </a:p>
          <a:p>
            <a:pPr lvl="1"/>
            <a:r>
              <a:rPr lang="en-US"/>
              <a:t>Profiling</a:t>
            </a:r>
          </a:p>
          <a:p>
            <a:pPr lvl="1"/>
            <a:r>
              <a:rPr lang="en-US"/>
              <a:t>Translation</a:t>
            </a:r>
          </a:p>
          <a:p>
            <a:pPr lvl="1"/>
            <a:r>
              <a:rPr lang="en-US" b="1"/>
              <a:t>Reference Monitor</a:t>
            </a:r>
          </a:p>
        </p:txBody>
      </p:sp>
      <p:sp>
        <p:nvSpPr>
          <p:cNvPr id="4" name="Slide Number Placeholder 3">
            <a:extLst>
              <a:ext uri="{FF2B5EF4-FFF2-40B4-BE49-F238E27FC236}">
                <a16:creationId xmlns:a16="http://schemas.microsoft.com/office/drawing/2014/main" id="{25F96433-9B98-7745-AF08-ADA5DB9D3B9B}"/>
              </a:ext>
            </a:extLst>
          </p:cNvPr>
          <p:cNvSpPr>
            <a:spLocks noGrp="1"/>
          </p:cNvSpPr>
          <p:nvPr>
            <p:ph type="sldNum" sz="quarter" idx="12"/>
          </p:nvPr>
        </p:nvSpPr>
        <p:spPr/>
        <p:txBody>
          <a:bodyPr/>
          <a:lstStyle/>
          <a:p>
            <a:fld id="{FBF729FF-03AA-4E9E-A079-183B0BB68762}" type="slidenum">
              <a:rPr lang="en-US" smtClean="0"/>
              <a:t>12</a:t>
            </a:fld>
            <a:endParaRPr lang="en-US"/>
          </a:p>
        </p:txBody>
      </p:sp>
      <p:sp>
        <p:nvSpPr>
          <p:cNvPr id="5" name="Slide Number Placeholder 3">
            <a:extLst>
              <a:ext uri="{FF2B5EF4-FFF2-40B4-BE49-F238E27FC236}">
                <a16:creationId xmlns:a16="http://schemas.microsoft.com/office/drawing/2014/main" id="{744EF79F-A4D9-FD48-A4AA-15DAD44B1B5A}"/>
              </a:ext>
            </a:extLst>
          </p:cNvPr>
          <p:cNvSpPr txBox="1">
            <a:spLocks/>
          </p:cNvSpPr>
          <p:nvPr/>
        </p:nvSpPr>
        <p:spPr>
          <a:xfrm>
            <a:off x="10903226" y="59467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47839D-A323-47F3-909F-548499399628}" type="slidenum">
              <a:rPr lang="en-US" smtClean="0"/>
              <a:pPr/>
              <a:t>12</a:t>
            </a:fld>
            <a:endParaRPr lang="en-US"/>
          </a:p>
        </p:txBody>
      </p:sp>
      <p:sp>
        <p:nvSpPr>
          <p:cNvPr id="6" name="Rounded Rectangle 5">
            <a:extLst>
              <a:ext uri="{FF2B5EF4-FFF2-40B4-BE49-F238E27FC236}">
                <a16:creationId xmlns:a16="http://schemas.microsoft.com/office/drawing/2014/main" id="{F64F7706-01BB-C342-BA54-EEFBD1DBB4B7}"/>
              </a:ext>
            </a:extLst>
          </p:cNvPr>
          <p:cNvSpPr/>
          <p:nvPr/>
        </p:nvSpPr>
        <p:spPr>
          <a:xfrm>
            <a:off x="4513311" y="3844825"/>
            <a:ext cx="4530437" cy="212996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noAutofit/>
          </a:bodyPr>
          <a:lstStyle/>
          <a:p>
            <a:r>
              <a:rPr lang="en-US" sz="2800">
                <a:solidFill>
                  <a:schemeClr val="bg1"/>
                </a:solidFill>
              </a:rPr>
              <a:t>    Subject</a:t>
            </a:r>
          </a:p>
        </p:txBody>
      </p:sp>
      <p:sp>
        <p:nvSpPr>
          <p:cNvPr id="7" name="Rounded Rectangle 6">
            <a:extLst>
              <a:ext uri="{FF2B5EF4-FFF2-40B4-BE49-F238E27FC236}">
                <a16:creationId xmlns:a16="http://schemas.microsoft.com/office/drawing/2014/main" id="{23414D36-955D-BC4D-A5D3-C9B3AA13863F}"/>
              </a:ext>
            </a:extLst>
          </p:cNvPr>
          <p:cNvSpPr/>
          <p:nvPr/>
        </p:nvSpPr>
        <p:spPr>
          <a:xfrm>
            <a:off x="9569699" y="4205351"/>
            <a:ext cx="2514600" cy="10668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800">
                <a:solidFill>
                  <a:schemeClr val="bg1"/>
                </a:solidFill>
              </a:rPr>
              <a:t>Object</a:t>
            </a:r>
          </a:p>
        </p:txBody>
      </p:sp>
      <p:sp>
        <p:nvSpPr>
          <p:cNvPr id="8" name="TextBox 7">
            <a:extLst>
              <a:ext uri="{FF2B5EF4-FFF2-40B4-BE49-F238E27FC236}">
                <a16:creationId xmlns:a16="http://schemas.microsoft.com/office/drawing/2014/main" id="{0E47F161-E836-334C-BFDC-33C50E6A372B}"/>
              </a:ext>
            </a:extLst>
          </p:cNvPr>
          <p:cNvSpPr txBox="1"/>
          <p:nvPr/>
        </p:nvSpPr>
        <p:spPr>
          <a:xfrm>
            <a:off x="9067238" y="3605186"/>
            <a:ext cx="1390124" cy="400110"/>
          </a:xfrm>
          <a:prstGeom prst="rect">
            <a:avLst/>
          </a:prstGeom>
          <a:noFill/>
        </p:spPr>
        <p:txBody>
          <a:bodyPr wrap="square" rtlCol="0">
            <a:spAutoFit/>
          </a:bodyPr>
          <a:lstStyle/>
          <a:p>
            <a:r>
              <a:rPr lang="en-US" sz="2000"/>
              <a:t>Op request</a:t>
            </a:r>
          </a:p>
        </p:txBody>
      </p:sp>
      <p:sp>
        <p:nvSpPr>
          <p:cNvPr id="9" name="TextBox 8">
            <a:extLst>
              <a:ext uri="{FF2B5EF4-FFF2-40B4-BE49-F238E27FC236}">
                <a16:creationId xmlns:a16="http://schemas.microsoft.com/office/drawing/2014/main" id="{B4C3069D-B694-3B4C-A08A-CE176AAEBFBE}"/>
              </a:ext>
            </a:extLst>
          </p:cNvPr>
          <p:cNvSpPr txBox="1"/>
          <p:nvPr/>
        </p:nvSpPr>
        <p:spPr>
          <a:xfrm>
            <a:off x="9196149" y="5396883"/>
            <a:ext cx="1549974" cy="400110"/>
          </a:xfrm>
          <a:prstGeom prst="rect">
            <a:avLst/>
          </a:prstGeom>
          <a:noFill/>
        </p:spPr>
        <p:txBody>
          <a:bodyPr wrap="square" rtlCol="0">
            <a:spAutoFit/>
          </a:bodyPr>
          <a:lstStyle/>
          <a:p>
            <a:r>
              <a:rPr lang="en-US" sz="2000"/>
              <a:t>Op response</a:t>
            </a:r>
          </a:p>
        </p:txBody>
      </p:sp>
      <p:sp>
        <p:nvSpPr>
          <p:cNvPr id="10" name="Rounded Rectangle 9">
            <a:extLst>
              <a:ext uri="{FF2B5EF4-FFF2-40B4-BE49-F238E27FC236}">
                <a16:creationId xmlns:a16="http://schemas.microsoft.com/office/drawing/2014/main" id="{062F8E09-E2B3-7A42-A937-33C1394EDDA2}"/>
              </a:ext>
            </a:extLst>
          </p:cNvPr>
          <p:cNvSpPr/>
          <p:nvPr/>
        </p:nvSpPr>
        <p:spPr>
          <a:xfrm>
            <a:off x="6841013" y="4335012"/>
            <a:ext cx="2202736" cy="1082675"/>
          </a:xfrm>
          <a:prstGeom prst="roundRect">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r>
              <a:rPr lang="en-US" sz="2800">
                <a:solidFill>
                  <a:schemeClr val="bg1"/>
                </a:solidFill>
              </a:rPr>
              <a:t>Reference Monitor</a:t>
            </a:r>
          </a:p>
        </p:txBody>
      </p:sp>
      <p:cxnSp>
        <p:nvCxnSpPr>
          <p:cNvPr id="11" name="Straight Arrow Connector 10">
            <a:extLst>
              <a:ext uri="{FF2B5EF4-FFF2-40B4-BE49-F238E27FC236}">
                <a16:creationId xmlns:a16="http://schemas.microsoft.com/office/drawing/2014/main" id="{DC852242-9F28-C441-8A5B-960F33A26238}"/>
              </a:ext>
            </a:extLst>
          </p:cNvPr>
          <p:cNvCxnSpPr>
            <a:cxnSpLocks/>
          </p:cNvCxnSpPr>
          <p:nvPr/>
        </p:nvCxnSpPr>
        <p:spPr>
          <a:xfrm flipH="1" flipV="1">
            <a:off x="9050312" y="5112091"/>
            <a:ext cx="510045" cy="30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Snip Single Corner Rectangle 11">
            <a:extLst>
              <a:ext uri="{FF2B5EF4-FFF2-40B4-BE49-F238E27FC236}">
                <a16:creationId xmlns:a16="http://schemas.microsoft.com/office/drawing/2014/main" id="{38765CE1-5C18-6143-BE14-ADF39BDE8B06}"/>
              </a:ext>
            </a:extLst>
          </p:cNvPr>
          <p:cNvSpPr/>
          <p:nvPr/>
        </p:nvSpPr>
        <p:spPr>
          <a:xfrm>
            <a:off x="7039347" y="2661573"/>
            <a:ext cx="1300078" cy="516558"/>
          </a:xfrm>
          <a:prstGeom prst="snip1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a:solidFill>
                  <a:schemeClr val="bg1"/>
                </a:solidFill>
              </a:rPr>
              <a:t>CFG</a:t>
            </a:r>
          </a:p>
        </p:txBody>
      </p:sp>
      <p:sp>
        <p:nvSpPr>
          <p:cNvPr id="13" name="Down Arrow 12">
            <a:extLst>
              <a:ext uri="{FF2B5EF4-FFF2-40B4-BE49-F238E27FC236}">
                <a16:creationId xmlns:a16="http://schemas.microsoft.com/office/drawing/2014/main" id="{4B8A54DB-754C-0846-B4D5-9343A58F9D22}"/>
              </a:ext>
            </a:extLst>
          </p:cNvPr>
          <p:cNvSpPr/>
          <p:nvPr/>
        </p:nvSpPr>
        <p:spPr>
          <a:xfrm>
            <a:off x="7461692" y="3178131"/>
            <a:ext cx="381000" cy="1156881"/>
          </a:xfrm>
          <a:prstGeom prst="downArrow">
            <a:avLst/>
          </a:prstGeom>
          <a:ln/>
        </p:spPr>
        <p:style>
          <a:lnRef idx="2">
            <a:schemeClr val="dk1">
              <a:shade val="50000"/>
            </a:schemeClr>
          </a:lnRef>
          <a:fillRef idx="1">
            <a:schemeClr val="dk1"/>
          </a:fillRef>
          <a:effectRef idx="0">
            <a:schemeClr val="dk1"/>
          </a:effectRef>
          <a:fontRef idx="minor">
            <a:schemeClr val="lt1"/>
          </a:fontRef>
        </p:style>
        <p:txBody>
          <a:bodyPr wrap="square" rtlCol="0" anchor="ctr" anchorCtr="1">
            <a:noAutofit/>
          </a:bodyPr>
          <a:lstStyle/>
          <a:p>
            <a:pPr algn="ctr"/>
            <a:endParaRPr lang="en-US" sz="2800">
              <a:solidFill>
                <a:schemeClr val="bg1"/>
              </a:solidFill>
            </a:endParaRPr>
          </a:p>
        </p:txBody>
      </p:sp>
      <p:cxnSp>
        <p:nvCxnSpPr>
          <p:cNvPr id="14" name="Straight Arrow Connector 13">
            <a:extLst>
              <a:ext uri="{FF2B5EF4-FFF2-40B4-BE49-F238E27FC236}">
                <a16:creationId xmlns:a16="http://schemas.microsoft.com/office/drawing/2014/main" id="{4067DCA7-810A-784F-B07C-11723A756F4C}"/>
              </a:ext>
            </a:extLst>
          </p:cNvPr>
          <p:cNvCxnSpPr>
            <a:cxnSpLocks/>
          </p:cNvCxnSpPr>
          <p:nvPr/>
        </p:nvCxnSpPr>
        <p:spPr>
          <a:xfrm flipV="1">
            <a:off x="9043749" y="4470916"/>
            <a:ext cx="504562"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8273F54-7ED3-3144-A5A5-FF36C4AB6FD6}"/>
              </a:ext>
            </a:extLst>
          </p:cNvPr>
          <p:cNvSpPr txBox="1"/>
          <p:nvPr/>
        </p:nvSpPr>
        <p:spPr>
          <a:xfrm>
            <a:off x="8463371" y="2664950"/>
            <a:ext cx="1030282" cy="523220"/>
          </a:xfrm>
          <a:prstGeom prst="rect">
            <a:avLst/>
          </a:prstGeom>
          <a:noFill/>
        </p:spPr>
        <p:txBody>
          <a:bodyPr wrap="none" rtlCol="0">
            <a:spAutoFit/>
          </a:bodyPr>
          <a:lstStyle/>
          <a:p>
            <a:r>
              <a:rPr lang="en-US" sz="2800"/>
              <a:t>Policy</a:t>
            </a:r>
          </a:p>
        </p:txBody>
      </p:sp>
    </p:spTree>
    <p:extLst>
      <p:ext uri="{BB962C8B-B14F-4D97-AF65-F5344CB8AC3E}">
        <p14:creationId xmlns:p14="http://schemas.microsoft.com/office/powerpoint/2010/main" val="419462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55D4-16EE-EC43-894B-4BCF1196C40E}"/>
              </a:ext>
            </a:extLst>
          </p:cNvPr>
          <p:cNvSpPr>
            <a:spLocks noGrp="1"/>
          </p:cNvSpPr>
          <p:nvPr>
            <p:ph type="title"/>
          </p:nvPr>
        </p:nvSpPr>
        <p:spPr/>
        <p:txBody>
          <a:bodyPr/>
          <a:lstStyle/>
          <a:p>
            <a:r>
              <a:rPr lang="en-US"/>
              <a:t>Virtualization vs. Emulation</a:t>
            </a:r>
          </a:p>
        </p:txBody>
      </p:sp>
      <p:sp>
        <p:nvSpPr>
          <p:cNvPr id="3" name="Content Placeholder 2">
            <a:extLst>
              <a:ext uri="{FF2B5EF4-FFF2-40B4-BE49-F238E27FC236}">
                <a16:creationId xmlns:a16="http://schemas.microsoft.com/office/drawing/2014/main" id="{E45378C2-5B00-374F-9CEE-E6C2B87CED94}"/>
              </a:ext>
            </a:extLst>
          </p:cNvPr>
          <p:cNvSpPr>
            <a:spLocks noGrp="1"/>
          </p:cNvSpPr>
          <p:nvPr>
            <p:ph idx="1"/>
          </p:nvPr>
        </p:nvSpPr>
        <p:spPr>
          <a:xfrm>
            <a:off x="838200" y="1825625"/>
            <a:ext cx="7908636" cy="4351338"/>
          </a:xfrm>
        </p:spPr>
        <p:txBody>
          <a:bodyPr>
            <a:normAutofit fontScale="92500" lnSpcReduction="10000"/>
          </a:bodyPr>
          <a:lstStyle/>
          <a:p>
            <a:r>
              <a:rPr lang="en-US"/>
              <a:t>Emulation?</a:t>
            </a:r>
          </a:p>
          <a:p>
            <a:pPr lvl="1"/>
            <a:r>
              <a:rPr lang="en-US"/>
              <a:t>QEMU runs ARM code from Intel machine</a:t>
            </a:r>
          </a:p>
          <a:p>
            <a:pPr lvl="1"/>
            <a:r>
              <a:rPr lang="en-US"/>
              <a:t>Need to handle all instructions</a:t>
            </a:r>
          </a:p>
          <a:p>
            <a:pPr marL="0" indent="0">
              <a:buNone/>
            </a:pPr>
            <a:endParaRPr lang="en-US"/>
          </a:p>
          <a:p>
            <a:r>
              <a:rPr lang="en-US"/>
              <a:t>Virtualization</a:t>
            </a:r>
          </a:p>
          <a:p>
            <a:pPr lvl="1"/>
            <a:r>
              <a:rPr lang="en-US"/>
              <a:t>Run Windows from Linux</a:t>
            </a:r>
          </a:p>
          <a:p>
            <a:pPr lvl="1"/>
            <a:r>
              <a:rPr lang="en-US"/>
              <a:t>Need to handle sensitive + privileged instructions</a:t>
            </a:r>
          </a:p>
          <a:p>
            <a:pPr lvl="2"/>
            <a:r>
              <a:rPr lang="en-US"/>
              <a:t>Rest instructions can run natively</a:t>
            </a:r>
          </a:p>
          <a:p>
            <a:pPr lvl="1"/>
            <a:endParaRPr lang="en-US"/>
          </a:p>
          <a:p>
            <a:pPr lvl="1"/>
            <a:r>
              <a:rPr lang="en-US" i="1"/>
              <a:t>Privileged</a:t>
            </a:r>
            <a:r>
              <a:rPr lang="en-US"/>
              <a:t> instructions: make changes to CPU status</a:t>
            </a:r>
          </a:p>
          <a:p>
            <a:pPr lvl="1"/>
            <a:r>
              <a:rPr lang="en-US" i="1"/>
              <a:t>Sensitive</a:t>
            </a:r>
            <a:r>
              <a:rPr lang="en-US"/>
              <a:t> instructions: make changes to global system status</a:t>
            </a:r>
          </a:p>
          <a:p>
            <a:pPr lvl="1"/>
            <a:r>
              <a:rPr lang="en-US" i="1"/>
              <a:t>Regular</a:t>
            </a:r>
            <a:r>
              <a:rPr lang="en-US"/>
              <a:t> (benign) instructions: the rest</a:t>
            </a:r>
          </a:p>
          <a:p>
            <a:pPr lvl="1"/>
            <a:endParaRPr lang="en-US"/>
          </a:p>
        </p:txBody>
      </p:sp>
      <p:sp>
        <p:nvSpPr>
          <p:cNvPr id="4" name="Slide Number Placeholder 3">
            <a:extLst>
              <a:ext uri="{FF2B5EF4-FFF2-40B4-BE49-F238E27FC236}">
                <a16:creationId xmlns:a16="http://schemas.microsoft.com/office/drawing/2014/main" id="{863B78C1-98E7-4D40-AA73-0D842DBD7F23}"/>
              </a:ext>
            </a:extLst>
          </p:cNvPr>
          <p:cNvSpPr>
            <a:spLocks noGrp="1"/>
          </p:cNvSpPr>
          <p:nvPr>
            <p:ph type="sldNum" sz="quarter" idx="12"/>
          </p:nvPr>
        </p:nvSpPr>
        <p:spPr/>
        <p:txBody>
          <a:bodyPr/>
          <a:lstStyle/>
          <a:p>
            <a:fld id="{09389159-E739-9442-A4C1-EF1FC2C1E2A1}" type="slidenum">
              <a:rPr lang="en-US" smtClean="0"/>
              <a:t>13</a:t>
            </a:fld>
            <a:endParaRPr lang="en-US"/>
          </a:p>
        </p:txBody>
      </p:sp>
    </p:spTree>
    <p:extLst>
      <p:ext uri="{BB962C8B-B14F-4D97-AF65-F5344CB8AC3E}">
        <p14:creationId xmlns:p14="http://schemas.microsoft.com/office/powerpoint/2010/main" val="225955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4EDE-7C31-F34F-8725-F7FFC3F45D57}"/>
              </a:ext>
            </a:extLst>
          </p:cNvPr>
          <p:cNvSpPr>
            <a:spLocks noGrp="1"/>
          </p:cNvSpPr>
          <p:nvPr>
            <p:ph type="title"/>
          </p:nvPr>
        </p:nvSpPr>
        <p:spPr/>
        <p:txBody>
          <a:bodyPr/>
          <a:lstStyle/>
          <a:p>
            <a:r>
              <a:rPr lang="en-US"/>
              <a:t>Special Instructions</a:t>
            </a:r>
          </a:p>
        </p:txBody>
      </p:sp>
      <p:sp>
        <p:nvSpPr>
          <p:cNvPr id="3" name="Content Placeholder 2">
            <a:extLst>
              <a:ext uri="{FF2B5EF4-FFF2-40B4-BE49-F238E27FC236}">
                <a16:creationId xmlns:a16="http://schemas.microsoft.com/office/drawing/2014/main" id="{97AD04BA-AE78-BD40-870F-8DC854727EAE}"/>
              </a:ext>
            </a:extLst>
          </p:cNvPr>
          <p:cNvSpPr>
            <a:spLocks noGrp="1"/>
          </p:cNvSpPr>
          <p:nvPr>
            <p:ph idx="1"/>
          </p:nvPr>
        </p:nvSpPr>
        <p:spPr/>
        <p:txBody>
          <a:bodyPr>
            <a:normAutofit fontScale="92500" lnSpcReduction="10000"/>
          </a:bodyPr>
          <a:lstStyle/>
          <a:p>
            <a:r>
              <a:rPr lang="en-US" i="1" dirty="0"/>
              <a:t>Privileged</a:t>
            </a:r>
            <a:r>
              <a:rPr lang="en-US" dirty="0"/>
              <a:t> instructions</a:t>
            </a:r>
          </a:p>
          <a:p>
            <a:pPr lvl="1"/>
            <a:r>
              <a:rPr lang="en-US" dirty="0">
                <a:solidFill>
                  <a:srgbClr val="232629"/>
                </a:solidFill>
                <a:latin typeface="-apple-system"/>
              </a:rPr>
              <a:t>T</a:t>
            </a:r>
            <a:r>
              <a:rPr lang="en-US" b="0" i="0" dirty="0">
                <a:solidFill>
                  <a:srgbClr val="232629"/>
                </a:solidFill>
                <a:effectLst/>
                <a:latin typeface="-apple-system"/>
              </a:rPr>
              <a:t>he set of instructions that your ISA defines as privileged</a:t>
            </a:r>
          </a:p>
          <a:p>
            <a:pPr lvl="1"/>
            <a:r>
              <a:rPr lang="en-US" dirty="0"/>
              <a:t>Only can be executed in “Ring-0” (e.g., Kernel Mode)</a:t>
            </a:r>
          </a:p>
          <a:p>
            <a:pPr lvl="1"/>
            <a:r>
              <a:rPr lang="en-US" dirty="0"/>
              <a:t>E.g., I/O instruction, halt, Context switching</a:t>
            </a:r>
          </a:p>
          <a:p>
            <a:pPr lvl="1"/>
            <a:endParaRPr lang="en-US" dirty="0"/>
          </a:p>
          <a:p>
            <a:r>
              <a:rPr lang="en-US" dirty="0"/>
              <a:t>Sensitive instructions</a:t>
            </a:r>
          </a:p>
          <a:p>
            <a:pPr lvl="1"/>
            <a:r>
              <a:rPr lang="en-US" dirty="0"/>
              <a:t>observes or modifies privileged machine state that can be used to change the current processor’s privilege level</a:t>
            </a:r>
          </a:p>
          <a:p>
            <a:pPr lvl="1"/>
            <a:r>
              <a:rPr lang="en-US" i="1" dirty="0"/>
              <a:t>E.g., </a:t>
            </a:r>
            <a:r>
              <a:rPr lang="en-US" dirty="0"/>
              <a:t>most instructions that we have dealt with</a:t>
            </a:r>
          </a:p>
          <a:p>
            <a:pPr marL="0" indent="0">
              <a:buNone/>
            </a:pPr>
            <a:endParaRPr lang="en-US" dirty="0"/>
          </a:p>
          <a:p>
            <a:r>
              <a:rPr lang="en-US" dirty="0"/>
              <a:t>User-sensitive instruction</a:t>
            </a:r>
          </a:p>
          <a:p>
            <a:pPr lvl="1"/>
            <a:r>
              <a:rPr lang="en-US" dirty="0"/>
              <a:t>Sensitive instruction that executes in user/unprivileged mode</a:t>
            </a:r>
          </a:p>
        </p:txBody>
      </p:sp>
      <p:sp>
        <p:nvSpPr>
          <p:cNvPr id="4" name="Slide Number Placeholder 3">
            <a:extLst>
              <a:ext uri="{FF2B5EF4-FFF2-40B4-BE49-F238E27FC236}">
                <a16:creationId xmlns:a16="http://schemas.microsoft.com/office/drawing/2014/main" id="{F00ED9B3-74E4-A146-B2B2-F35F079064F1}"/>
              </a:ext>
            </a:extLst>
          </p:cNvPr>
          <p:cNvSpPr>
            <a:spLocks noGrp="1"/>
          </p:cNvSpPr>
          <p:nvPr>
            <p:ph type="sldNum" sz="quarter" idx="12"/>
          </p:nvPr>
        </p:nvSpPr>
        <p:spPr/>
        <p:txBody>
          <a:bodyPr/>
          <a:lstStyle/>
          <a:p>
            <a:fld id="{09389159-E739-9442-A4C1-EF1FC2C1E2A1}" type="slidenum">
              <a:rPr lang="en-US" smtClean="0"/>
              <a:t>14</a:t>
            </a:fld>
            <a:endParaRPr lang="en-US"/>
          </a:p>
        </p:txBody>
      </p:sp>
    </p:spTree>
    <p:extLst>
      <p:ext uri="{BB962C8B-B14F-4D97-AF65-F5344CB8AC3E}">
        <p14:creationId xmlns:p14="http://schemas.microsoft.com/office/powerpoint/2010/main" val="255650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8F31-C569-0240-9431-8D117D4CCB04}"/>
              </a:ext>
            </a:extLst>
          </p:cNvPr>
          <p:cNvSpPr>
            <a:spLocks noGrp="1"/>
          </p:cNvSpPr>
          <p:nvPr>
            <p:ph type="title"/>
          </p:nvPr>
        </p:nvSpPr>
        <p:spPr/>
        <p:txBody>
          <a:bodyPr/>
          <a:lstStyle/>
          <a:p>
            <a:r>
              <a:rPr lang="en-US"/>
              <a:t>Sensitive but Non-privileged Instruction</a:t>
            </a:r>
          </a:p>
        </p:txBody>
      </p:sp>
      <p:sp>
        <p:nvSpPr>
          <p:cNvPr id="3" name="Content Placeholder 2">
            <a:extLst>
              <a:ext uri="{FF2B5EF4-FFF2-40B4-BE49-F238E27FC236}">
                <a16:creationId xmlns:a16="http://schemas.microsoft.com/office/drawing/2014/main" id="{BB30A65C-017B-D540-AE39-13C1270E505C}"/>
              </a:ext>
            </a:extLst>
          </p:cNvPr>
          <p:cNvSpPr>
            <a:spLocks noGrp="1"/>
          </p:cNvSpPr>
          <p:nvPr>
            <p:ph idx="1"/>
          </p:nvPr>
        </p:nvSpPr>
        <p:spPr/>
        <p:txBody>
          <a:bodyPr/>
          <a:lstStyle/>
          <a:p>
            <a:r>
              <a:rPr lang="en-US" err="1">
                <a:latin typeface="Consolas" panose="020B0609020204030204" pitchFamily="49" charset="0"/>
                <a:cs typeface="Consolas" panose="020B0609020204030204" pitchFamily="49" charset="0"/>
              </a:rPr>
              <a:t>cpuid</a:t>
            </a:r>
            <a:r>
              <a:rPr lang="en-US">
                <a:latin typeface="Consolas" panose="020B0609020204030204" pitchFamily="49" charset="0"/>
                <a:cs typeface="Consolas" panose="020B0609020204030204" pitchFamily="49" charset="0"/>
              </a:rPr>
              <a:t>: </a:t>
            </a:r>
            <a:r>
              <a:rPr lang="en-US"/>
              <a:t>CPU identification</a:t>
            </a:r>
          </a:p>
          <a:p>
            <a:endParaRPr lang="en-US"/>
          </a:p>
          <a:p>
            <a:endParaRPr lang="en-US"/>
          </a:p>
          <a:p>
            <a:r>
              <a:rPr lang="en-US" err="1">
                <a:latin typeface="Consolas" panose="020B0609020204030204" pitchFamily="49" charset="0"/>
                <a:cs typeface="Consolas" panose="020B0609020204030204" pitchFamily="49" charset="0"/>
              </a:rPr>
              <a:t>rdtsc</a:t>
            </a:r>
            <a:r>
              <a:rPr lang="en-US"/>
              <a:t>: Read Time-Stamp Counter</a:t>
            </a:r>
          </a:p>
        </p:txBody>
      </p:sp>
      <p:sp>
        <p:nvSpPr>
          <p:cNvPr id="4" name="Slide Number Placeholder 3">
            <a:extLst>
              <a:ext uri="{FF2B5EF4-FFF2-40B4-BE49-F238E27FC236}">
                <a16:creationId xmlns:a16="http://schemas.microsoft.com/office/drawing/2014/main" id="{4C782E67-19F6-634C-B876-12454BF40DCD}"/>
              </a:ext>
            </a:extLst>
          </p:cNvPr>
          <p:cNvSpPr>
            <a:spLocks noGrp="1"/>
          </p:cNvSpPr>
          <p:nvPr>
            <p:ph type="sldNum" sz="quarter" idx="12"/>
          </p:nvPr>
        </p:nvSpPr>
        <p:spPr/>
        <p:txBody>
          <a:bodyPr/>
          <a:lstStyle/>
          <a:p>
            <a:fld id="{09389159-E739-9442-A4C1-EF1FC2C1E2A1}" type="slidenum">
              <a:rPr lang="en-US" smtClean="0"/>
              <a:t>15</a:t>
            </a:fld>
            <a:endParaRPr lang="en-US"/>
          </a:p>
        </p:txBody>
      </p:sp>
    </p:spTree>
    <p:extLst>
      <p:ext uri="{BB962C8B-B14F-4D97-AF65-F5344CB8AC3E}">
        <p14:creationId xmlns:p14="http://schemas.microsoft.com/office/powerpoint/2010/main" val="131593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8F31-C569-0240-9431-8D117D4CCB04}"/>
              </a:ext>
            </a:extLst>
          </p:cNvPr>
          <p:cNvSpPr>
            <a:spLocks noGrp="1"/>
          </p:cNvSpPr>
          <p:nvPr>
            <p:ph type="title"/>
          </p:nvPr>
        </p:nvSpPr>
        <p:spPr/>
        <p:txBody>
          <a:bodyPr/>
          <a:lstStyle/>
          <a:p>
            <a:r>
              <a:rPr lang="en-US"/>
              <a:t>Sensitive but Non-privileged Instruction</a:t>
            </a:r>
          </a:p>
        </p:txBody>
      </p:sp>
      <p:sp>
        <p:nvSpPr>
          <p:cNvPr id="3" name="Content Placeholder 2">
            <a:extLst>
              <a:ext uri="{FF2B5EF4-FFF2-40B4-BE49-F238E27FC236}">
                <a16:creationId xmlns:a16="http://schemas.microsoft.com/office/drawing/2014/main" id="{BB30A65C-017B-D540-AE39-13C1270E505C}"/>
              </a:ext>
            </a:extLst>
          </p:cNvPr>
          <p:cNvSpPr>
            <a:spLocks noGrp="1"/>
          </p:cNvSpPr>
          <p:nvPr>
            <p:ph idx="1"/>
          </p:nvPr>
        </p:nvSpPr>
        <p:spPr>
          <a:xfrm>
            <a:off x="838201" y="1825625"/>
            <a:ext cx="4924194" cy="4351338"/>
          </a:xfrm>
        </p:spPr>
        <p:txBody>
          <a:bodyPr/>
          <a:lstStyle/>
          <a:p>
            <a:r>
              <a:rPr lang="en-US">
                <a:latin typeface="Consolas" panose="020B0609020204030204" pitchFamily="49" charset="0"/>
                <a:cs typeface="Consolas" panose="020B0609020204030204" pitchFamily="49" charset="0"/>
              </a:rPr>
              <a:t>cli</a:t>
            </a:r>
            <a:r>
              <a:rPr lang="en-US"/>
              <a:t>: Clear Interrupt Table</a:t>
            </a:r>
          </a:p>
          <a:p>
            <a:r>
              <a:rPr lang="en-US" err="1">
                <a:latin typeface="Consolas" panose="020B0609020204030204" pitchFamily="49" charset="0"/>
                <a:cs typeface="Consolas" panose="020B0609020204030204" pitchFamily="49" charset="0"/>
              </a:rPr>
              <a:t>sti</a:t>
            </a:r>
            <a:r>
              <a:rPr lang="en-US"/>
              <a:t>: Set Interrupt Table</a:t>
            </a:r>
          </a:p>
          <a:p>
            <a:r>
              <a:rPr lang="en-US" err="1">
                <a:latin typeface="Consolas" panose="020B0609020204030204" pitchFamily="49" charset="0"/>
                <a:cs typeface="Consolas" panose="020B0609020204030204" pitchFamily="49" charset="0"/>
              </a:rPr>
              <a:t>popf</a:t>
            </a:r>
            <a:r>
              <a:rPr lang="en-US"/>
              <a:t>: restore EFLAGS register</a:t>
            </a:r>
          </a:p>
          <a:p>
            <a:endParaRPr lang="en-US"/>
          </a:p>
          <a:p>
            <a:r>
              <a:rPr lang="en-US"/>
              <a:t>Updates to `CR3` register</a:t>
            </a:r>
          </a:p>
          <a:p>
            <a:pPr lvl="1"/>
            <a:r>
              <a:rPr lang="en-US"/>
              <a:t>Special register for virtual memory management</a:t>
            </a:r>
          </a:p>
          <a:p>
            <a:pPr lvl="1"/>
            <a:r>
              <a:rPr lang="en-US"/>
              <a:t>Holds physical address</a:t>
            </a:r>
          </a:p>
        </p:txBody>
      </p:sp>
      <p:sp>
        <p:nvSpPr>
          <p:cNvPr id="4" name="Slide Number Placeholder 3">
            <a:extLst>
              <a:ext uri="{FF2B5EF4-FFF2-40B4-BE49-F238E27FC236}">
                <a16:creationId xmlns:a16="http://schemas.microsoft.com/office/drawing/2014/main" id="{4C782E67-19F6-634C-B876-12454BF40DCD}"/>
              </a:ext>
            </a:extLst>
          </p:cNvPr>
          <p:cNvSpPr>
            <a:spLocks noGrp="1"/>
          </p:cNvSpPr>
          <p:nvPr>
            <p:ph type="sldNum" sz="quarter" idx="12"/>
          </p:nvPr>
        </p:nvSpPr>
        <p:spPr/>
        <p:txBody>
          <a:bodyPr/>
          <a:lstStyle/>
          <a:p>
            <a:fld id="{09389159-E739-9442-A4C1-EF1FC2C1E2A1}" type="slidenum">
              <a:rPr lang="en-US" smtClean="0"/>
              <a:t>16</a:t>
            </a:fld>
            <a:endParaRPr lang="en-US"/>
          </a:p>
        </p:txBody>
      </p:sp>
      <p:pic>
        <p:nvPicPr>
          <p:cNvPr id="5" name="Picture 4">
            <a:extLst>
              <a:ext uri="{FF2B5EF4-FFF2-40B4-BE49-F238E27FC236}">
                <a16:creationId xmlns:a16="http://schemas.microsoft.com/office/drawing/2014/main" id="{D7E54BBF-76DF-3840-973C-06710E23F625}"/>
              </a:ext>
            </a:extLst>
          </p:cNvPr>
          <p:cNvPicPr>
            <a:picLocks noChangeAspect="1"/>
          </p:cNvPicPr>
          <p:nvPr/>
        </p:nvPicPr>
        <p:blipFill>
          <a:blip r:embed="rId2"/>
          <a:stretch>
            <a:fillRect/>
          </a:stretch>
        </p:blipFill>
        <p:spPr>
          <a:xfrm>
            <a:off x="5983291" y="1508760"/>
            <a:ext cx="5254617" cy="4591594"/>
          </a:xfrm>
          <a:prstGeom prst="rect">
            <a:avLst/>
          </a:prstGeom>
        </p:spPr>
      </p:pic>
      <p:sp>
        <p:nvSpPr>
          <p:cNvPr id="6" name="Rectangle 5">
            <a:extLst>
              <a:ext uri="{FF2B5EF4-FFF2-40B4-BE49-F238E27FC236}">
                <a16:creationId xmlns:a16="http://schemas.microsoft.com/office/drawing/2014/main" id="{152135FE-F311-7C40-A4A9-2C4E736E17A4}"/>
              </a:ext>
            </a:extLst>
          </p:cNvPr>
          <p:cNvSpPr/>
          <p:nvPr/>
        </p:nvSpPr>
        <p:spPr>
          <a:xfrm>
            <a:off x="5878286" y="3735977"/>
            <a:ext cx="5359622" cy="4506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3576327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a:extLst>
              <a:ext uri="{FF2B5EF4-FFF2-40B4-BE49-F238E27FC236}">
                <a16:creationId xmlns:a16="http://schemas.microsoft.com/office/drawing/2014/main" id="{A4194D66-1041-094E-A2A4-09395979A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892" y="4017752"/>
            <a:ext cx="2410692" cy="24106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0949BF-AA6E-B541-81DF-026C815D208D}"/>
              </a:ext>
            </a:extLst>
          </p:cNvPr>
          <p:cNvSpPr>
            <a:spLocks noGrp="1"/>
          </p:cNvSpPr>
          <p:nvPr>
            <p:ph type="title"/>
          </p:nvPr>
        </p:nvSpPr>
        <p:spPr>
          <a:xfrm>
            <a:off x="838200" y="12780"/>
            <a:ext cx="10515600" cy="660111"/>
          </a:xfrm>
        </p:spPr>
        <p:txBody>
          <a:bodyPr>
            <a:normAutofit fontScale="90000"/>
          </a:bodyPr>
          <a:lstStyle/>
          <a:p>
            <a:r>
              <a:rPr lang="en-US"/>
              <a:t>Strictly Virtualizable</a:t>
            </a:r>
          </a:p>
        </p:txBody>
      </p:sp>
      <p:sp>
        <p:nvSpPr>
          <p:cNvPr id="3" name="Content Placeholder 2">
            <a:extLst>
              <a:ext uri="{FF2B5EF4-FFF2-40B4-BE49-F238E27FC236}">
                <a16:creationId xmlns:a16="http://schemas.microsoft.com/office/drawing/2014/main" id="{BA48890F-3A79-4547-A36F-D001D74686DF}"/>
              </a:ext>
            </a:extLst>
          </p:cNvPr>
          <p:cNvSpPr>
            <a:spLocks noGrp="1"/>
          </p:cNvSpPr>
          <p:nvPr>
            <p:ph idx="1"/>
          </p:nvPr>
        </p:nvSpPr>
        <p:spPr>
          <a:xfrm>
            <a:off x="1489363" y="2852727"/>
            <a:ext cx="9448800" cy="1656115"/>
          </a:xfrm>
        </p:spPr>
        <p:txBody>
          <a:bodyPr>
            <a:normAutofit fontScale="92500" lnSpcReduction="10000"/>
          </a:bodyPr>
          <a:lstStyle/>
          <a:p>
            <a:r>
              <a:rPr lang="en-US" sz="1800"/>
              <a:t>Privileged instructions (vs. User instructions)</a:t>
            </a:r>
          </a:p>
          <a:p>
            <a:pPr lvl="1"/>
            <a:r>
              <a:rPr lang="en-US" sz="1600"/>
              <a:t>Only executed inside Kernel (ring-0)</a:t>
            </a:r>
          </a:p>
          <a:p>
            <a:pPr lvl="1"/>
            <a:r>
              <a:rPr lang="en-US" sz="1600"/>
              <a:t>E.g., INVLPG, HLT …</a:t>
            </a:r>
          </a:p>
          <a:p>
            <a:r>
              <a:rPr lang="en-US" sz="1800"/>
              <a:t>Sensitive (System) Instructions (vs. innocuous/user instructions )</a:t>
            </a:r>
          </a:p>
          <a:p>
            <a:pPr lvl="1"/>
            <a:r>
              <a:rPr lang="en-US" sz="1600"/>
              <a:t>Influences global system stage </a:t>
            </a:r>
          </a:p>
          <a:p>
            <a:pPr lvl="1"/>
            <a:r>
              <a:rPr lang="en-US" sz="1600"/>
              <a:t>CLI, STI …</a:t>
            </a:r>
          </a:p>
          <a:p>
            <a:pPr lvl="1"/>
            <a:endParaRPr lang="en-US" sz="1600"/>
          </a:p>
        </p:txBody>
      </p:sp>
      <p:sp>
        <p:nvSpPr>
          <p:cNvPr id="4" name="Slide Number Placeholder 3">
            <a:extLst>
              <a:ext uri="{FF2B5EF4-FFF2-40B4-BE49-F238E27FC236}">
                <a16:creationId xmlns:a16="http://schemas.microsoft.com/office/drawing/2014/main" id="{938FAF49-C7CD-314C-A2E0-99F9857CE7B9}"/>
              </a:ext>
            </a:extLst>
          </p:cNvPr>
          <p:cNvSpPr>
            <a:spLocks noGrp="1"/>
          </p:cNvSpPr>
          <p:nvPr>
            <p:ph type="sldNum" sz="quarter" idx="12"/>
          </p:nvPr>
        </p:nvSpPr>
        <p:spPr/>
        <p:txBody>
          <a:bodyPr/>
          <a:lstStyle/>
          <a:p>
            <a:fld id="{D18A8667-E97A-D14D-8462-D784FD87328E}" type="slidenum">
              <a:rPr lang="en-US" smtClean="0"/>
              <a:t>17</a:t>
            </a:fld>
            <a:endParaRPr lang="en-US"/>
          </a:p>
        </p:txBody>
      </p:sp>
      <p:sp>
        <p:nvSpPr>
          <p:cNvPr id="6" name="Rectangle 5">
            <a:extLst>
              <a:ext uri="{FF2B5EF4-FFF2-40B4-BE49-F238E27FC236}">
                <a16:creationId xmlns:a16="http://schemas.microsoft.com/office/drawing/2014/main" id="{3246A23E-BBE5-4B43-8534-DC1005BEE461}"/>
              </a:ext>
            </a:extLst>
          </p:cNvPr>
          <p:cNvSpPr/>
          <p:nvPr/>
        </p:nvSpPr>
        <p:spPr>
          <a:xfrm>
            <a:off x="1745673" y="724503"/>
            <a:ext cx="8115299" cy="1938992"/>
          </a:xfrm>
          <a:prstGeom prst="rect">
            <a:avLst/>
          </a:prstGeom>
          <a:solidFill>
            <a:schemeClr val="accent4">
              <a:lumMod val="20000"/>
              <a:lumOff val="80000"/>
            </a:schemeClr>
          </a:solidFill>
          <a:ln w="25400">
            <a:solidFill>
              <a:schemeClr val="accent1">
                <a:shade val="50000"/>
              </a:schemeClr>
            </a:solidFill>
          </a:ln>
        </p:spPr>
        <p:txBody>
          <a:bodyPr wrap="square">
            <a:spAutoFit/>
          </a:bodyPr>
          <a:lstStyle/>
          <a:p>
            <a:r>
              <a:rPr lang="en-US" sz="2400" b="1"/>
              <a:t>Goldberg’s Theorem 1 </a:t>
            </a:r>
          </a:p>
          <a:p>
            <a:pPr lvl="1"/>
            <a:r>
              <a:rPr lang="en-US" sz="2400"/>
              <a:t>For any conventional third-generation computer, a virtual machine monitor may be constructed if the set of </a:t>
            </a:r>
            <a:r>
              <a:rPr lang="en-US" sz="2400" i="1"/>
              <a:t>sensitive instructions </a:t>
            </a:r>
            <a:r>
              <a:rPr lang="en-US" sz="2400"/>
              <a:t>for that computer is a subset of the set of </a:t>
            </a:r>
            <a:r>
              <a:rPr lang="en-US" sz="2400" i="1"/>
              <a:t>privileged instructions</a:t>
            </a:r>
            <a:r>
              <a:rPr lang="en-US" sz="2400"/>
              <a:t>.</a:t>
            </a:r>
          </a:p>
        </p:txBody>
      </p:sp>
      <p:sp>
        <p:nvSpPr>
          <p:cNvPr id="7" name="Rounded Rectangular Callout 6">
            <a:extLst>
              <a:ext uri="{FF2B5EF4-FFF2-40B4-BE49-F238E27FC236}">
                <a16:creationId xmlns:a16="http://schemas.microsoft.com/office/drawing/2014/main" id="{2515BD2B-B38F-6547-879B-94C7F17E5702}"/>
              </a:ext>
            </a:extLst>
          </p:cNvPr>
          <p:cNvSpPr/>
          <p:nvPr/>
        </p:nvSpPr>
        <p:spPr>
          <a:xfrm>
            <a:off x="8381999" y="61135"/>
            <a:ext cx="1783774" cy="470915"/>
          </a:xfrm>
          <a:prstGeom prst="wedgeRoundRectCallout">
            <a:avLst>
              <a:gd name="adj1" fmla="val -44222"/>
              <a:gd name="adj2" fmla="val 1872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an efficient</a:t>
            </a:r>
          </a:p>
        </p:txBody>
      </p:sp>
      <p:pic>
        <p:nvPicPr>
          <p:cNvPr id="16390" name="Picture 6">
            <a:extLst>
              <a:ext uri="{FF2B5EF4-FFF2-40B4-BE49-F238E27FC236}">
                <a16:creationId xmlns:a16="http://schemas.microsoft.com/office/drawing/2014/main" id="{28D6BFF4-2691-5A4E-8F65-ECA0704603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908" y="4017752"/>
            <a:ext cx="2410692" cy="2410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CF1A259-1D6E-F247-BC01-D8F8549DFC66}"/>
              </a:ext>
            </a:extLst>
          </p:cNvPr>
          <p:cNvSpPr txBox="1"/>
          <p:nvPr/>
        </p:nvSpPr>
        <p:spPr>
          <a:xfrm>
            <a:off x="3159100" y="6227673"/>
            <a:ext cx="2303195" cy="646331"/>
          </a:xfrm>
          <a:prstGeom prst="rect">
            <a:avLst/>
          </a:prstGeom>
          <a:noFill/>
        </p:spPr>
        <p:txBody>
          <a:bodyPr wrap="none" rtlCol="0">
            <a:spAutoFit/>
          </a:bodyPr>
          <a:lstStyle/>
          <a:p>
            <a:r>
              <a:rPr lang="en-US"/>
              <a:t>Satisfies condition – </a:t>
            </a:r>
            <a:br>
              <a:rPr lang="en-US"/>
            </a:br>
            <a:r>
              <a:rPr lang="en-US"/>
              <a:t>efficiently virtualizable</a:t>
            </a:r>
          </a:p>
        </p:txBody>
      </p:sp>
      <p:sp>
        <p:nvSpPr>
          <p:cNvPr id="12" name="TextBox 11">
            <a:extLst>
              <a:ext uri="{FF2B5EF4-FFF2-40B4-BE49-F238E27FC236}">
                <a16:creationId xmlns:a16="http://schemas.microsoft.com/office/drawing/2014/main" id="{FFA18725-20AB-8B40-B5FE-652B57C7A187}"/>
              </a:ext>
            </a:extLst>
          </p:cNvPr>
          <p:cNvSpPr txBox="1"/>
          <p:nvPr/>
        </p:nvSpPr>
        <p:spPr>
          <a:xfrm>
            <a:off x="6213763" y="6428444"/>
            <a:ext cx="2613023" cy="369332"/>
          </a:xfrm>
          <a:prstGeom prst="rect">
            <a:avLst/>
          </a:prstGeom>
          <a:noFill/>
        </p:spPr>
        <p:txBody>
          <a:bodyPr wrap="none" rtlCol="0">
            <a:spAutoFit/>
          </a:bodyPr>
          <a:lstStyle/>
          <a:p>
            <a:r>
              <a:rPr lang="en-US" dirty="0"/>
              <a:t>Does not satisfy condition</a:t>
            </a:r>
          </a:p>
        </p:txBody>
      </p:sp>
      <p:pic>
        <p:nvPicPr>
          <p:cNvPr id="1026" name="Picture 2">
            <a:extLst>
              <a:ext uri="{FF2B5EF4-FFF2-40B4-BE49-F238E27FC236}">
                <a16:creationId xmlns:a16="http://schemas.microsoft.com/office/drawing/2014/main" id="{EC68958E-3FF0-BABA-D052-6D50636E65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4006" y="4276313"/>
            <a:ext cx="2989071" cy="215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84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6388"/>
                                        </p:tgtEl>
                                        <p:attrNameLst>
                                          <p:attrName>style.visibility</p:attrName>
                                        </p:attrNameLst>
                                      </p:cBhvr>
                                      <p:to>
                                        <p:strVal val="visible"/>
                                      </p:to>
                                    </p:set>
                                    <p:animEffect transition="in" filter="dissolve">
                                      <p:cBhvr>
                                        <p:cTn id="29" dur="500"/>
                                        <p:tgtEl>
                                          <p:spTgt spid="1638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390"/>
                                        </p:tgtEl>
                                        <p:attrNameLst>
                                          <p:attrName>style.visibility</p:attrName>
                                        </p:attrNameLst>
                                      </p:cBhvr>
                                      <p:to>
                                        <p:strVal val="visible"/>
                                      </p:to>
                                    </p:set>
                                    <p:animEffect transition="in" filter="dissolve">
                                      <p:cBhvr>
                                        <p:cTn id="37" dur="500"/>
                                        <p:tgtEl>
                                          <p:spTgt spid="1639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1995-5E51-124E-9DE2-7669CF9575B4}"/>
              </a:ext>
            </a:extLst>
          </p:cNvPr>
          <p:cNvSpPr>
            <a:spLocks noGrp="1"/>
          </p:cNvSpPr>
          <p:nvPr>
            <p:ph type="title"/>
          </p:nvPr>
        </p:nvSpPr>
        <p:spPr>
          <a:xfrm>
            <a:off x="838200" y="64488"/>
            <a:ext cx="10515600" cy="1325563"/>
          </a:xfrm>
        </p:spPr>
        <p:txBody>
          <a:bodyPr/>
          <a:lstStyle/>
          <a:p>
            <a:r>
              <a:rPr lang="en-US"/>
              <a:t>Trap and Emulate</a:t>
            </a:r>
          </a:p>
        </p:txBody>
      </p:sp>
      <p:sp>
        <p:nvSpPr>
          <p:cNvPr id="4" name="Slide Number Placeholder 3">
            <a:extLst>
              <a:ext uri="{FF2B5EF4-FFF2-40B4-BE49-F238E27FC236}">
                <a16:creationId xmlns:a16="http://schemas.microsoft.com/office/drawing/2014/main" id="{DB89992D-179E-A44A-A60A-F283B2D1C441}"/>
              </a:ext>
            </a:extLst>
          </p:cNvPr>
          <p:cNvSpPr>
            <a:spLocks noGrp="1"/>
          </p:cNvSpPr>
          <p:nvPr>
            <p:ph type="sldNum" sz="quarter" idx="12"/>
          </p:nvPr>
        </p:nvSpPr>
        <p:spPr>
          <a:xfrm>
            <a:off x="8610600" y="6356350"/>
            <a:ext cx="2743200" cy="365125"/>
          </a:xfrm>
        </p:spPr>
        <p:txBody>
          <a:bodyPr/>
          <a:lstStyle/>
          <a:p>
            <a:fld id="{FBF729FF-03AA-4E9E-A079-183B0BB68762}" type="slidenum">
              <a:rPr lang="en-US" smtClean="0"/>
              <a:t>18</a:t>
            </a:fld>
            <a:endParaRPr lang="en-US"/>
          </a:p>
        </p:txBody>
      </p:sp>
      <p:cxnSp>
        <p:nvCxnSpPr>
          <p:cNvPr id="5" name="Straight Connector 4">
            <a:extLst>
              <a:ext uri="{FF2B5EF4-FFF2-40B4-BE49-F238E27FC236}">
                <a16:creationId xmlns:a16="http://schemas.microsoft.com/office/drawing/2014/main" id="{02B9AE1F-580D-0C4F-AA9C-9208CFE80480}"/>
              </a:ext>
            </a:extLst>
          </p:cNvPr>
          <p:cNvCxnSpPr/>
          <p:nvPr/>
        </p:nvCxnSpPr>
        <p:spPr>
          <a:xfrm>
            <a:off x="2209800" y="3199681"/>
            <a:ext cx="7162800" cy="1588"/>
          </a:xfrm>
          <a:prstGeom prst="line">
            <a:avLst/>
          </a:prstGeom>
          <a:ln w="7620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B17D03A-EE95-DC45-A3D4-95D94F6767DF}"/>
              </a:ext>
            </a:extLst>
          </p:cNvPr>
          <p:cNvSpPr/>
          <p:nvPr/>
        </p:nvSpPr>
        <p:spPr>
          <a:xfrm>
            <a:off x="3048000" y="1294681"/>
            <a:ext cx="5486400" cy="1752600"/>
          </a:xfrm>
          <a:prstGeom prst="rect">
            <a:avLst/>
          </a:prstGeom>
          <a:solidFill>
            <a:schemeClr val="bg2"/>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t"/>
          <a:lstStyle/>
          <a:p>
            <a:pPr algn="ctr"/>
            <a:r>
              <a:rPr lang="en-US" sz="2400" b="1">
                <a:solidFill>
                  <a:schemeClr val="tx1"/>
                </a:solidFill>
              </a:rPr>
              <a:t>Guest OS + Applications</a:t>
            </a:r>
          </a:p>
        </p:txBody>
      </p:sp>
      <p:grpSp>
        <p:nvGrpSpPr>
          <p:cNvPr id="7" name="Group 6">
            <a:extLst>
              <a:ext uri="{FF2B5EF4-FFF2-40B4-BE49-F238E27FC236}">
                <a16:creationId xmlns:a16="http://schemas.microsoft.com/office/drawing/2014/main" id="{8CF15100-564B-A54C-B787-B5BCBF245460}"/>
              </a:ext>
            </a:extLst>
          </p:cNvPr>
          <p:cNvGrpSpPr/>
          <p:nvPr/>
        </p:nvGrpSpPr>
        <p:grpSpPr>
          <a:xfrm>
            <a:off x="5257800" y="1675681"/>
            <a:ext cx="1143000" cy="1143000"/>
            <a:chOff x="4038600" y="1905000"/>
            <a:chExt cx="1143000" cy="1143000"/>
          </a:xfrm>
          <a:solidFill>
            <a:schemeClr val="tx1">
              <a:lumMod val="50000"/>
              <a:lumOff val="50000"/>
            </a:schemeClr>
          </a:solidFill>
        </p:grpSpPr>
        <p:sp>
          <p:nvSpPr>
            <p:cNvPr id="8" name="Circular Arrow 7">
              <a:extLst>
                <a:ext uri="{FF2B5EF4-FFF2-40B4-BE49-F238E27FC236}">
                  <a16:creationId xmlns:a16="http://schemas.microsoft.com/office/drawing/2014/main" id="{D5B7168A-AA74-7549-BD5B-7570DE057FC5}"/>
                </a:ext>
              </a:extLst>
            </p:cNvPr>
            <p:cNvSpPr/>
            <p:nvPr/>
          </p:nvSpPr>
          <p:spPr>
            <a:xfrm>
              <a:off x="4038600" y="1905000"/>
              <a:ext cx="1143000" cy="1143000"/>
            </a:xfrm>
            <a:prstGeom prst="circularArrow">
              <a:avLst>
                <a:gd name="adj1" fmla="val 12500"/>
                <a:gd name="adj2" fmla="val 1142319"/>
                <a:gd name="adj3" fmla="val 20457681"/>
                <a:gd name="adj4" fmla="val 11330344"/>
                <a:gd name="adj5" fmla="val 12500"/>
              </a:avLst>
            </a:prstGeom>
            <a:grpFill/>
            <a:ln w="28575">
              <a:solidFill>
                <a:schemeClr val="bg1">
                  <a:lumMod val="65000"/>
                </a:schemeClr>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9" name="Circular Arrow 8">
              <a:extLst>
                <a:ext uri="{FF2B5EF4-FFF2-40B4-BE49-F238E27FC236}">
                  <a16:creationId xmlns:a16="http://schemas.microsoft.com/office/drawing/2014/main" id="{6FC019D3-C609-454A-AB89-696821E8CD88}"/>
                </a:ext>
              </a:extLst>
            </p:cNvPr>
            <p:cNvSpPr/>
            <p:nvPr/>
          </p:nvSpPr>
          <p:spPr>
            <a:xfrm flipH="1" flipV="1">
              <a:off x="4038600" y="1905000"/>
              <a:ext cx="1143000" cy="1143000"/>
            </a:xfrm>
            <a:prstGeom prst="circularArrow">
              <a:avLst>
                <a:gd name="adj1" fmla="val 12500"/>
                <a:gd name="adj2" fmla="val 1142319"/>
                <a:gd name="adj3" fmla="val 20457681"/>
                <a:gd name="adj4" fmla="val 11374579"/>
                <a:gd name="adj5" fmla="val 12500"/>
              </a:avLst>
            </a:prstGeom>
            <a:grpFill/>
            <a:ln w="28575">
              <a:solidFill>
                <a:schemeClr val="bg1">
                  <a:lumMod val="65000"/>
                </a:schemeClr>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grpSp>
      <p:sp>
        <p:nvSpPr>
          <p:cNvPr id="10" name="Rectangle 9">
            <a:extLst>
              <a:ext uri="{FF2B5EF4-FFF2-40B4-BE49-F238E27FC236}">
                <a16:creationId xmlns:a16="http://schemas.microsoft.com/office/drawing/2014/main" id="{54EAB337-4765-024D-B4FC-6E6D8BA90FB6}"/>
              </a:ext>
            </a:extLst>
          </p:cNvPr>
          <p:cNvSpPr/>
          <p:nvPr/>
        </p:nvSpPr>
        <p:spPr>
          <a:xfrm>
            <a:off x="3009900" y="3352081"/>
            <a:ext cx="5600700" cy="2209800"/>
          </a:xfrm>
          <a:prstGeom prst="rect">
            <a:avLst/>
          </a:prstGeom>
          <a:solidFill>
            <a:schemeClr val="bg2">
              <a:lumMod val="90000"/>
            </a:schemeClr>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b"/>
          <a:lstStyle/>
          <a:p>
            <a:pPr algn="ctr"/>
            <a:r>
              <a:rPr lang="en-US" sz="2400" b="1">
                <a:solidFill>
                  <a:schemeClr val="tx1"/>
                </a:solidFill>
              </a:rPr>
              <a:t>Hypervisor (Virtual Machine Monitor)</a:t>
            </a:r>
          </a:p>
        </p:txBody>
      </p:sp>
      <p:sp>
        <p:nvSpPr>
          <p:cNvPr id="11" name="Down Arrow 10">
            <a:extLst>
              <a:ext uri="{FF2B5EF4-FFF2-40B4-BE49-F238E27FC236}">
                <a16:creationId xmlns:a16="http://schemas.microsoft.com/office/drawing/2014/main" id="{48C67D46-79C5-8E4B-8DFD-DCD0B65C25E3}"/>
              </a:ext>
            </a:extLst>
          </p:cNvPr>
          <p:cNvSpPr/>
          <p:nvPr/>
        </p:nvSpPr>
        <p:spPr>
          <a:xfrm>
            <a:off x="3581400" y="2894881"/>
            <a:ext cx="1371600" cy="1219200"/>
          </a:xfrm>
          <a:prstGeom prst="downArrow">
            <a:avLst/>
          </a:prstGeom>
          <a:solidFill>
            <a:schemeClr val="bg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400" b="1">
                <a:solidFill>
                  <a:schemeClr val="tx1"/>
                </a:solidFill>
              </a:rPr>
              <a:t>Page</a:t>
            </a:r>
          </a:p>
          <a:p>
            <a:pPr algn="ctr"/>
            <a:r>
              <a:rPr lang="en-US" sz="1400" b="1">
                <a:solidFill>
                  <a:schemeClr val="tx1"/>
                </a:solidFill>
              </a:rPr>
              <a:t>Fault</a:t>
            </a:r>
          </a:p>
        </p:txBody>
      </p:sp>
      <p:sp>
        <p:nvSpPr>
          <p:cNvPr id="12" name="Down Arrow 11">
            <a:extLst>
              <a:ext uri="{FF2B5EF4-FFF2-40B4-BE49-F238E27FC236}">
                <a16:creationId xmlns:a16="http://schemas.microsoft.com/office/drawing/2014/main" id="{755B3766-3989-D04F-A812-D415954E9C00}"/>
              </a:ext>
            </a:extLst>
          </p:cNvPr>
          <p:cNvSpPr/>
          <p:nvPr/>
        </p:nvSpPr>
        <p:spPr>
          <a:xfrm>
            <a:off x="5105400" y="2894881"/>
            <a:ext cx="1371600" cy="1219200"/>
          </a:xfrm>
          <a:prstGeom prst="downArrow">
            <a:avLst/>
          </a:prstGeom>
          <a:solidFill>
            <a:schemeClr val="bg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400" b="1" err="1">
                <a:solidFill>
                  <a:schemeClr val="tx1"/>
                </a:solidFill>
              </a:rPr>
              <a:t>Undef</a:t>
            </a:r>
            <a:endParaRPr lang="en-US" sz="1400" b="1">
              <a:solidFill>
                <a:schemeClr val="tx1"/>
              </a:solidFill>
            </a:endParaRPr>
          </a:p>
          <a:p>
            <a:pPr algn="ctr"/>
            <a:r>
              <a:rPr lang="en-US" sz="1400" b="1" err="1">
                <a:solidFill>
                  <a:schemeClr val="tx1"/>
                </a:solidFill>
              </a:rPr>
              <a:t>Instr</a:t>
            </a:r>
            <a:endParaRPr lang="en-US" sz="1400" b="1">
              <a:solidFill>
                <a:schemeClr val="tx1"/>
              </a:solidFill>
            </a:endParaRPr>
          </a:p>
        </p:txBody>
      </p:sp>
      <p:sp>
        <p:nvSpPr>
          <p:cNvPr id="13" name="Up Arrow 12">
            <a:extLst>
              <a:ext uri="{FF2B5EF4-FFF2-40B4-BE49-F238E27FC236}">
                <a16:creationId xmlns:a16="http://schemas.microsoft.com/office/drawing/2014/main" id="{622301D3-CE6E-F649-83E8-9296A317187D}"/>
              </a:ext>
            </a:extLst>
          </p:cNvPr>
          <p:cNvSpPr/>
          <p:nvPr/>
        </p:nvSpPr>
        <p:spPr>
          <a:xfrm>
            <a:off x="6705600" y="2894881"/>
            <a:ext cx="1371600" cy="1219200"/>
          </a:xfrm>
          <a:prstGeom prst="upArrow">
            <a:avLst/>
          </a:prstGeom>
          <a:solidFill>
            <a:schemeClr val="bg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400" b="1" err="1">
                <a:solidFill>
                  <a:schemeClr val="tx1"/>
                </a:solidFill>
              </a:rPr>
              <a:t>vIRQ</a:t>
            </a:r>
            <a:endParaRPr lang="en-US" sz="1400" b="1">
              <a:solidFill>
                <a:schemeClr val="tx1"/>
              </a:solidFill>
            </a:endParaRPr>
          </a:p>
        </p:txBody>
      </p:sp>
      <p:sp>
        <p:nvSpPr>
          <p:cNvPr id="14" name="Rectangle 13">
            <a:extLst>
              <a:ext uri="{FF2B5EF4-FFF2-40B4-BE49-F238E27FC236}">
                <a16:creationId xmlns:a16="http://schemas.microsoft.com/office/drawing/2014/main" id="{5CA962B2-76A4-444F-BFA2-2F9183235FD4}"/>
              </a:ext>
            </a:extLst>
          </p:cNvPr>
          <p:cNvSpPr/>
          <p:nvPr/>
        </p:nvSpPr>
        <p:spPr>
          <a:xfrm>
            <a:off x="3581400" y="4190281"/>
            <a:ext cx="1371600" cy="685800"/>
          </a:xfrm>
          <a:prstGeom prst="rect">
            <a:avLst/>
          </a:prstGeom>
          <a:solidFill>
            <a:schemeClr val="bg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a:solidFill>
                  <a:schemeClr val="tx1"/>
                </a:solidFill>
              </a:rPr>
              <a:t>MMU</a:t>
            </a:r>
          </a:p>
          <a:p>
            <a:pPr algn="ctr"/>
            <a:r>
              <a:rPr lang="en-US" sz="1600" b="1">
                <a:solidFill>
                  <a:schemeClr val="tx1"/>
                </a:solidFill>
              </a:rPr>
              <a:t>Emulation</a:t>
            </a:r>
          </a:p>
        </p:txBody>
      </p:sp>
      <p:sp>
        <p:nvSpPr>
          <p:cNvPr id="15" name="Rectangle 14">
            <a:extLst>
              <a:ext uri="{FF2B5EF4-FFF2-40B4-BE49-F238E27FC236}">
                <a16:creationId xmlns:a16="http://schemas.microsoft.com/office/drawing/2014/main" id="{FDDEC933-695C-7D4E-8A65-C263794FE61F}"/>
              </a:ext>
            </a:extLst>
          </p:cNvPr>
          <p:cNvSpPr/>
          <p:nvPr/>
        </p:nvSpPr>
        <p:spPr>
          <a:xfrm>
            <a:off x="5105400" y="4190281"/>
            <a:ext cx="1371600" cy="685800"/>
          </a:xfrm>
          <a:prstGeom prst="rect">
            <a:avLst/>
          </a:prstGeom>
          <a:solidFill>
            <a:schemeClr val="bg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a:solidFill>
                  <a:schemeClr val="tx1"/>
                </a:solidFill>
              </a:rPr>
              <a:t>CPU</a:t>
            </a:r>
          </a:p>
          <a:p>
            <a:pPr algn="ctr"/>
            <a:r>
              <a:rPr lang="en-US" sz="1600" b="1">
                <a:solidFill>
                  <a:schemeClr val="tx1"/>
                </a:solidFill>
              </a:rPr>
              <a:t>Emulation</a:t>
            </a:r>
          </a:p>
        </p:txBody>
      </p:sp>
      <p:sp>
        <p:nvSpPr>
          <p:cNvPr id="16" name="Rectangle 15">
            <a:extLst>
              <a:ext uri="{FF2B5EF4-FFF2-40B4-BE49-F238E27FC236}">
                <a16:creationId xmlns:a16="http://schemas.microsoft.com/office/drawing/2014/main" id="{07B16D58-DB66-3446-B7C3-5C9104949D6E}"/>
              </a:ext>
            </a:extLst>
          </p:cNvPr>
          <p:cNvSpPr/>
          <p:nvPr/>
        </p:nvSpPr>
        <p:spPr>
          <a:xfrm>
            <a:off x="6705600" y="4190281"/>
            <a:ext cx="1371600" cy="685800"/>
          </a:xfrm>
          <a:prstGeom prst="rect">
            <a:avLst/>
          </a:prstGeom>
          <a:solidFill>
            <a:schemeClr val="bg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a:solidFill>
                  <a:schemeClr val="tx1"/>
                </a:solidFill>
              </a:rPr>
              <a:t>I/O</a:t>
            </a:r>
          </a:p>
          <a:p>
            <a:pPr algn="ctr"/>
            <a:r>
              <a:rPr lang="en-US" sz="1600" b="1">
                <a:solidFill>
                  <a:schemeClr val="tx1"/>
                </a:solidFill>
              </a:rPr>
              <a:t>Emulation</a:t>
            </a:r>
          </a:p>
        </p:txBody>
      </p:sp>
      <p:sp>
        <p:nvSpPr>
          <p:cNvPr id="17" name="TextBox 16">
            <a:extLst>
              <a:ext uri="{FF2B5EF4-FFF2-40B4-BE49-F238E27FC236}">
                <a16:creationId xmlns:a16="http://schemas.microsoft.com/office/drawing/2014/main" id="{731FBC76-648A-1E4F-A697-4F51685DDD21}"/>
              </a:ext>
            </a:extLst>
          </p:cNvPr>
          <p:cNvSpPr txBox="1"/>
          <p:nvPr/>
        </p:nvSpPr>
        <p:spPr>
          <a:xfrm>
            <a:off x="8763000" y="1447081"/>
            <a:ext cx="492443" cy="1452129"/>
          </a:xfrm>
          <a:prstGeom prst="rect">
            <a:avLst/>
          </a:prstGeom>
          <a:noFill/>
        </p:spPr>
        <p:txBody>
          <a:bodyPr vert="vert270" wrap="none" rtlCol="0">
            <a:spAutoFit/>
          </a:bodyPr>
          <a:lstStyle/>
          <a:p>
            <a:pPr algn="ctr"/>
            <a:r>
              <a:rPr lang="en-US" sz="2000" b="1"/>
              <a:t>Unprivileged</a:t>
            </a:r>
          </a:p>
        </p:txBody>
      </p:sp>
      <p:sp>
        <p:nvSpPr>
          <p:cNvPr id="18" name="TextBox 17">
            <a:extLst>
              <a:ext uri="{FF2B5EF4-FFF2-40B4-BE49-F238E27FC236}">
                <a16:creationId xmlns:a16="http://schemas.microsoft.com/office/drawing/2014/main" id="{31229345-7079-2048-A795-1C557C7D7A33}"/>
              </a:ext>
            </a:extLst>
          </p:cNvPr>
          <p:cNvSpPr txBox="1"/>
          <p:nvPr/>
        </p:nvSpPr>
        <p:spPr>
          <a:xfrm>
            <a:off x="8763000" y="3885481"/>
            <a:ext cx="492443" cy="1145956"/>
          </a:xfrm>
          <a:prstGeom prst="rect">
            <a:avLst/>
          </a:prstGeom>
          <a:noFill/>
        </p:spPr>
        <p:txBody>
          <a:bodyPr vert="vert270" wrap="none" rtlCol="0">
            <a:spAutoFit/>
          </a:bodyPr>
          <a:lstStyle/>
          <a:p>
            <a:pPr algn="ctr"/>
            <a:r>
              <a:rPr lang="en-US" sz="2000" b="1"/>
              <a:t>Privileged</a:t>
            </a:r>
          </a:p>
        </p:txBody>
      </p:sp>
      <p:sp>
        <p:nvSpPr>
          <p:cNvPr id="3" name="Rectangle 2">
            <a:extLst>
              <a:ext uri="{FF2B5EF4-FFF2-40B4-BE49-F238E27FC236}">
                <a16:creationId xmlns:a16="http://schemas.microsoft.com/office/drawing/2014/main" id="{4809D459-0C12-704F-AF43-8661CC58B149}"/>
              </a:ext>
            </a:extLst>
          </p:cNvPr>
          <p:cNvSpPr/>
          <p:nvPr/>
        </p:nvSpPr>
        <p:spPr>
          <a:xfrm>
            <a:off x="1342611" y="5892513"/>
            <a:ext cx="8935278" cy="646331"/>
          </a:xfrm>
          <a:prstGeom prst="rect">
            <a:avLst/>
          </a:prstGeom>
        </p:spPr>
        <p:txBody>
          <a:bodyPr wrap="square">
            <a:spAutoFit/>
          </a:bodyPr>
          <a:lstStyle/>
          <a:p>
            <a:r>
              <a:rPr lang="en-US" b="1" i="1"/>
              <a:t>A trap</a:t>
            </a:r>
            <a:r>
              <a:rPr lang="en-US"/>
              <a:t>, also known as an exception or a fault, is typically a type of </a:t>
            </a:r>
            <a:r>
              <a:rPr lang="en-US" i="1"/>
              <a:t>synchronous interrupt </a:t>
            </a:r>
            <a:r>
              <a:rPr lang="en-US"/>
              <a:t>caused by an exceptional condition (e.g., breakpoint, division by zero, invalid memory access). </a:t>
            </a:r>
          </a:p>
        </p:txBody>
      </p:sp>
      <p:sp>
        <p:nvSpPr>
          <p:cNvPr id="19" name="Rectangular Callout 18">
            <a:extLst>
              <a:ext uri="{FF2B5EF4-FFF2-40B4-BE49-F238E27FC236}">
                <a16:creationId xmlns:a16="http://schemas.microsoft.com/office/drawing/2014/main" id="{ED674413-B793-4642-86DF-E9A6E729C908}"/>
              </a:ext>
            </a:extLst>
          </p:cNvPr>
          <p:cNvSpPr/>
          <p:nvPr/>
        </p:nvSpPr>
        <p:spPr>
          <a:xfrm>
            <a:off x="275904" y="5082209"/>
            <a:ext cx="1254721" cy="440202"/>
          </a:xfrm>
          <a:prstGeom prst="wedgeRectCallout">
            <a:avLst>
              <a:gd name="adj1" fmla="val 72264"/>
              <a:gd name="adj2" fmla="val 14715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Expensive!</a:t>
            </a:r>
          </a:p>
        </p:txBody>
      </p:sp>
      <p:sp>
        <p:nvSpPr>
          <p:cNvPr id="20" name="Rectangular Callout 19">
            <a:extLst>
              <a:ext uri="{FF2B5EF4-FFF2-40B4-BE49-F238E27FC236}">
                <a16:creationId xmlns:a16="http://schemas.microsoft.com/office/drawing/2014/main" id="{AE4ABBA9-D501-ED4D-9D54-D68A4FF25AEB}"/>
              </a:ext>
            </a:extLst>
          </p:cNvPr>
          <p:cNvSpPr/>
          <p:nvPr/>
        </p:nvSpPr>
        <p:spPr>
          <a:xfrm>
            <a:off x="9592089" y="3636336"/>
            <a:ext cx="2225838" cy="1389838"/>
          </a:xfrm>
          <a:prstGeom prst="wedgeRectCallout">
            <a:avLst>
              <a:gd name="adj1" fmla="val -55965"/>
              <a:gd name="adj2" fmla="val 11086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How can we  trap  sensitive but non-privileged instructions?</a:t>
            </a:r>
          </a:p>
        </p:txBody>
      </p:sp>
    </p:spTree>
    <p:extLst>
      <p:ext uri="{BB962C8B-B14F-4D97-AF65-F5344CB8AC3E}">
        <p14:creationId xmlns:p14="http://schemas.microsoft.com/office/powerpoint/2010/main" val="8837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AB48-B4D4-8110-C397-ED555A724588}"/>
              </a:ext>
            </a:extLst>
          </p:cNvPr>
          <p:cNvSpPr>
            <a:spLocks noGrp="1"/>
          </p:cNvSpPr>
          <p:nvPr>
            <p:ph type="title"/>
          </p:nvPr>
        </p:nvSpPr>
        <p:spPr/>
        <p:txBody>
          <a:bodyPr/>
          <a:lstStyle/>
          <a:p>
            <a:r>
              <a:rPr lang="en-US"/>
              <a:t>System Virtualization Implementations</a:t>
            </a:r>
          </a:p>
        </p:txBody>
      </p:sp>
      <p:sp>
        <p:nvSpPr>
          <p:cNvPr id="4" name="Slide Number Placeholder 3">
            <a:extLst>
              <a:ext uri="{FF2B5EF4-FFF2-40B4-BE49-F238E27FC236}">
                <a16:creationId xmlns:a16="http://schemas.microsoft.com/office/drawing/2014/main" id="{B66366CA-084B-4F52-09D9-E5AB8BF7DE3B}"/>
              </a:ext>
            </a:extLst>
          </p:cNvPr>
          <p:cNvSpPr>
            <a:spLocks noGrp="1"/>
          </p:cNvSpPr>
          <p:nvPr>
            <p:ph type="sldNum" sz="quarter" idx="12"/>
          </p:nvPr>
        </p:nvSpPr>
        <p:spPr/>
        <p:txBody>
          <a:bodyPr/>
          <a:lstStyle/>
          <a:p>
            <a:fld id="{09389159-E739-9442-A4C1-EF1FC2C1E2A1}" type="slidenum">
              <a:rPr lang="en-US" smtClean="0"/>
              <a:t>19</a:t>
            </a:fld>
            <a:endParaRPr lang="en-US"/>
          </a:p>
        </p:txBody>
      </p:sp>
      <p:pic>
        <p:nvPicPr>
          <p:cNvPr id="5" name="Picture 4">
            <a:extLst>
              <a:ext uri="{FF2B5EF4-FFF2-40B4-BE49-F238E27FC236}">
                <a16:creationId xmlns:a16="http://schemas.microsoft.com/office/drawing/2014/main" id="{CB9CD8BF-4535-82FB-495E-541631E8E2E2}"/>
              </a:ext>
            </a:extLst>
          </p:cNvPr>
          <p:cNvPicPr>
            <a:picLocks noChangeAspect="1"/>
          </p:cNvPicPr>
          <p:nvPr/>
        </p:nvPicPr>
        <p:blipFill>
          <a:blip r:embed="rId3"/>
          <a:stretch>
            <a:fillRect/>
          </a:stretch>
        </p:blipFill>
        <p:spPr>
          <a:xfrm>
            <a:off x="1452153" y="1541528"/>
            <a:ext cx="8841377" cy="4814822"/>
          </a:xfrm>
          <a:prstGeom prst="rect">
            <a:avLst/>
          </a:prstGeom>
        </p:spPr>
      </p:pic>
    </p:spTree>
    <p:extLst>
      <p:ext uri="{BB962C8B-B14F-4D97-AF65-F5344CB8AC3E}">
        <p14:creationId xmlns:p14="http://schemas.microsoft.com/office/powerpoint/2010/main" val="101906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2BBA-63ED-634E-85D7-10625AA452D1}"/>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BF532C15-45B7-FE4E-AD6E-94D1C0E25426}"/>
              </a:ext>
            </a:extLst>
          </p:cNvPr>
          <p:cNvSpPr>
            <a:spLocks noGrp="1"/>
          </p:cNvSpPr>
          <p:nvPr>
            <p:ph idx="1"/>
          </p:nvPr>
        </p:nvSpPr>
        <p:spPr/>
        <p:txBody>
          <a:bodyPr/>
          <a:lstStyle/>
          <a:p>
            <a:r>
              <a:rPr lang="en-US"/>
              <a:t>Virtualization </a:t>
            </a:r>
            <a:r>
              <a:rPr lang="en-US" dirty="0"/>
              <a:t>principles</a:t>
            </a:r>
          </a:p>
          <a:p>
            <a:endParaRPr lang="en-US"/>
          </a:p>
          <a:p>
            <a:r>
              <a:rPr lang="en-US"/>
              <a:t>Binary </a:t>
            </a:r>
            <a:r>
              <a:rPr lang="en-US" dirty="0"/>
              <a:t>translator</a:t>
            </a:r>
          </a:p>
          <a:p>
            <a:endParaRPr lang="en-US" dirty="0"/>
          </a:p>
          <a:p>
            <a:r>
              <a:rPr lang="en-US" dirty="0"/>
              <a:t>Case study: Light-weighted virtualization; container, docker</a:t>
            </a:r>
          </a:p>
        </p:txBody>
      </p:sp>
      <p:sp>
        <p:nvSpPr>
          <p:cNvPr id="4" name="Slide Number Placeholder 3">
            <a:extLst>
              <a:ext uri="{FF2B5EF4-FFF2-40B4-BE49-F238E27FC236}">
                <a16:creationId xmlns:a16="http://schemas.microsoft.com/office/drawing/2014/main" id="{7841F2C1-3088-BB49-A577-33882F30E5BC}"/>
              </a:ext>
            </a:extLst>
          </p:cNvPr>
          <p:cNvSpPr>
            <a:spLocks noGrp="1"/>
          </p:cNvSpPr>
          <p:nvPr>
            <p:ph type="sldNum" sz="quarter" idx="12"/>
          </p:nvPr>
        </p:nvSpPr>
        <p:spPr/>
        <p:txBody>
          <a:bodyPr/>
          <a:lstStyle/>
          <a:p>
            <a:fld id="{09389159-E739-9442-A4C1-EF1FC2C1E2A1}" type="slidenum">
              <a:rPr lang="en-US" smtClean="0"/>
              <a:t>2</a:t>
            </a:fld>
            <a:endParaRPr lang="en-US"/>
          </a:p>
        </p:txBody>
      </p:sp>
    </p:spTree>
    <p:extLst>
      <p:ext uri="{BB962C8B-B14F-4D97-AF65-F5344CB8AC3E}">
        <p14:creationId xmlns:p14="http://schemas.microsoft.com/office/powerpoint/2010/main" val="2476056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BD704-25A1-484E-858C-559C83C7A944}"/>
              </a:ext>
            </a:extLst>
          </p:cNvPr>
          <p:cNvSpPr>
            <a:spLocks noGrp="1"/>
          </p:cNvSpPr>
          <p:nvPr>
            <p:ph type="title"/>
          </p:nvPr>
        </p:nvSpPr>
        <p:spPr>
          <a:xfrm>
            <a:off x="838200" y="365126"/>
            <a:ext cx="8796130" cy="734804"/>
          </a:xfrm>
        </p:spPr>
        <p:txBody>
          <a:bodyPr/>
          <a:lstStyle/>
          <a:p>
            <a:r>
              <a:rPr lang="en-US"/>
              <a:t>Hardware Assisted Virtualization</a:t>
            </a:r>
          </a:p>
        </p:txBody>
      </p:sp>
      <p:sp>
        <p:nvSpPr>
          <p:cNvPr id="3" name="Content Placeholder 2">
            <a:extLst>
              <a:ext uri="{FF2B5EF4-FFF2-40B4-BE49-F238E27FC236}">
                <a16:creationId xmlns:a16="http://schemas.microsoft.com/office/drawing/2014/main" id="{AA88CFFE-E9C8-8745-B634-72857386B927}"/>
              </a:ext>
            </a:extLst>
          </p:cNvPr>
          <p:cNvSpPr>
            <a:spLocks noGrp="1"/>
          </p:cNvSpPr>
          <p:nvPr>
            <p:ph idx="1"/>
          </p:nvPr>
        </p:nvSpPr>
        <p:spPr>
          <a:xfrm>
            <a:off x="838200" y="1430916"/>
            <a:ext cx="5701748" cy="4351338"/>
          </a:xfrm>
        </p:spPr>
        <p:txBody>
          <a:bodyPr>
            <a:normAutofit fontScale="92500"/>
          </a:bodyPr>
          <a:lstStyle/>
          <a:p>
            <a:r>
              <a:rPr lang="en-US"/>
              <a:t>Intel VT-X, AMD-V</a:t>
            </a:r>
          </a:p>
          <a:p>
            <a:pPr lvl="1"/>
            <a:r>
              <a:rPr lang="en-US"/>
              <a:t>Modern CPUs support virtualization extensions</a:t>
            </a:r>
          </a:p>
          <a:p>
            <a:r>
              <a:rPr lang="en-US"/>
              <a:t>To reduce Trap and Emulate overheads</a:t>
            </a:r>
          </a:p>
          <a:p>
            <a:pPr lvl="1"/>
            <a:r>
              <a:rPr lang="en-US"/>
              <a:t>Software (kernel) </a:t>
            </a:r>
            <a:r>
              <a:rPr lang="en-US">
                <a:sym typeface="Wingdings" pitchFamily="2" charset="2"/>
              </a:rPr>
              <a:t> Hardware</a:t>
            </a:r>
            <a:endParaRPr lang="en-US"/>
          </a:p>
          <a:p>
            <a:r>
              <a:rPr lang="en-US"/>
              <a:t>Under VT-X CPU operates on </a:t>
            </a:r>
          </a:p>
          <a:p>
            <a:pPr marL="0" indent="0">
              <a:buNone/>
            </a:pPr>
            <a:r>
              <a:rPr lang="en-US" i="1"/>
              <a:t>	root</a:t>
            </a:r>
            <a:r>
              <a:rPr lang="en-US"/>
              <a:t> and </a:t>
            </a:r>
            <a:r>
              <a:rPr lang="en-US" i="1"/>
              <a:t>non-root </a:t>
            </a:r>
            <a:r>
              <a:rPr lang="en-US"/>
              <a:t>modes</a:t>
            </a:r>
          </a:p>
          <a:p>
            <a:r>
              <a:rPr lang="en-US"/>
              <a:t>Orthogonal to </a:t>
            </a:r>
          </a:p>
          <a:p>
            <a:pPr lvl="1"/>
            <a:r>
              <a:rPr lang="en-US"/>
              <a:t>Privilege rings (0-3)</a:t>
            </a:r>
          </a:p>
          <a:p>
            <a:pPr lvl="1"/>
            <a:r>
              <a:rPr lang="en-US"/>
              <a:t>real, protected, long modes etc.</a:t>
            </a:r>
          </a:p>
        </p:txBody>
      </p:sp>
      <p:sp>
        <p:nvSpPr>
          <p:cNvPr id="4" name="Slide Number Placeholder 3">
            <a:extLst>
              <a:ext uri="{FF2B5EF4-FFF2-40B4-BE49-F238E27FC236}">
                <a16:creationId xmlns:a16="http://schemas.microsoft.com/office/drawing/2014/main" id="{421E35A8-D363-5547-A14D-9567E15703B0}"/>
              </a:ext>
            </a:extLst>
          </p:cNvPr>
          <p:cNvSpPr>
            <a:spLocks noGrp="1"/>
          </p:cNvSpPr>
          <p:nvPr>
            <p:ph type="sldNum" sz="quarter" idx="12"/>
          </p:nvPr>
        </p:nvSpPr>
        <p:spPr/>
        <p:txBody>
          <a:bodyPr/>
          <a:lstStyle/>
          <a:p>
            <a:fld id="{D18A8667-E97A-D14D-8462-D784FD87328E}" type="slidenum">
              <a:rPr lang="en-US" smtClean="0"/>
              <a:t>20</a:t>
            </a:fld>
            <a:endParaRPr lang="en-US"/>
          </a:p>
        </p:txBody>
      </p:sp>
      <p:pic>
        <p:nvPicPr>
          <p:cNvPr id="7170" name="Picture 2" descr="Intel-VT and AMD-V TechnologyElectric Monk | Electric Monk">
            <a:extLst>
              <a:ext uri="{FF2B5EF4-FFF2-40B4-BE49-F238E27FC236}">
                <a16:creationId xmlns:a16="http://schemas.microsoft.com/office/drawing/2014/main" id="{ADABBD59-77DD-AD4B-898D-4E185D22F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271" y="1290263"/>
            <a:ext cx="3939669" cy="27008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ypervisor From Scratch - Part 1: Basic Concepts &amp; Configure Testing  Environment - Sina &amp; Shahriar's Blog">
            <a:extLst>
              <a:ext uri="{FF2B5EF4-FFF2-40B4-BE49-F238E27FC236}">
                <a16:creationId xmlns:a16="http://schemas.microsoft.com/office/drawing/2014/main" id="{F4AAADC2-1C2F-124D-9F0F-695A9AD2D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540" y="4240270"/>
            <a:ext cx="43434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8F4D7EC-57BB-1F45-A284-B8CBF2F65465}"/>
              </a:ext>
            </a:extLst>
          </p:cNvPr>
          <p:cNvPicPr>
            <a:picLocks noChangeAspect="1"/>
          </p:cNvPicPr>
          <p:nvPr/>
        </p:nvPicPr>
        <p:blipFill>
          <a:blip r:embed="rId5"/>
          <a:stretch>
            <a:fillRect/>
          </a:stretch>
        </p:blipFill>
        <p:spPr>
          <a:xfrm>
            <a:off x="7264695" y="1256376"/>
            <a:ext cx="858579" cy="2172623"/>
          </a:xfrm>
          <a:prstGeom prst="rect">
            <a:avLst/>
          </a:prstGeom>
        </p:spPr>
      </p:pic>
    </p:spTree>
    <p:extLst>
      <p:ext uri="{BB962C8B-B14F-4D97-AF65-F5344CB8AC3E}">
        <p14:creationId xmlns:p14="http://schemas.microsoft.com/office/powerpoint/2010/main" val="39312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dissolve">
                                      <p:cBhvr>
                                        <p:cTn id="12" dur="500"/>
                                        <p:tgtEl>
                                          <p:spTgt spid="717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0011-9160-4E42-89E8-461C689B3F08}"/>
              </a:ext>
            </a:extLst>
          </p:cNvPr>
          <p:cNvSpPr>
            <a:spLocks noGrp="1"/>
          </p:cNvSpPr>
          <p:nvPr>
            <p:ph type="title"/>
          </p:nvPr>
        </p:nvSpPr>
        <p:spPr>
          <a:xfrm>
            <a:off x="838200" y="365125"/>
            <a:ext cx="10515600" cy="1044575"/>
          </a:xfrm>
        </p:spPr>
        <p:txBody>
          <a:bodyPr>
            <a:normAutofit/>
          </a:bodyPr>
          <a:lstStyle/>
          <a:p>
            <a:r>
              <a:rPr lang="en-US"/>
              <a:t>Binary Translator Workflow</a:t>
            </a:r>
          </a:p>
        </p:txBody>
      </p:sp>
      <p:sp>
        <p:nvSpPr>
          <p:cNvPr id="4" name="Slide Number Placeholder 3">
            <a:extLst>
              <a:ext uri="{FF2B5EF4-FFF2-40B4-BE49-F238E27FC236}">
                <a16:creationId xmlns:a16="http://schemas.microsoft.com/office/drawing/2014/main" id="{81597EBB-BE9B-EC45-8A89-742BC9C7F57A}"/>
              </a:ext>
            </a:extLst>
          </p:cNvPr>
          <p:cNvSpPr>
            <a:spLocks noGrp="1"/>
          </p:cNvSpPr>
          <p:nvPr>
            <p:ph type="sldNum" sz="quarter" idx="12"/>
          </p:nvPr>
        </p:nvSpPr>
        <p:spPr/>
        <p:txBody>
          <a:bodyPr/>
          <a:lstStyle/>
          <a:p>
            <a:fld id="{FBF729FF-03AA-4E9E-A079-183B0BB68762}" type="slidenum">
              <a:rPr lang="en-US" smtClean="0"/>
              <a:t>21</a:t>
            </a:fld>
            <a:endParaRPr lang="en-US"/>
          </a:p>
        </p:txBody>
      </p:sp>
      <p:sp>
        <p:nvSpPr>
          <p:cNvPr id="5" name="Rectangle 4">
            <a:extLst>
              <a:ext uri="{FF2B5EF4-FFF2-40B4-BE49-F238E27FC236}">
                <a16:creationId xmlns:a16="http://schemas.microsoft.com/office/drawing/2014/main" id="{1288F0DF-5CDE-4E4B-8AB2-48F92BC924AF}"/>
              </a:ext>
            </a:extLst>
          </p:cNvPr>
          <p:cNvSpPr/>
          <p:nvPr/>
        </p:nvSpPr>
        <p:spPr>
          <a:xfrm>
            <a:off x="2057400" y="2743200"/>
            <a:ext cx="2362200" cy="762000"/>
          </a:xfrm>
          <a:prstGeom prst="rect">
            <a:avLst/>
          </a:prstGeom>
          <a:solidFill>
            <a:schemeClr val="bg2"/>
          </a:solidFill>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t>Translator</a:t>
            </a:r>
          </a:p>
        </p:txBody>
      </p:sp>
      <p:sp>
        <p:nvSpPr>
          <p:cNvPr id="6" name="Rectangle 5">
            <a:extLst>
              <a:ext uri="{FF2B5EF4-FFF2-40B4-BE49-F238E27FC236}">
                <a16:creationId xmlns:a16="http://schemas.microsoft.com/office/drawing/2014/main" id="{74C91D1B-3556-9648-B37D-3088332BD3D0}"/>
              </a:ext>
            </a:extLst>
          </p:cNvPr>
          <p:cNvSpPr/>
          <p:nvPr/>
        </p:nvSpPr>
        <p:spPr>
          <a:xfrm>
            <a:off x="2590800" y="1371600"/>
            <a:ext cx="1295400" cy="838200"/>
          </a:xfrm>
          <a:prstGeom prst="rect">
            <a:avLst/>
          </a:prstGeom>
          <a:solidFill>
            <a:schemeClr val="bg1"/>
          </a:solidFill>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t>Guest </a:t>
            </a:r>
          </a:p>
          <a:p>
            <a:pPr algn="ctr"/>
            <a:r>
              <a:rPr lang="en-US"/>
              <a:t>Code</a:t>
            </a:r>
          </a:p>
        </p:txBody>
      </p:sp>
      <p:sp>
        <p:nvSpPr>
          <p:cNvPr id="7" name="Rectangle 6">
            <a:extLst>
              <a:ext uri="{FF2B5EF4-FFF2-40B4-BE49-F238E27FC236}">
                <a16:creationId xmlns:a16="http://schemas.microsoft.com/office/drawing/2014/main" id="{F157A1BB-A5D6-6F47-BEE9-3A21AD234514}"/>
              </a:ext>
            </a:extLst>
          </p:cNvPr>
          <p:cNvSpPr/>
          <p:nvPr/>
        </p:nvSpPr>
        <p:spPr>
          <a:xfrm>
            <a:off x="2590800" y="4038600"/>
            <a:ext cx="1295400" cy="1676400"/>
          </a:xfrm>
          <a:prstGeom prst="rect">
            <a:avLst/>
          </a:prstGeom>
          <a:solidFill>
            <a:schemeClr val="bg2">
              <a:lumMod val="90000"/>
            </a:schemeClr>
          </a:solidFill>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t>Translation </a:t>
            </a:r>
          </a:p>
          <a:p>
            <a:pPr algn="ctr"/>
            <a:r>
              <a:rPr lang="en-US"/>
              <a:t>Cache</a:t>
            </a:r>
          </a:p>
        </p:txBody>
      </p:sp>
      <p:grpSp>
        <p:nvGrpSpPr>
          <p:cNvPr id="8" name="Group 7">
            <a:extLst>
              <a:ext uri="{FF2B5EF4-FFF2-40B4-BE49-F238E27FC236}">
                <a16:creationId xmlns:a16="http://schemas.microsoft.com/office/drawing/2014/main" id="{C8850BEB-A150-564D-8FC3-708B338A57FD}"/>
              </a:ext>
            </a:extLst>
          </p:cNvPr>
          <p:cNvGrpSpPr/>
          <p:nvPr/>
        </p:nvGrpSpPr>
        <p:grpSpPr>
          <a:xfrm>
            <a:off x="4495800" y="4572000"/>
            <a:ext cx="1752600" cy="990600"/>
            <a:chOff x="3581400" y="5105400"/>
            <a:chExt cx="1752600" cy="990600"/>
          </a:xfrm>
          <a:solidFill>
            <a:schemeClr val="bg2"/>
          </a:solidFill>
        </p:grpSpPr>
        <p:sp>
          <p:nvSpPr>
            <p:cNvPr id="9" name="Rectangle 8">
              <a:extLst>
                <a:ext uri="{FF2B5EF4-FFF2-40B4-BE49-F238E27FC236}">
                  <a16:creationId xmlns:a16="http://schemas.microsoft.com/office/drawing/2014/main" id="{88C04F51-6D4F-D04E-A5D0-36FC73E8DB62}"/>
                </a:ext>
              </a:extLst>
            </p:cNvPr>
            <p:cNvSpPr/>
            <p:nvPr/>
          </p:nvSpPr>
          <p:spPr>
            <a:xfrm>
              <a:off x="3733800" y="5562600"/>
              <a:ext cx="1600200" cy="533400"/>
            </a:xfrm>
            <a:prstGeom prst="rect">
              <a:avLst/>
            </a:prstGeom>
            <a:grpFill/>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A9F67FA2-97F8-CF4F-8B63-2B8DF70F5473}"/>
                </a:ext>
              </a:extLst>
            </p:cNvPr>
            <p:cNvSpPr/>
            <p:nvPr/>
          </p:nvSpPr>
          <p:spPr>
            <a:xfrm>
              <a:off x="3657600" y="5334000"/>
              <a:ext cx="1600200" cy="533400"/>
            </a:xfrm>
            <a:prstGeom prst="rect">
              <a:avLst/>
            </a:prstGeom>
            <a:grpFill/>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30F2C8C5-F8C4-C448-9742-586358B8BBD2}"/>
                </a:ext>
              </a:extLst>
            </p:cNvPr>
            <p:cNvSpPr/>
            <p:nvPr/>
          </p:nvSpPr>
          <p:spPr>
            <a:xfrm>
              <a:off x="3581400" y="5105400"/>
              <a:ext cx="1600200" cy="533400"/>
            </a:xfrm>
            <a:prstGeom prst="rect">
              <a:avLst/>
            </a:prstGeom>
            <a:grpFill/>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t>Callouts</a:t>
              </a:r>
            </a:p>
          </p:txBody>
        </p:sp>
      </p:grpSp>
      <p:sp>
        <p:nvSpPr>
          <p:cNvPr id="12" name="Rectangle 11">
            <a:extLst>
              <a:ext uri="{FF2B5EF4-FFF2-40B4-BE49-F238E27FC236}">
                <a16:creationId xmlns:a16="http://schemas.microsoft.com/office/drawing/2014/main" id="{E6B12B6E-A75F-894F-8B0B-ACA3419A9676}"/>
              </a:ext>
            </a:extLst>
          </p:cNvPr>
          <p:cNvSpPr/>
          <p:nvPr/>
        </p:nvSpPr>
        <p:spPr>
          <a:xfrm>
            <a:off x="1143000" y="4191000"/>
            <a:ext cx="838200" cy="1371600"/>
          </a:xfrm>
          <a:prstGeom prst="rect">
            <a:avLst/>
          </a:prstGeom>
          <a:solidFill>
            <a:schemeClr val="bg2">
              <a:lumMod val="90000"/>
            </a:schemeClr>
          </a:solidFill>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t>TC</a:t>
            </a:r>
          </a:p>
          <a:p>
            <a:pPr algn="ctr"/>
            <a:r>
              <a:rPr lang="en-US"/>
              <a:t>Index</a:t>
            </a:r>
          </a:p>
        </p:txBody>
      </p:sp>
      <p:cxnSp>
        <p:nvCxnSpPr>
          <p:cNvPr id="13" name="Straight Arrow Connector 12">
            <a:extLst>
              <a:ext uri="{FF2B5EF4-FFF2-40B4-BE49-F238E27FC236}">
                <a16:creationId xmlns:a16="http://schemas.microsoft.com/office/drawing/2014/main" id="{7FC401BF-C51E-6741-96A8-882DA35E5EA4}"/>
              </a:ext>
            </a:extLst>
          </p:cNvPr>
          <p:cNvCxnSpPr/>
          <p:nvPr/>
        </p:nvCxnSpPr>
        <p:spPr>
          <a:xfrm rot="5400000">
            <a:off x="2782094" y="3771106"/>
            <a:ext cx="533400" cy="1588"/>
          </a:xfrm>
          <a:prstGeom prst="straightConnector1">
            <a:avLst/>
          </a:prstGeom>
          <a:ln w="3810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9AAED3-0B81-7847-8E11-506DC1B3E381}"/>
              </a:ext>
            </a:extLst>
          </p:cNvPr>
          <p:cNvCxnSpPr>
            <a:stCxn id="6" idx="2"/>
            <a:endCxn id="5" idx="0"/>
          </p:cNvCxnSpPr>
          <p:nvPr/>
        </p:nvCxnSpPr>
        <p:spPr>
          <a:xfrm rot="5400000">
            <a:off x="2971800" y="2476500"/>
            <a:ext cx="533400" cy="1588"/>
          </a:xfrm>
          <a:prstGeom prst="straightConnector1">
            <a:avLst/>
          </a:prstGeom>
          <a:ln w="38100">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4075AB0-C69A-8045-8146-1B3CEC8E46B7}"/>
              </a:ext>
            </a:extLst>
          </p:cNvPr>
          <p:cNvCxnSpPr>
            <a:stCxn id="12" idx="3"/>
            <a:endCxn id="7" idx="1"/>
          </p:cNvCxnSpPr>
          <p:nvPr/>
        </p:nvCxnSpPr>
        <p:spPr>
          <a:xfrm>
            <a:off x="1981200" y="4876800"/>
            <a:ext cx="609600" cy="1588"/>
          </a:xfrm>
          <a:prstGeom prst="straightConnector1">
            <a:avLst/>
          </a:prstGeom>
          <a:ln w="381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C9CB0AB-B238-244E-8900-DB784FD7E3EB}"/>
              </a:ext>
            </a:extLst>
          </p:cNvPr>
          <p:cNvCxnSpPr>
            <a:stCxn id="7" idx="3"/>
          </p:cNvCxnSpPr>
          <p:nvPr/>
        </p:nvCxnSpPr>
        <p:spPr>
          <a:xfrm flipV="1">
            <a:off x="3886200" y="4838700"/>
            <a:ext cx="609600" cy="3810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5047984-18C6-5340-91AD-C843703C2434}"/>
              </a:ext>
            </a:extLst>
          </p:cNvPr>
          <p:cNvSpPr/>
          <p:nvPr/>
        </p:nvSpPr>
        <p:spPr>
          <a:xfrm>
            <a:off x="6781800" y="4114800"/>
            <a:ext cx="1447800" cy="1447800"/>
          </a:xfrm>
          <a:prstGeom prst="rect">
            <a:avLst/>
          </a:prstGeom>
          <a:solidFill>
            <a:schemeClr val="bg2"/>
          </a:solidFill>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t>CPU Emulation</a:t>
            </a:r>
          </a:p>
          <a:p>
            <a:pPr algn="ctr"/>
            <a:r>
              <a:rPr lang="en-US"/>
              <a:t>Routines</a:t>
            </a:r>
          </a:p>
        </p:txBody>
      </p:sp>
      <p:cxnSp>
        <p:nvCxnSpPr>
          <p:cNvPr id="18" name="Straight Arrow Connector 17">
            <a:extLst>
              <a:ext uri="{FF2B5EF4-FFF2-40B4-BE49-F238E27FC236}">
                <a16:creationId xmlns:a16="http://schemas.microsoft.com/office/drawing/2014/main" id="{87BDA8F6-169C-8C48-9FF0-C9F7253DB94B}"/>
              </a:ext>
            </a:extLst>
          </p:cNvPr>
          <p:cNvCxnSpPr>
            <a:endCxn id="17" idx="1"/>
          </p:cNvCxnSpPr>
          <p:nvPr/>
        </p:nvCxnSpPr>
        <p:spPr>
          <a:xfrm>
            <a:off x="6096000" y="4838700"/>
            <a:ext cx="685800" cy="1588"/>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hape 91">
            <a:extLst>
              <a:ext uri="{FF2B5EF4-FFF2-40B4-BE49-F238E27FC236}">
                <a16:creationId xmlns:a16="http://schemas.microsoft.com/office/drawing/2014/main" id="{F19CDF54-0E85-194F-9213-754D015988C2}"/>
              </a:ext>
            </a:extLst>
          </p:cNvPr>
          <p:cNvCxnSpPr>
            <a:endCxn id="5" idx="3"/>
          </p:cNvCxnSpPr>
          <p:nvPr/>
        </p:nvCxnSpPr>
        <p:spPr>
          <a:xfrm rot="16200000" flipV="1">
            <a:off x="4133850" y="3409950"/>
            <a:ext cx="1447800" cy="876300"/>
          </a:xfrm>
          <a:prstGeom prst="bentConnector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hape 96">
            <a:extLst>
              <a:ext uri="{FF2B5EF4-FFF2-40B4-BE49-F238E27FC236}">
                <a16:creationId xmlns:a16="http://schemas.microsoft.com/office/drawing/2014/main" id="{10E3B1E9-37A8-7E4D-B7BA-5D95A447E8F2}"/>
              </a:ext>
            </a:extLst>
          </p:cNvPr>
          <p:cNvCxnSpPr>
            <a:stCxn id="12" idx="0"/>
            <a:endCxn id="5" idx="1"/>
          </p:cNvCxnSpPr>
          <p:nvPr/>
        </p:nvCxnSpPr>
        <p:spPr>
          <a:xfrm rot="5400000" flipH="1" flipV="1">
            <a:off x="1276350" y="3409950"/>
            <a:ext cx="1066800" cy="495300"/>
          </a:xfrm>
          <a:prstGeom prst="bentConnector2">
            <a:avLst/>
          </a:prstGeom>
          <a:ln w="38100">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5C5064C-029B-B842-925F-04265AE5BB21}"/>
              </a:ext>
            </a:extLst>
          </p:cNvPr>
          <p:cNvCxnSpPr/>
          <p:nvPr/>
        </p:nvCxnSpPr>
        <p:spPr>
          <a:xfrm rot="5400000">
            <a:off x="3163094" y="3771106"/>
            <a:ext cx="5334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7AAA77-9029-0340-852B-EF8A32C81520}"/>
              </a:ext>
            </a:extLst>
          </p:cNvPr>
          <p:cNvSpPr txBox="1"/>
          <p:nvPr/>
        </p:nvSpPr>
        <p:spPr>
          <a:xfrm>
            <a:off x="1143000" y="6210300"/>
            <a:ext cx="6375400" cy="369332"/>
          </a:xfrm>
          <a:prstGeom prst="rect">
            <a:avLst/>
          </a:prstGeom>
          <a:noFill/>
        </p:spPr>
        <p:txBody>
          <a:bodyPr wrap="square" rtlCol="0">
            <a:spAutoFit/>
          </a:bodyPr>
          <a:lstStyle/>
          <a:p>
            <a:r>
              <a:rPr lang="en-US"/>
              <a:t>TC: Translation Cache </a:t>
            </a:r>
          </a:p>
        </p:txBody>
      </p:sp>
    </p:spTree>
    <p:extLst>
      <p:ext uri="{BB962C8B-B14F-4D97-AF65-F5344CB8AC3E}">
        <p14:creationId xmlns:p14="http://schemas.microsoft.com/office/powerpoint/2010/main" val="341792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FFF36-71A8-6F42-94DD-73DE42E64661}"/>
              </a:ext>
            </a:extLst>
          </p:cNvPr>
          <p:cNvSpPr>
            <a:spLocks noGrp="1"/>
          </p:cNvSpPr>
          <p:nvPr>
            <p:ph type="title"/>
          </p:nvPr>
        </p:nvSpPr>
        <p:spPr/>
        <p:txBody>
          <a:bodyPr/>
          <a:lstStyle/>
          <a:p>
            <a:r>
              <a:rPr lang="en-US"/>
              <a:t>Basic Blocks</a:t>
            </a:r>
          </a:p>
        </p:txBody>
      </p:sp>
      <p:sp>
        <p:nvSpPr>
          <p:cNvPr id="4" name="Slide Number Placeholder 3">
            <a:extLst>
              <a:ext uri="{FF2B5EF4-FFF2-40B4-BE49-F238E27FC236}">
                <a16:creationId xmlns:a16="http://schemas.microsoft.com/office/drawing/2014/main" id="{41FC7D7F-4808-8E47-A859-EDCF20C997A1}"/>
              </a:ext>
            </a:extLst>
          </p:cNvPr>
          <p:cNvSpPr>
            <a:spLocks noGrp="1"/>
          </p:cNvSpPr>
          <p:nvPr>
            <p:ph type="sldNum" sz="quarter" idx="12"/>
          </p:nvPr>
        </p:nvSpPr>
        <p:spPr/>
        <p:txBody>
          <a:bodyPr/>
          <a:lstStyle/>
          <a:p>
            <a:fld id="{FBF729FF-03AA-4E9E-A079-183B0BB68762}" type="slidenum">
              <a:rPr lang="en-US" smtClean="0"/>
              <a:t>22</a:t>
            </a:fld>
            <a:endParaRPr lang="en-US"/>
          </a:p>
        </p:txBody>
      </p:sp>
      <p:cxnSp>
        <p:nvCxnSpPr>
          <p:cNvPr id="5" name="Straight Arrow Connector 4">
            <a:extLst>
              <a:ext uri="{FF2B5EF4-FFF2-40B4-BE49-F238E27FC236}">
                <a16:creationId xmlns:a16="http://schemas.microsoft.com/office/drawing/2014/main" id="{C37CDD10-946E-4B4B-85B8-0BF03F16234E}"/>
              </a:ext>
            </a:extLst>
          </p:cNvPr>
          <p:cNvCxnSpPr>
            <a:stCxn id="6" idx="3"/>
            <a:endCxn id="7" idx="1"/>
          </p:cNvCxnSpPr>
          <p:nvPr/>
        </p:nvCxnSpPr>
        <p:spPr>
          <a:xfrm>
            <a:off x="1295400" y="22098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255BB87-BBC1-AC48-9668-4D9B588107F7}"/>
              </a:ext>
            </a:extLst>
          </p:cNvPr>
          <p:cNvSpPr/>
          <p:nvPr/>
        </p:nvSpPr>
        <p:spPr>
          <a:xfrm>
            <a:off x="609600" y="2057400"/>
            <a:ext cx="685800" cy="304800"/>
          </a:xfrm>
          <a:prstGeom prst="rect">
            <a:avLst/>
          </a:prstGeom>
          <a:solidFill>
            <a:schemeClr val="tx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err="1">
                <a:solidFill>
                  <a:schemeClr val="bg1"/>
                </a:solidFill>
              </a:rPr>
              <a:t>vPC</a:t>
            </a:r>
            <a:endParaRPr lang="en-US" sz="1600" b="1">
              <a:solidFill>
                <a:schemeClr val="bg1"/>
              </a:solidFill>
            </a:endParaRPr>
          </a:p>
        </p:txBody>
      </p:sp>
      <p:sp>
        <p:nvSpPr>
          <p:cNvPr id="7" name="Rectangle 6">
            <a:extLst>
              <a:ext uri="{FF2B5EF4-FFF2-40B4-BE49-F238E27FC236}">
                <a16:creationId xmlns:a16="http://schemas.microsoft.com/office/drawing/2014/main" id="{6A4BF498-22CB-7C48-A399-4E534F1864DA}"/>
              </a:ext>
            </a:extLst>
          </p:cNvPr>
          <p:cNvSpPr/>
          <p:nvPr/>
        </p:nvSpPr>
        <p:spPr>
          <a:xfrm>
            <a:off x="15240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sp>
        <p:nvSpPr>
          <p:cNvPr id="8" name="Rectangle 7">
            <a:extLst>
              <a:ext uri="{FF2B5EF4-FFF2-40B4-BE49-F238E27FC236}">
                <a16:creationId xmlns:a16="http://schemas.microsoft.com/office/drawing/2014/main" id="{A205F621-C868-D542-B7CC-CAA5246333D1}"/>
              </a:ext>
            </a:extLst>
          </p:cNvPr>
          <p:cNvSpPr/>
          <p:nvPr/>
        </p:nvSpPr>
        <p:spPr>
          <a:xfrm>
            <a:off x="1524000" y="2362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cli</a:t>
            </a:r>
            <a:endParaRPr lang="en-US" sz="1400" b="1">
              <a:solidFill>
                <a:schemeClr val="tx1"/>
              </a:solidFill>
              <a:latin typeface="Courier New" pitchFamily="49" charset="0"/>
              <a:cs typeface="Courier New" pitchFamily="49" charset="0"/>
            </a:endParaRPr>
          </a:p>
        </p:txBody>
      </p:sp>
      <p:sp>
        <p:nvSpPr>
          <p:cNvPr id="9" name="Rectangle 8">
            <a:extLst>
              <a:ext uri="{FF2B5EF4-FFF2-40B4-BE49-F238E27FC236}">
                <a16:creationId xmlns:a16="http://schemas.microsoft.com/office/drawing/2014/main" id="{5E80F5A8-9963-8045-BDEA-D402F8E81F23}"/>
              </a:ext>
            </a:extLst>
          </p:cNvPr>
          <p:cNvSpPr/>
          <p:nvPr/>
        </p:nvSpPr>
        <p:spPr>
          <a:xfrm>
            <a:off x="15240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and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~0xfff</a:t>
            </a:r>
          </a:p>
        </p:txBody>
      </p:sp>
      <p:sp>
        <p:nvSpPr>
          <p:cNvPr id="10" name="Rectangle 9">
            <a:extLst>
              <a:ext uri="{FF2B5EF4-FFF2-40B4-BE49-F238E27FC236}">
                <a16:creationId xmlns:a16="http://schemas.microsoft.com/office/drawing/2014/main" id="{CA5730CA-B628-0147-BA53-10AAB1E611A2}"/>
              </a:ext>
            </a:extLst>
          </p:cNvPr>
          <p:cNvSpPr/>
          <p:nvPr/>
        </p:nvSpPr>
        <p:spPr>
          <a:xfrm>
            <a:off x="1524000" y="2971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cr3</a:t>
            </a:r>
          </a:p>
        </p:txBody>
      </p:sp>
      <p:sp>
        <p:nvSpPr>
          <p:cNvPr id="11" name="Rectangle 10">
            <a:extLst>
              <a:ext uri="{FF2B5EF4-FFF2-40B4-BE49-F238E27FC236}">
                <a16:creationId xmlns:a16="http://schemas.microsoft.com/office/drawing/2014/main" id="{F3597EA9-5496-E04F-BB85-24917F4BF282}"/>
              </a:ext>
            </a:extLst>
          </p:cNvPr>
          <p:cNvSpPr/>
          <p:nvPr/>
        </p:nvSpPr>
        <p:spPr>
          <a:xfrm>
            <a:off x="15240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sti</a:t>
            </a:r>
            <a:endParaRPr lang="en-US" sz="1400" b="1">
              <a:solidFill>
                <a:schemeClr val="tx1"/>
              </a:solidFill>
              <a:latin typeface="Courier New" pitchFamily="49" charset="0"/>
              <a:cs typeface="Courier New" pitchFamily="49" charset="0"/>
            </a:endParaRPr>
          </a:p>
        </p:txBody>
      </p:sp>
      <p:sp>
        <p:nvSpPr>
          <p:cNvPr id="12" name="Rectangle 11">
            <a:extLst>
              <a:ext uri="{FF2B5EF4-FFF2-40B4-BE49-F238E27FC236}">
                <a16:creationId xmlns:a16="http://schemas.microsoft.com/office/drawing/2014/main" id="{D00B4237-BFE8-4A45-8AF7-F3A2593DB0FF}"/>
              </a:ext>
            </a:extLst>
          </p:cNvPr>
          <p:cNvSpPr/>
          <p:nvPr/>
        </p:nvSpPr>
        <p:spPr>
          <a:xfrm>
            <a:off x="15240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ret</a:t>
            </a:r>
          </a:p>
        </p:txBody>
      </p:sp>
      <p:cxnSp>
        <p:nvCxnSpPr>
          <p:cNvPr id="13" name="Straight Connector 12">
            <a:extLst>
              <a:ext uri="{FF2B5EF4-FFF2-40B4-BE49-F238E27FC236}">
                <a16:creationId xmlns:a16="http://schemas.microsoft.com/office/drawing/2014/main" id="{15AB608D-5362-EC4B-844D-826FDAB392AA}"/>
              </a:ext>
            </a:extLst>
          </p:cNvPr>
          <p:cNvCxnSpPr/>
          <p:nvPr/>
        </p:nvCxnSpPr>
        <p:spPr>
          <a:xfrm rot="5400000">
            <a:off x="304800" y="2971800"/>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4E2BE2-1FDD-2444-A81E-4209EB66F7BA}"/>
              </a:ext>
            </a:extLst>
          </p:cNvPr>
          <p:cNvCxnSpPr/>
          <p:nvPr/>
        </p:nvCxnSpPr>
        <p:spPr>
          <a:xfrm rot="5400000">
            <a:off x="2515394" y="2971006"/>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0ACFAF7-2691-2F43-BF19-FAE32AD0A5B4}"/>
              </a:ext>
            </a:extLst>
          </p:cNvPr>
          <p:cNvSpPr txBox="1"/>
          <p:nvPr/>
        </p:nvSpPr>
        <p:spPr>
          <a:xfrm>
            <a:off x="1990424" y="1295400"/>
            <a:ext cx="1276953" cy="369332"/>
          </a:xfrm>
          <a:prstGeom prst="rect">
            <a:avLst/>
          </a:prstGeom>
          <a:noFill/>
        </p:spPr>
        <p:txBody>
          <a:bodyPr wrap="none" rtlCol="0">
            <a:spAutoFit/>
          </a:bodyPr>
          <a:lstStyle/>
          <a:p>
            <a:pPr algn="ctr"/>
            <a:r>
              <a:rPr lang="en-US" b="1"/>
              <a:t>Guest Code</a:t>
            </a:r>
          </a:p>
        </p:txBody>
      </p:sp>
      <p:sp>
        <p:nvSpPr>
          <p:cNvPr id="16" name="Right Brace 15">
            <a:extLst>
              <a:ext uri="{FF2B5EF4-FFF2-40B4-BE49-F238E27FC236}">
                <a16:creationId xmlns:a16="http://schemas.microsoft.com/office/drawing/2014/main" id="{BCAC2E5F-622A-D444-A250-594D520C087D}"/>
              </a:ext>
            </a:extLst>
          </p:cNvPr>
          <p:cNvSpPr/>
          <p:nvPr/>
        </p:nvSpPr>
        <p:spPr>
          <a:xfrm>
            <a:off x="3810000" y="2057400"/>
            <a:ext cx="228600" cy="1524000"/>
          </a:xfrm>
          <a:prstGeom prst="rightBrac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FD7EA8E5-630C-134C-9D9B-898F0B95B614}"/>
              </a:ext>
            </a:extLst>
          </p:cNvPr>
          <p:cNvSpPr txBox="1"/>
          <p:nvPr/>
        </p:nvSpPr>
        <p:spPr>
          <a:xfrm>
            <a:off x="4038600" y="2634734"/>
            <a:ext cx="1862689" cy="369332"/>
          </a:xfrm>
          <a:prstGeom prst="rect">
            <a:avLst/>
          </a:prstGeom>
          <a:noFill/>
        </p:spPr>
        <p:txBody>
          <a:bodyPr wrap="none" rtlCol="0">
            <a:spAutoFit/>
          </a:bodyPr>
          <a:lstStyle/>
          <a:p>
            <a:r>
              <a:rPr lang="en-US" b="1"/>
              <a:t>Straight-line code</a:t>
            </a:r>
          </a:p>
        </p:txBody>
      </p:sp>
      <p:sp>
        <p:nvSpPr>
          <p:cNvPr id="18" name="Right Brace 17">
            <a:extLst>
              <a:ext uri="{FF2B5EF4-FFF2-40B4-BE49-F238E27FC236}">
                <a16:creationId xmlns:a16="http://schemas.microsoft.com/office/drawing/2014/main" id="{3A5BAC13-C83C-AE45-8DAB-E6180B2E7B7E}"/>
              </a:ext>
            </a:extLst>
          </p:cNvPr>
          <p:cNvSpPr/>
          <p:nvPr/>
        </p:nvSpPr>
        <p:spPr>
          <a:xfrm>
            <a:off x="3810000" y="3657600"/>
            <a:ext cx="228600" cy="228600"/>
          </a:xfrm>
          <a:prstGeom prst="rightBrac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5BD3745F-DA7A-9647-9E8C-6E9504D5D566}"/>
              </a:ext>
            </a:extLst>
          </p:cNvPr>
          <p:cNvSpPr txBox="1"/>
          <p:nvPr/>
        </p:nvSpPr>
        <p:spPr>
          <a:xfrm>
            <a:off x="4038600" y="3581400"/>
            <a:ext cx="1367106" cy="369332"/>
          </a:xfrm>
          <a:prstGeom prst="rect">
            <a:avLst/>
          </a:prstGeom>
          <a:noFill/>
        </p:spPr>
        <p:txBody>
          <a:bodyPr wrap="none" rtlCol="0">
            <a:spAutoFit/>
          </a:bodyPr>
          <a:lstStyle/>
          <a:p>
            <a:r>
              <a:rPr lang="en-US" b="1"/>
              <a:t>Control flow</a:t>
            </a:r>
          </a:p>
        </p:txBody>
      </p:sp>
      <p:sp>
        <p:nvSpPr>
          <p:cNvPr id="20" name="Right Brace 19">
            <a:extLst>
              <a:ext uri="{FF2B5EF4-FFF2-40B4-BE49-F238E27FC236}">
                <a16:creationId xmlns:a16="http://schemas.microsoft.com/office/drawing/2014/main" id="{8D363EE2-7D2E-FE47-AFC5-EBE63501625B}"/>
              </a:ext>
            </a:extLst>
          </p:cNvPr>
          <p:cNvSpPr/>
          <p:nvPr/>
        </p:nvSpPr>
        <p:spPr>
          <a:xfrm>
            <a:off x="5943600" y="2057400"/>
            <a:ext cx="228600" cy="1828800"/>
          </a:xfrm>
          <a:prstGeom prst="rightBrac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C4538F15-0536-0E49-9B26-B028CAF7E337}"/>
              </a:ext>
            </a:extLst>
          </p:cNvPr>
          <p:cNvSpPr txBox="1"/>
          <p:nvPr/>
        </p:nvSpPr>
        <p:spPr>
          <a:xfrm>
            <a:off x="6172200" y="2787134"/>
            <a:ext cx="1241045" cy="369332"/>
          </a:xfrm>
          <a:prstGeom prst="rect">
            <a:avLst/>
          </a:prstGeom>
          <a:noFill/>
        </p:spPr>
        <p:txBody>
          <a:bodyPr wrap="none" rtlCol="0">
            <a:spAutoFit/>
          </a:bodyPr>
          <a:lstStyle/>
          <a:p>
            <a:r>
              <a:rPr lang="en-US" b="1"/>
              <a:t>Basic Block</a:t>
            </a:r>
          </a:p>
        </p:txBody>
      </p:sp>
      <p:sp>
        <p:nvSpPr>
          <p:cNvPr id="22" name="Content Placeholder 2">
            <a:extLst>
              <a:ext uri="{FF2B5EF4-FFF2-40B4-BE49-F238E27FC236}">
                <a16:creationId xmlns:a16="http://schemas.microsoft.com/office/drawing/2014/main" id="{C445B775-1A92-3D42-A179-47357F24BFE8}"/>
              </a:ext>
            </a:extLst>
          </p:cNvPr>
          <p:cNvSpPr>
            <a:spLocks noGrp="1"/>
          </p:cNvSpPr>
          <p:nvPr>
            <p:ph idx="1"/>
          </p:nvPr>
        </p:nvSpPr>
        <p:spPr>
          <a:xfrm>
            <a:off x="838200" y="5367067"/>
            <a:ext cx="10515600" cy="809896"/>
          </a:xfrm>
        </p:spPr>
        <p:txBody>
          <a:bodyPr>
            <a:normAutofit fontScale="92500" lnSpcReduction="20000"/>
          </a:bodyPr>
          <a:lstStyle/>
          <a:p>
            <a:r>
              <a:rPr lang="en-US"/>
              <a:t>cli: clear interrupt, </a:t>
            </a:r>
            <a:r>
              <a:rPr lang="en-US" err="1"/>
              <a:t>sti</a:t>
            </a:r>
            <a:r>
              <a:rPr lang="en-US"/>
              <a:t>: set interrupt</a:t>
            </a:r>
          </a:p>
          <a:p>
            <a:r>
              <a:rPr lang="en-US"/>
              <a:t>cr3: control register</a:t>
            </a:r>
          </a:p>
          <a:p>
            <a:endParaRPr lang="en-US"/>
          </a:p>
        </p:txBody>
      </p:sp>
    </p:spTree>
    <p:extLst>
      <p:ext uri="{BB962C8B-B14F-4D97-AF65-F5344CB8AC3E}">
        <p14:creationId xmlns:p14="http://schemas.microsoft.com/office/powerpoint/2010/main" val="377046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FFF36-71A8-6F42-94DD-73DE42E64661}"/>
              </a:ext>
            </a:extLst>
          </p:cNvPr>
          <p:cNvSpPr>
            <a:spLocks noGrp="1"/>
          </p:cNvSpPr>
          <p:nvPr>
            <p:ph type="title"/>
          </p:nvPr>
        </p:nvSpPr>
        <p:spPr/>
        <p:txBody>
          <a:bodyPr/>
          <a:lstStyle/>
          <a:p>
            <a:r>
              <a:rPr lang="en-US"/>
              <a:t>Basic Blocks</a:t>
            </a:r>
          </a:p>
        </p:txBody>
      </p:sp>
      <p:sp>
        <p:nvSpPr>
          <p:cNvPr id="4" name="Slide Number Placeholder 3">
            <a:extLst>
              <a:ext uri="{FF2B5EF4-FFF2-40B4-BE49-F238E27FC236}">
                <a16:creationId xmlns:a16="http://schemas.microsoft.com/office/drawing/2014/main" id="{41FC7D7F-4808-8E47-A859-EDCF20C997A1}"/>
              </a:ext>
            </a:extLst>
          </p:cNvPr>
          <p:cNvSpPr>
            <a:spLocks noGrp="1"/>
          </p:cNvSpPr>
          <p:nvPr>
            <p:ph type="sldNum" sz="quarter" idx="12"/>
          </p:nvPr>
        </p:nvSpPr>
        <p:spPr/>
        <p:txBody>
          <a:bodyPr/>
          <a:lstStyle/>
          <a:p>
            <a:fld id="{FBF729FF-03AA-4E9E-A079-183B0BB68762}" type="slidenum">
              <a:rPr lang="en-US" smtClean="0"/>
              <a:t>23</a:t>
            </a:fld>
            <a:endParaRPr lang="en-US"/>
          </a:p>
        </p:txBody>
      </p:sp>
      <p:cxnSp>
        <p:nvCxnSpPr>
          <p:cNvPr id="5" name="Straight Arrow Connector 4">
            <a:extLst>
              <a:ext uri="{FF2B5EF4-FFF2-40B4-BE49-F238E27FC236}">
                <a16:creationId xmlns:a16="http://schemas.microsoft.com/office/drawing/2014/main" id="{C37CDD10-946E-4B4B-85B8-0BF03F16234E}"/>
              </a:ext>
            </a:extLst>
          </p:cNvPr>
          <p:cNvCxnSpPr>
            <a:stCxn id="6" idx="3"/>
            <a:endCxn id="7" idx="1"/>
          </p:cNvCxnSpPr>
          <p:nvPr/>
        </p:nvCxnSpPr>
        <p:spPr>
          <a:xfrm>
            <a:off x="1295400" y="22098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255BB87-BBC1-AC48-9668-4D9B588107F7}"/>
              </a:ext>
            </a:extLst>
          </p:cNvPr>
          <p:cNvSpPr/>
          <p:nvPr/>
        </p:nvSpPr>
        <p:spPr>
          <a:xfrm>
            <a:off x="609600" y="2057400"/>
            <a:ext cx="685800" cy="304800"/>
          </a:xfrm>
          <a:prstGeom prst="rect">
            <a:avLst/>
          </a:prstGeom>
          <a:solidFill>
            <a:schemeClr val="tx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err="1">
                <a:solidFill>
                  <a:schemeClr val="bg1"/>
                </a:solidFill>
              </a:rPr>
              <a:t>vPC</a:t>
            </a:r>
            <a:endParaRPr lang="en-US" sz="1600" b="1">
              <a:solidFill>
                <a:schemeClr val="bg1"/>
              </a:solidFill>
            </a:endParaRPr>
          </a:p>
        </p:txBody>
      </p:sp>
      <p:sp>
        <p:nvSpPr>
          <p:cNvPr id="7" name="Rectangle 6">
            <a:extLst>
              <a:ext uri="{FF2B5EF4-FFF2-40B4-BE49-F238E27FC236}">
                <a16:creationId xmlns:a16="http://schemas.microsoft.com/office/drawing/2014/main" id="{6A4BF498-22CB-7C48-A399-4E534F1864DA}"/>
              </a:ext>
            </a:extLst>
          </p:cNvPr>
          <p:cNvSpPr/>
          <p:nvPr/>
        </p:nvSpPr>
        <p:spPr>
          <a:xfrm>
            <a:off x="15240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sp>
        <p:nvSpPr>
          <p:cNvPr id="8" name="Rectangle 7">
            <a:extLst>
              <a:ext uri="{FF2B5EF4-FFF2-40B4-BE49-F238E27FC236}">
                <a16:creationId xmlns:a16="http://schemas.microsoft.com/office/drawing/2014/main" id="{A205F621-C868-D542-B7CC-CAA5246333D1}"/>
              </a:ext>
            </a:extLst>
          </p:cNvPr>
          <p:cNvSpPr/>
          <p:nvPr/>
        </p:nvSpPr>
        <p:spPr>
          <a:xfrm>
            <a:off x="1524000" y="2362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rgbClr val="FF0000"/>
                </a:solidFill>
                <a:latin typeface="Courier New" pitchFamily="49" charset="0"/>
                <a:cs typeface="Courier New" pitchFamily="49" charset="0"/>
              </a:rPr>
              <a:t>cli</a:t>
            </a:r>
            <a:endParaRPr lang="en-US" sz="1400" b="1">
              <a:solidFill>
                <a:srgbClr val="FF0000"/>
              </a:solidFill>
              <a:latin typeface="Courier New" pitchFamily="49" charset="0"/>
              <a:cs typeface="Courier New" pitchFamily="49" charset="0"/>
            </a:endParaRPr>
          </a:p>
        </p:txBody>
      </p:sp>
      <p:sp>
        <p:nvSpPr>
          <p:cNvPr id="9" name="Rectangle 8">
            <a:extLst>
              <a:ext uri="{FF2B5EF4-FFF2-40B4-BE49-F238E27FC236}">
                <a16:creationId xmlns:a16="http://schemas.microsoft.com/office/drawing/2014/main" id="{5E80F5A8-9963-8045-BDEA-D402F8E81F23}"/>
              </a:ext>
            </a:extLst>
          </p:cNvPr>
          <p:cNvSpPr/>
          <p:nvPr/>
        </p:nvSpPr>
        <p:spPr>
          <a:xfrm>
            <a:off x="15240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and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~0xfff</a:t>
            </a:r>
          </a:p>
        </p:txBody>
      </p:sp>
      <p:sp>
        <p:nvSpPr>
          <p:cNvPr id="10" name="Rectangle 9">
            <a:extLst>
              <a:ext uri="{FF2B5EF4-FFF2-40B4-BE49-F238E27FC236}">
                <a16:creationId xmlns:a16="http://schemas.microsoft.com/office/drawing/2014/main" id="{CA5730CA-B628-0147-BA53-10AAB1E611A2}"/>
              </a:ext>
            </a:extLst>
          </p:cNvPr>
          <p:cNvSpPr/>
          <p:nvPr/>
        </p:nvSpPr>
        <p:spPr>
          <a:xfrm>
            <a:off x="1524000" y="2971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a:t>
            </a:r>
            <a:r>
              <a:rPr lang="en-US" sz="1400" b="1">
                <a:solidFill>
                  <a:srgbClr val="FF0000"/>
                </a:solidFill>
                <a:latin typeface="Courier New" pitchFamily="49" charset="0"/>
                <a:cs typeface="Courier New" pitchFamily="49" charset="0"/>
              </a:rPr>
              <a:t>cr3</a:t>
            </a:r>
          </a:p>
        </p:txBody>
      </p:sp>
      <p:sp>
        <p:nvSpPr>
          <p:cNvPr id="11" name="Rectangle 10">
            <a:extLst>
              <a:ext uri="{FF2B5EF4-FFF2-40B4-BE49-F238E27FC236}">
                <a16:creationId xmlns:a16="http://schemas.microsoft.com/office/drawing/2014/main" id="{F3597EA9-5496-E04F-BB85-24917F4BF282}"/>
              </a:ext>
            </a:extLst>
          </p:cNvPr>
          <p:cNvSpPr/>
          <p:nvPr/>
        </p:nvSpPr>
        <p:spPr>
          <a:xfrm>
            <a:off x="15240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rgbClr val="FF0000"/>
                </a:solidFill>
                <a:latin typeface="Courier New" pitchFamily="49" charset="0"/>
                <a:cs typeface="Courier New" pitchFamily="49" charset="0"/>
              </a:rPr>
              <a:t>sti</a:t>
            </a:r>
            <a:endParaRPr lang="en-US" sz="1400" b="1">
              <a:solidFill>
                <a:srgbClr val="FF0000"/>
              </a:solidFill>
              <a:latin typeface="Courier New" pitchFamily="49" charset="0"/>
              <a:cs typeface="Courier New" pitchFamily="49" charset="0"/>
            </a:endParaRPr>
          </a:p>
        </p:txBody>
      </p:sp>
      <p:sp>
        <p:nvSpPr>
          <p:cNvPr id="12" name="Rectangle 11">
            <a:extLst>
              <a:ext uri="{FF2B5EF4-FFF2-40B4-BE49-F238E27FC236}">
                <a16:creationId xmlns:a16="http://schemas.microsoft.com/office/drawing/2014/main" id="{D00B4237-BFE8-4A45-8AF7-F3A2593DB0FF}"/>
              </a:ext>
            </a:extLst>
          </p:cNvPr>
          <p:cNvSpPr/>
          <p:nvPr/>
        </p:nvSpPr>
        <p:spPr>
          <a:xfrm>
            <a:off x="15240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rgbClr val="FF0000"/>
                </a:solidFill>
                <a:latin typeface="Courier New" pitchFamily="49" charset="0"/>
                <a:cs typeface="Courier New" pitchFamily="49" charset="0"/>
              </a:rPr>
              <a:t>ret</a:t>
            </a:r>
          </a:p>
        </p:txBody>
      </p:sp>
      <p:cxnSp>
        <p:nvCxnSpPr>
          <p:cNvPr id="13" name="Straight Connector 12">
            <a:extLst>
              <a:ext uri="{FF2B5EF4-FFF2-40B4-BE49-F238E27FC236}">
                <a16:creationId xmlns:a16="http://schemas.microsoft.com/office/drawing/2014/main" id="{15AB608D-5362-EC4B-844D-826FDAB392AA}"/>
              </a:ext>
            </a:extLst>
          </p:cNvPr>
          <p:cNvCxnSpPr/>
          <p:nvPr/>
        </p:nvCxnSpPr>
        <p:spPr>
          <a:xfrm rot="5400000">
            <a:off x="304800" y="2971800"/>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4E2BE2-1FDD-2444-A81E-4209EB66F7BA}"/>
              </a:ext>
            </a:extLst>
          </p:cNvPr>
          <p:cNvCxnSpPr/>
          <p:nvPr/>
        </p:nvCxnSpPr>
        <p:spPr>
          <a:xfrm rot="5400000">
            <a:off x="2515394" y="2971006"/>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0ACFAF7-2691-2F43-BF19-FAE32AD0A5B4}"/>
              </a:ext>
            </a:extLst>
          </p:cNvPr>
          <p:cNvSpPr txBox="1"/>
          <p:nvPr/>
        </p:nvSpPr>
        <p:spPr>
          <a:xfrm>
            <a:off x="1990424" y="1295400"/>
            <a:ext cx="1276953" cy="369332"/>
          </a:xfrm>
          <a:prstGeom prst="rect">
            <a:avLst/>
          </a:prstGeom>
          <a:noFill/>
        </p:spPr>
        <p:txBody>
          <a:bodyPr wrap="none" rtlCol="0">
            <a:spAutoFit/>
          </a:bodyPr>
          <a:lstStyle/>
          <a:p>
            <a:pPr algn="ctr"/>
            <a:r>
              <a:rPr lang="en-US" b="1"/>
              <a:t>Guest Code</a:t>
            </a:r>
          </a:p>
        </p:txBody>
      </p:sp>
      <p:sp>
        <p:nvSpPr>
          <p:cNvPr id="16" name="Right Brace 15">
            <a:extLst>
              <a:ext uri="{FF2B5EF4-FFF2-40B4-BE49-F238E27FC236}">
                <a16:creationId xmlns:a16="http://schemas.microsoft.com/office/drawing/2014/main" id="{BCAC2E5F-622A-D444-A250-594D520C087D}"/>
              </a:ext>
            </a:extLst>
          </p:cNvPr>
          <p:cNvSpPr/>
          <p:nvPr/>
        </p:nvSpPr>
        <p:spPr>
          <a:xfrm>
            <a:off x="3810000" y="2057400"/>
            <a:ext cx="228600" cy="1524000"/>
          </a:xfrm>
          <a:prstGeom prst="rightBrac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FD7EA8E5-630C-134C-9D9B-898F0B95B614}"/>
              </a:ext>
            </a:extLst>
          </p:cNvPr>
          <p:cNvSpPr txBox="1"/>
          <p:nvPr/>
        </p:nvSpPr>
        <p:spPr>
          <a:xfrm>
            <a:off x="4038600" y="2634734"/>
            <a:ext cx="1862689" cy="369332"/>
          </a:xfrm>
          <a:prstGeom prst="rect">
            <a:avLst/>
          </a:prstGeom>
          <a:noFill/>
        </p:spPr>
        <p:txBody>
          <a:bodyPr wrap="none" rtlCol="0">
            <a:spAutoFit/>
          </a:bodyPr>
          <a:lstStyle/>
          <a:p>
            <a:r>
              <a:rPr lang="en-US" b="1"/>
              <a:t>Straight-line code</a:t>
            </a:r>
          </a:p>
        </p:txBody>
      </p:sp>
      <p:sp>
        <p:nvSpPr>
          <p:cNvPr id="18" name="Right Brace 17">
            <a:extLst>
              <a:ext uri="{FF2B5EF4-FFF2-40B4-BE49-F238E27FC236}">
                <a16:creationId xmlns:a16="http://schemas.microsoft.com/office/drawing/2014/main" id="{3A5BAC13-C83C-AE45-8DAB-E6180B2E7B7E}"/>
              </a:ext>
            </a:extLst>
          </p:cNvPr>
          <p:cNvSpPr/>
          <p:nvPr/>
        </p:nvSpPr>
        <p:spPr>
          <a:xfrm>
            <a:off x="3810000" y="3657600"/>
            <a:ext cx="228600" cy="228600"/>
          </a:xfrm>
          <a:prstGeom prst="rightBrac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5BD3745F-DA7A-9647-9E8C-6E9504D5D566}"/>
              </a:ext>
            </a:extLst>
          </p:cNvPr>
          <p:cNvSpPr txBox="1"/>
          <p:nvPr/>
        </p:nvSpPr>
        <p:spPr>
          <a:xfrm>
            <a:off x="4038600" y="3581400"/>
            <a:ext cx="1367106" cy="369332"/>
          </a:xfrm>
          <a:prstGeom prst="rect">
            <a:avLst/>
          </a:prstGeom>
          <a:noFill/>
        </p:spPr>
        <p:txBody>
          <a:bodyPr wrap="none" rtlCol="0">
            <a:spAutoFit/>
          </a:bodyPr>
          <a:lstStyle/>
          <a:p>
            <a:r>
              <a:rPr lang="en-US" b="1"/>
              <a:t>Control flow</a:t>
            </a:r>
          </a:p>
        </p:txBody>
      </p:sp>
      <p:sp>
        <p:nvSpPr>
          <p:cNvPr id="20" name="Right Brace 19">
            <a:extLst>
              <a:ext uri="{FF2B5EF4-FFF2-40B4-BE49-F238E27FC236}">
                <a16:creationId xmlns:a16="http://schemas.microsoft.com/office/drawing/2014/main" id="{8D363EE2-7D2E-FE47-AFC5-EBE63501625B}"/>
              </a:ext>
            </a:extLst>
          </p:cNvPr>
          <p:cNvSpPr/>
          <p:nvPr/>
        </p:nvSpPr>
        <p:spPr>
          <a:xfrm>
            <a:off x="5943600" y="2057400"/>
            <a:ext cx="228600" cy="1828800"/>
          </a:xfrm>
          <a:prstGeom prst="rightBrac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C4538F15-0536-0E49-9B26-B028CAF7E337}"/>
              </a:ext>
            </a:extLst>
          </p:cNvPr>
          <p:cNvSpPr txBox="1"/>
          <p:nvPr/>
        </p:nvSpPr>
        <p:spPr>
          <a:xfrm>
            <a:off x="6172200" y="2787134"/>
            <a:ext cx="1241045" cy="369332"/>
          </a:xfrm>
          <a:prstGeom prst="rect">
            <a:avLst/>
          </a:prstGeom>
          <a:noFill/>
        </p:spPr>
        <p:txBody>
          <a:bodyPr wrap="none" rtlCol="0">
            <a:spAutoFit/>
          </a:bodyPr>
          <a:lstStyle/>
          <a:p>
            <a:r>
              <a:rPr lang="en-US" b="1"/>
              <a:t>Basic Block</a:t>
            </a:r>
          </a:p>
        </p:txBody>
      </p:sp>
      <p:sp>
        <p:nvSpPr>
          <p:cNvPr id="22" name="Content Placeholder 2">
            <a:extLst>
              <a:ext uri="{FF2B5EF4-FFF2-40B4-BE49-F238E27FC236}">
                <a16:creationId xmlns:a16="http://schemas.microsoft.com/office/drawing/2014/main" id="{C445B775-1A92-3D42-A179-47357F24BFE8}"/>
              </a:ext>
            </a:extLst>
          </p:cNvPr>
          <p:cNvSpPr>
            <a:spLocks noGrp="1"/>
          </p:cNvSpPr>
          <p:nvPr>
            <p:ph idx="1"/>
          </p:nvPr>
        </p:nvSpPr>
        <p:spPr>
          <a:xfrm>
            <a:off x="838200" y="5367067"/>
            <a:ext cx="10515600" cy="809896"/>
          </a:xfrm>
        </p:spPr>
        <p:txBody>
          <a:bodyPr>
            <a:normAutofit fontScale="92500" lnSpcReduction="20000"/>
          </a:bodyPr>
          <a:lstStyle/>
          <a:p>
            <a:r>
              <a:rPr lang="en-US"/>
              <a:t>cli: clear interrupt, </a:t>
            </a:r>
            <a:r>
              <a:rPr lang="en-US" err="1"/>
              <a:t>sti</a:t>
            </a:r>
            <a:r>
              <a:rPr lang="en-US"/>
              <a:t>: set interrupt</a:t>
            </a:r>
          </a:p>
          <a:p>
            <a:r>
              <a:rPr lang="en-US"/>
              <a:t>cr3: control register</a:t>
            </a:r>
          </a:p>
          <a:p>
            <a:endParaRPr lang="en-US"/>
          </a:p>
        </p:txBody>
      </p:sp>
    </p:spTree>
    <p:extLst>
      <p:ext uri="{BB962C8B-B14F-4D97-AF65-F5344CB8AC3E}">
        <p14:creationId xmlns:p14="http://schemas.microsoft.com/office/powerpoint/2010/main" val="640848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7130-00EB-2E44-BFD6-811CCFF035F5}"/>
              </a:ext>
            </a:extLst>
          </p:cNvPr>
          <p:cNvSpPr>
            <a:spLocks noGrp="1"/>
          </p:cNvSpPr>
          <p:nvPr>
            <p:ph type="title"/>
          </p:nvPr>
        </p:nvSpPr>
        <p:spPr/>
        <p:txBody>
          <a:bodyPr/>
          <a:lstStyle/>
          <a:p>
            <a:r>
              <a:rPr lang="en-US"/>
              <a:t>Binary Translation</a:t>
            </a:r>
          </a:p>
        </p:txBody>
      </p:sp>
      <p:sp>
        <p:nvSpPr>
          <p:cNvPr id="4" name="Slide Number Placeholder 3">
            <a:extLst>
              <a:ext uri="{FF2B5EF4-FFF2-40B4-BE49-F238E27FC236}">
                <a16:creationId xmlns:a16="http://schemas.microsoft.com/office/drawing/2014/main" id="{1B5033D6-9476-B642-AF8D-4143AED64F7F}"/>
              </a:ext>
            </a:extLst>
          </p:cNvPr>
          <p:cNvSpPr>
            <a:spLocks noGrp="1"/>
          </p:cNvSpPr>
          <p:nvPr>
            <p:ph type="sldNum" sz="quarter" idx="12"/>
          </p:nvPr>
        </p:nvSpPr>
        <p:spPr/>
        <p:txBody>
          <a:bodyPr/>
          <a:lstStyle/>
          <a:p>
            <a:fld id="{FBF729FF-03AA-4E9E-A079-183B0BB68762}" type="slidenum">
              <a:rPr lang="en-US" smtClean="0"/>
              <a:t>24</a:t>
            </a:fld>
            <a:endParaRPr lang="en-US"/>
          </a:p>
        </p:txBody>
      </p:sp>
      <p:cxnSp>
        <p:nvCxnSpPr>
          <p:cNvPr id="5" name="Straight Arrow Connector 4">
            <a:extLst>
              <a:ext uri="{FF2B5EF4-FFF2-40B4-BE49-F238E27FC236}">
                <a16:creationId xmlns:a16="http://schemas.microsoft.com/office/drawing/2014/main" id="{5961671E-83AA-F046-870F-AD6E445076B2}"/>
              </a:ext>
            </a:extLst>
          </p:cNvPr>
          <p:cNvCxnSpPr>
            <a:stCxn id="20" idx="3"/>
            <a:endCxn id="10" idx="1"/>
          </p:cNvCxnSpPr>
          <p:nvPr/>
        </p:nvCxnSpPr>
        <p:spPr>
          <a:xfrm>
            <a:off x="3733800" y="2514600"/>
            <a:ext cx="13716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6653DB6-2B5F-1144-92E8-05E448D7023B}"/>
              </a:ext>
            </a:extLst>
          </p:cNvPr>
          <p:cNvCxnSpPr>
            <a:stCxn id="22" idx="3"/>
            <a:endCxn id="11" idx="1"/>
          </p:cNvCxnSpPr>
          <p:nvPr/>
        </p:nvCxnSpPr>
        <p:spPr>
          <a:xfrm>
            <a:off x="3733800" y="3124200"/>
            <a:ext cx="1371600" cy="1524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6496C71-4AB3-8A4F-B416-1B100CC3395B}"/>
              </a:ext>
            </a:extLst>
          </p:cNvPr>
          <p:cNvCxnSpPr>
            <a:stCxn id="23" idx="3"/>
            <a:endCxn id="12" idx="1"/>
          </p:cNvCxnSpPr>
          <p:nvPr/>
        </p:nvCxnSpPr>
        <p:spPr>
          <a:xfrm>
            <a:off x="3733800" y="3429000"/>
            <a:ext cx="1371600" cy="3048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81F9B9D-F294-954A-89FB-1D17EA0D877A}"/>
              </a:ext>
            </a:extLst>
          </p:cNvPr>
          <p:cNvCxnSpPr>
            <a:stCxn id="24" idx="3"/>
            <a:endCxn id="13" idx="1"/>
          </p:cNvCxnSpPr>
          <p:nvPr/>
        </p:nvCxnSpPr>
        <p:spPr>
          <a:xfrm>
            <a:off x="3733800" y="3733800"/>
            <a:ext cx="1371600" cy="3048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BAFD4A2-101D-A743-A10B-14033DE256C8}"/>
              </a:ext>
            </a:extLst>
          </p:cNvPr>
          <p:cNvCxnSpPr>
            <a:stCxn id="19" idx="3"/>
            <a:endCxn id="14" idx="1"/>
          </p:cNvCxnSpPr>
          <p:nvPr/>
        </p:nvCxnSpPr>
        <p:spPr>
          <a:xfrm>
            <a:off x="3733800" y="2209800"/>
            <a:ext cx="13716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Left Brace 9">
            <a:extLst>
              <a:ext uri="{FF2B5EF4-FFF2-40B4-BE49-F238E27FC236}">
                <a16:creationId xmlns:a16="http://schemas.microsoft.com/office/drawing/2014/main" id="{61407CF5-F3DC-9F48-971B-6E47CE787B48}"/>
              </a:ext>
            </a:extLst>
          </p:cNvPr>
          <p:cNvSpPr/>
          <p:nvPr/>
        </p:nvSpPr>
        <p:spPr>
          <a:xfrm>
            <a:off x="5105400" y="24384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49CB6F01-E746-E24C-80FE-BA8DE375B937}"/>
              </a:ext>
            </a:extLst>
          </p:cNvPr>
          <p:cNvSpPr/>
          <p:nvPr/>
        </p:nvSpPr>
        <p:spPr>
          <a:xfrm>
            <a:off x="5105400" y="3048000"/>
            <a:ext cx="76200" cy="4572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B70F9C94-4D1F-2947-9BE8-49A3498257B0}"/>
              </a:ext>
            </a:extLst>
          </p:cNvPr>
          <p:cNvSpPr/>
          <p:nvPr/>
        </p:nvSpPr>
        <p:spPr>
          <a:xfrm>
            <a:off x="5105400" y="36576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D2705F4B-5897-7B48-847A-54D1A41A1A21}"/>
              </a:ext>
            </a:extLst>
          </p:cNvPr>
          <p:cNvSpPr/>
          <p:nvPr/>
        </p:nvSpPr>
        <p:spPr>
          <a:xfrm>
            <a:off x="5105400" y="39624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8A1856EB-E6F0-4A44-A3F7-E641E2664BBD}"/>
              </a:ext>
            </a:extLst>
          </p:cNvPr>
          <p:cNvSpPr/>
          <p:nvPr/>
        </p:nvSpPr>
        <p:spPr>
          <a:xfrm>
            <a:off x="5105400" y="21336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CD2253DF-997F-E441-9006-8879EC60EABB}"/>
              </a:ext>
            </a:extLst>
          </p:cNvPr>
          <p:cNvSpPr/>
          <p:nvPr/>
        </p:nvSpPr>
        <p:spPr>
          <a:xfrm>
            <a:off x="5105400" y="27432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6C46AE99-D781-E240-82B1-49C69E383EA2}"/>
              </a:ext>
            </a:extLst>
          </p:cNvPr>
          <p:cNvCxnSpPr>
            <a:stCxn id="21" idx="3"/>
            <a:endCxn id="15" idx="1"/>
          </p:cNvCxnSpPr>
          <p:nvPr/>
        </p:nvCxnSpPr>
        <p:spPr>
          <a:xfrm>
            <a:off x="3733800" y="2819400"/>
            <a:ext cx="13716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0E757A7-35DB-DA4F-A4D4-20D2F1FDD4CC}"/>
              </a:ext>
            </a:extLst>
          </p:cNvPr>
          <p:cNvCxnSpPr>
            <a:stCxn id="18" idx="3"/>
            <a:endCxn id="19" idx="1"/>
          </p:cNvCxnSpPr>
          <p:nvPr/>
        </p:nvCxnSpPr>
        <p:spPr>
          <a:xfrm>
            <a:off x="1295400" y="22098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36CBC03-4DA5-EF42-8710-10EA63A89944}"/>
              </a:ext>
            </a:extLst>
          </p:cNvPr>
          <p:cNvSpPr/>
          <p:nvPr/>
        </p:nvSpPr>
        <p:spPr>
          <a:xfrm>
            <a:off x="609600" y="2057400"/>
            <a:ext cx="685800" cy="304800"/>
          </a:xfrm>
          <a:prstGeom prst="rect">
            <a:avLst/>
          </a:prstGeom>
          <a:solidFill>
            <a:schemeClr val="tx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err="1">
                <a:solidFill>
                  <a:schemeClr val="bg1"/>
                </a:solidFill>
              </a:rPr>
              <a:t>vPC</a:t>
            </a:r>
            <a:endParaRPr lang="en-US" sz="1600" b="1">
              <a:solidFill>
                <a:schemeClr val="bg1"/>
              </a:solidFill>
            </a:endParaRPr>
          </a:p>
        </p:txBody>
      </p:sp>
      <p:sp>
        <p:nvSpPr>
          <p:cNvPr id="19" name="Rectangle 18">
            <a:extLst>
              <a:ext uri="{FF2B5EF4-FFF2-40B4-BE49-F238E27FC236}">
                <a16:creationId xmlns:a16="http://schemas.microsoft.com/office/drawing/2014/main" id="{F956C7D5-45D6-2743-A503-4A351715A691}"/>
              </a:ext>
            </a:extLst>
          </p:cNvPr>
          <p:cNvSpPr/>
          <p:nvPr/>
        </p:nvSpPr>
        <p:spPr>
          <a:xfrm>
            <a:off x="15240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sp>
        <p:nvSpPr>
          <p:cNvPr id="20" name="Rectangle 19">
            <a:extLst>
              <a:ext uri="{FF2B5EF4-FFF2-40B4-BE49-F238E27FC236}">
                <a16:creationId xmlns:a16="http://schemas.microsoft.com/office/drawing/2014/main" id="{4DCC83F9-2251-0E42-A530-758B4C586B6A}"/>
              </a:ext>
            </a:extLst>
          </p:cNvPr>
          <p:cNvSpPr/>
          <p:nvPr/>
        </p:nvSpPr>
        <p:spPr>
          <a:xfrm>
            <a:off x="1524000" y="2362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cli</a:t>
            </a:r>
            <a:endParaRPr lang="en-US" sz="1400" b="1">
              <a:solidFill>
                <a:schemeClr val="tx1"/>
              </a:solidFill>
              <a:latin typeface="Courier New" pitchFamily="49" charset="0"/>
              <a:cs typeface="Courier New" pitchFamily="49" charset="0"/>
            </a:endParaRPr>
          </a:p>
        </p:txBody>
      </p:sp>
      <p:sp>
        <p:nvSpPr>
          <p:cNvPr id="21" name="Rectangle 20">
            <a:extLst>
              <a:ext uri="{FF2B5EF4-FFF2-40B4-BE49-F238E27FC236}">
                <a16:creationId xmlns:a16="http://schemas.microsoft.com/office/drawing/2014/main" id="{0941B85E-7BAA-9547-ABB1-C35EABC4DF7F}"/>
              </a:ext>
            </a:extLst>
          </p:cNvPr>
          <p:cNvSpPr/>
          <p:nvPr/>
        </p:nvSpPr>
        <p:spPr>
          <a:xfrm>
            <a:off x="15240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and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~0xfff</a:t>
            </a:r>
          </a:p>
        </p:txBody>
      </p:sp>
      <p:sp>
        <p:nvSpPr>
          <p:cNvPr id="22" name="Rectangle 21">
            <a:extLst>
              <a:ext uri="{FF2B5EF4-FFF2-40B4-BE49-F238E27FC236}">
                <a16:creationId xmlns:a16="http://schemas.microsoft.com/office/drawing/2014/main" id="{5F041C5E-D458-5A4D-88E3-89D1EE379962}"/>
              </a:ext>
            </a:extLst>
          </p:cNvPr>
          <p:cNvSpPr/>
          <p:nvPr/>
        </p:nvSpPr>
        <p:spPr>
          <a:xfrm>
            <a:off x="1524000" y="2971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cr3</a:t>
            </a:r>
          </a:p>
        </p:txBody>
      </p:sp>
      <p:sp>
        <p:nvSpPr>
          <p:cNvPr id="23" name="Rectangle 22">
            <a:extLst>
              <a:ext uri="{FF2B5EF4-FFF2-40B4-BE49-F238E27FC236}">
                <a16:creationId xmlns:a16="http://schemas.microsoft.com/office/drawing/2014/main" id="{071457A0-C6B0-AC4B-91C9-0C8CF203E837}"/>
              </a:ext>
            </a:extLst>
          </p:cNvPr>
          <p:cNvSpPr/>
          <p:nvPr/>
        </p:nvSpPr>
        <p:spPr>
          <a:xfrm>
            <a:off x="15240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sti</a:t>
            </a:r>
            <a:endParaRPr lang="en-US" sz="1400" b="1">
              <a:solidFill>
                <a:schemeClr val="tx1"/>
              </a:solidFill>
              <a:latin typeface="Courier New" pitchFamily="49" charset="0"/>
              <a:cs typeface="Courier New" pitchFamily="49" charset="0"/>
            </a:endParaRPr>
          </a:p>
        </p:txBody>
      </p:sp>
      <p:sp>
        <p:nvSpPr>
          <p:cNvPr id="24" name="Rectangle 23">
            <a:extLst>
              <a:ext uri="{FF2B5EF4-FFF2-40B4-BE49-F238E27FC236}">
                <a16:creationId xmlns:a16="http://schemas.microsoft.com/office/drawing/2014/main" id="{F6F54375-8CD7-4347-81FE-9FACA46C77DC}"/>
              </a:ext>
            </a:extLst>
          </p:cNvPr>
          <p:cNvSpPr/>
          <p:nvPr/>
        </p:nvSpPr>
        <p:spPr>
          <a:xfrm>
            <a:off x="15240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ret</a:t>
            </a:r>
          </a:p>
        </p:txBody>
      </p:sp>
      <p:cxnSp>
        <p:nvCxnSpPr>
          <p:cNvPr id="25" name="Straight Connector 24">
            <a:extLst>
              <a:ext uri="{FF2B5EF4-FFF2-40B4-BE49-F238E27FC236}">
                <a16:creationId xmlns:a16="http://schemas.microsoft.com/office/drawing/2014/main" id="{7A6D3AAF-E235-D947-80B2-76A4523BF18F}"/>
              </a:ext>
            </a:extLst>
          </p:cNvPr>
          <p:cNvCxnSpPr/>
          <p:nvPr/>
        </p:nvCxnSpPr>
        <p:spPr>
          <a:xfrm rot="5400000">
            <a:off x="304800" y="2971800"/>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FE20A2-B628-0846-80F7-701E8D8D3FDB}"/>
              </a:ext>
            </a:extLst>
          </p:cNvPr>
          <p:cNvCxnSpPr/>
          <p:nvPr/>
        </p:nvCxnSpPr>
        <p:spPr>
          <a:xfrm rot="5400000">
            <a:off x="2515394" y="2971006"/>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8AB616A-6903-E948-914C-1C239501F6A4}"/>
              </a:ext>
            </a:extLst>
          </p:cNvPr>
          <p:cNvSpPr/>
          <p:nvPr/>
        </p:nvSpPr>
        <p:spPr>
          <a:xfrm>
            <a:off x="52578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sp>
        <p:nvSpPr>
          <p:cNvPr id="28" name="Rectangle 27">
            <a:extLst>
              <a:ext uri="{FF2B5EF4-FFF2-40B4-BE49-F238E27FC236}">
                <a16:creationId xmlns:a16="http://schemas.microsoft.com/office/drawing/2014/main" id="{B829BC61-3DF0-4F48-B506-125A86BAEE05}"/>
              </a:ext>
            </a:extLst>
          </p:cNvPr>
          <p:cNvSpPr/>
          <p:nvPr/>
        </p:nvSpPr>
        <p:spPr>
          <a:xfrm>
            <a:off x="5257800" y="23622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HANDLE_CLI</a:t>
            </a:r>
          </a:p>
        </p:txBody>
      </p:sp>
      <p:sp>
        <p:nvSpPr>
          <p:cNvPr id="29" name="Rectangle 28">
            <a:extLst>
              <a:ext uri="{FF2B5EF4-FFF2-40B4-BE49-F238E27FC236}">
                <a16:creationId xmlns:a16="http://schemas.microsoft.com/office/drawing/2014/main" id="{54718BDA-3AF7-C344-9945-F3530B72D662}"/>
              </a:ext>
            </a:extLst>
          </p:cNvPr>
          <p:cNvSpPr/>
          <p:nvPr/>
        </p:nvSpPr>
        <p:spPr>
          <a:xfrm>
            <a:off x="52578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and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~0xfff</a:t>
            </a:r>
          </a:p>
        </p:txBody>
      </p:sp>
      <p:sp>
        <p:nvSpPr>
          <p:cNvPr id="30" name="Rectangle 29">
            <a:extLst>
              <a:ext uri="{FF2B5EF4-FFF2-40B4-BE49-F238E27FC236}">
                <a16:creationId xmlns:a16="http://schemas.microsoft.com/office/drawing/2014/main" id="{A8850F3D-8D1C-F44C-88C3-2BCD85EDB55E}"/>
              </a:ext>
            </a:extLst>
          </p:cNvPr>
          <p:cNvSpPr/>
          <p:nvPr/>
        </p:nvSpPr>
        <p:spPr>
          <a:xfrm>
            <a:off x="5257800" y="29718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[CO_ARG], </a:t>
            </a:r>
            <a:r>
              <a:rPr lang="en-US" sz="1400" b="1" err="1">
                <a:solidFill>
                  <a:schemeClr val="tx1"/>
                </a:solidFill>
                <a:latin typeface="Courier New" pitchFamily="49" charset="0"/>
                <a:cs typeface="Courier New" pitchFamily="49" charset="0"/>
              </a:rPr>
              <a:t>ebx</a:t>
            </a:r>
            <a:endParaRPr lang="en-US" sz="1400" b="1">
              <a:solidFill>
                <a:schemeClr val="tx1"/>
              </a:solidFill>
              <a:latin typeface="Courier New" pitchFamily="49" charset="0"/>
              <a:cs typeface="Courier New" pitchFamily="49" charset="0"/>
            </a:endParaRPr>
          </a:p>
        </p:txBody>
      </p:sp>
      <p:sp>
        <p:nvSpPr>
          <p:cNvPr id="31" name="Rectangle 30">
            <a:extLst>
              <a:ext uri="{FF2B5EF4-FFF2-40B4-BE49-F238E27FC236}">
                <a16:creationId xmlns:a16="http://schemas.microsoft.com/office/drawing/2014/main" id="{E934F8F3-5DEA-4447-A3F2-F10EC55EF135}"/>
              </a:ext>
            </a:extLst>
          </p:cNvPr>
          <p:cNvSpPr/>
          <p:nvPr/>
        </p:nvSpPr>
        <p:spPr>
          <a:xfrm>
            <a:off x="5257800" y="32766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HANDLE_CR3</a:t>
            </a:r>
          </a:p>
        </p:txBody>
      </p:sp>
      <p:sp>
        <p:nvSpPr>
          <p:cNvPr id="32" name="Rectangle 31">
            <a:extLst>
              <a:ext uri="{FF2B5EF4-FFF2-40B4-BE49-F238E27FC236}">
                <a16:creationId xmlns:a16="http://schemas.microsoft.com/office/drawing/2014/main" id="{BF635DF6-22D8-C341-B717-54362E688135}"/>
              </a:ext>
            </a:extLst>
          </p:cNvPr>
          <p:cNvSpPr/>
          <p:nvPr/>
        </p:nvSpPr>
        <p:spPr>
          <a:xfrm>
            <a:off x="5257800" y="35814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HANDLE_STI</a:t>
            </a:r>
          </a:p>
        </p:txBody>
      </p:sp>
      <p:cxnSp>
        <p:nvCxnSpPr>
          <p:cNvPr id="33" name="Straight Connector 32">
            <a:extLst>
              <a:ext uri="{FF2B5EF4-FFF2-40B4-BE49-F238E27FC236}">
                <a16:creationId xmlns:a16="http://schemas.microsoft.com/office/drawing/2014/main" id="{750BFCA3-1DBB-A94B-AF41-F0AE876B5A9B}"/>
              </a:ext>
            </a:extLst>
          </p:cNvPr>
          <p:cNvCxnSpPr/>
          <p:nvPr/>
        </p:nvCxnSpPr>
        <p:spPr>
          <a:xfrm rot="5400000">
            <a:off x="3925094" y="3086100"/>
            <a:ext cx="26662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51B699D-4B55-7543-B95D-B64FB3A4310B}"/>
              </a:ext>
            </a:extLst>
          </p:cNvPr>
          <p:cNvCxnSpPr/>
          <p:nvPr/>
        </p:nvCxnSpPr>
        <p:spPr>
          <a:xfrm rot="5400000">
            <a:off x="6134894" y="3085306"/>
            <a:ext cx="2667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1B62975-806F-DD49-A557-364F1315F136}"/>
              </a:ext>
            </a:extLst>
          </p:cNvPr>
          <p:cNvSpPr/>
          <p:nvPr/>
        </p:nvSpPr>
        <p:spPr>
          <a:xfrm>
            <a:off x="5257800" y="38862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jmp</a:t>
            </a:r>
            <a:r>
              <a:rPr lang="en-US" sz="1400" b="1">
                <a:solidFill>
                  <a:schemeClr val="tx1"/>
                </a:solidFill>
                <a:latin typeface="Courier New" pitchFamily="49" charset="0"/>
                <a:cs typeface="Courier New" pitchFamily="49" charset="0"/>
              </a:rPr>
              <a:t>   HANDLE_RET</a:t>
            </a:r>
          </a:p>
        </p:txBody>
      </p:sp>
      <p:sp>
        <p:nvSpPr>
          <p:cNvPr id="36" name="Rectangle 35">
            <a:extLst>
              <a:ext uri="{FF2B5EF4-FFF2-40B4-BE49-F238E27FC236}">
                <a16:creationId xmlns:a16="http://schemas.microsoft.com/office/drawing/2014/main" id="{79536AE1-14C1-C24D-BB82-19F85E0E80E3}"/>
              </a:ext>
            </a:extLst>
          </p:cNvPr>
          <p:cNvSpPr/>
          <p:nvPr/>
        </p:nvSpPr>
        <p:spPr>
          <a:xfrm>
            <a:off x="7772400" y="2057400"/>
            <a:ext cx="685800" cy="304800"/>
          </a:xfrm>
          <a:prstGeom prst="rect">
            <a:avLst/>
          </a:prstGeom>
          <a:solidFill>
            <a:srgbClr val="C00000"/>
          </a:solidFill>
          <a:ln w="9525">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a:solidFill>
                  <a:schemeClr val="bg1"/>
                </a:solidFill>
              </a:rPr>
              <a:t>start</a:t>
            </a:r>
          </a:p>
        </p:txBody>
      </p:sp>
      <p:sp>
        <p:nvSpPr>
          <p:cNvPr id="37" name="TextBox 36">
            <a:extLst>
              <a:ext uri="{FF2B5EF4-FFF2-40B4-BE49-F238E27FC236}">
                <a16:creationId xmlns:a16="http://schemas.microsoft.com/office/drawing/2014/main" id="{48891807-C446-E649-8F1C-B33C149138DC}"/>
              </a:ext>
            </a:extLst>
          </p:cNvPr>
          <p:cNvSpPr txBox="1"/>
          <p:nvPr/>
        </p:nvSpPr>
        <p:spPr>
          <a:xfrm>
            <a:off x="1990424" y="1295400"/>
            <a:ext cx="1276953" cy="369332"/>
          </a:xfrm>
          <a:prstGeom prst="rect">
            <a:avLst/>
          </a:prstGeom>
          <a:noFill/>
        </p:spPr>
        <p:txBody>
          <a:bodyPr wrap="none" rtlCol="0">
            <a:spAutoFit/>
          </a:bodyPr>
          <a:lstStyle/>
          <a:p>
            <a:pPr algn="ctr"/>
            <a:r>
              <a:rPr lang="en-US" b="1"/>
              <a:t>Guest Code</a:t>
            </a:r>
          </a:p>
        </p:txBody>
      </p:sp>
      <p:sp>
        <p:nvSpPr>
          <p:cNvPr id="38" name="TextBox 37">
            <a:extLst>
              <a:ext uri="{FF2B5EF4-FFF2-40B4-BE49-F238E27FC236}">
                <a16:creationId xmlns:a16="http://schemas.microsoft.com/office/drawing/2014/main" id="{17B74342-75F9-2C42-9287-980A5D7BA3CF}"/>
              </a:ext>
            </a:extLst>
          </p:cNvPr>
          <p:cNvSpPr txBox="1"/>
          <p:nvPr/>
        </p:nvSpPr>
        <p:spPr>
          <a:xfrm>
            <a:off x="5429496" y="1295400"/>
            <a:ext cx="1866408" cy="369332"/>
          </a:xfrm>
          <a:prstGeom prst="rect">
            <a:avLst/>
          </a:prstGeom>
          <a:noFill/>
        </p:spPr>
        <p:txBody>
          <a:bodyPr wrap="none" rtlCol="0">
            <a:spAutoFit/>
          </a:bodyPr>
          <a:lstStyle/>
          <a:p>
            <a:pPr algn="ctr"/>
            <a:r>
              <a:rPr lang="en-US" b="1"/>
              <a:t>Translation Cache</a:t>
            </a:r>
          </a:p>
        </p:txBody>
      </p:sp>
      <p:sp>
        <p:nvSpPr>
          <p:cNvPr id="39" name="Right Arrow 38">
            <a:extLst>
              <a:ext uri="{FF2B5EF4-FFF2-40B4-BE49-F238E27FC236}">
                <a16:creationId xmlns:a16="http://schemas.microsoft.com/office/drawing/2014/main" id="{EB34740F-4FDF-4044-8913-B091025425DE}"/>
              </a:ext>
            </a:extLst>
          </p:cNvPr>
          <p:cNvSpPr/>
          <p:nvPr/>
        </p:nvSpPr>
        <p:spPr>
          <a:xfrm>
            <a:off x="7467600" y="3962400"/>
            <a:ext cx="3810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40" name="Left-Right Arrow 39">
            <a:extLst>
              <a:ext uri="{FF2B5EF4-FFF2-40B4-BE49-F238E27FC236}">
                <a16:creationId xmlns:a16="http://schemas.microsoft.com/office/drawing/2014/main" id="{FC5092EB-8BE9-8A48-9EC0-69907724C13E}"/>
              </a:ext>
            </a:extLst>
          </p:cNvPr>
          <p:cNvSpPr/>
          <p:nvPr/>
        </p:nvSpPr>
        <p:spPr>
          <a:xfrm>
            <a:off x="7467600" y="3657600"/>
            <a:ext cx="381000" cy="152400"/>
          </a:xfrm>
          <a:prstGeom prst="leftRightArrow">
            <a:avLst/>
          </a:prstGeom>
          <a:solidFill>
            <a:srgbClr val="C00000"/>
          </a:solidFill>
          <a:ln w="9525">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41" name="Left-Right Arrow 40">
            <a:extLst>
              <a:ext uri="{FF2B5EF4-FFF2-40B4-BE49-F238E27FC236}">
                <a16:creationId xmlns:a16="http://schemas.microsoft.com/office/drawing/2014/main" id="{D78DF852-276B-6C40-97AD-103A85418331}"/>
              </a:ext>
            </a:extLst>
          </p:cNvPr>
          <p:cNvSpPr/>
          <p:nvPr/>
        </p:nvSpPr>
        <p:spPr>
          <a:xfrm>
            <a:off x="7467600" y="3352800"/>
            <a:ext cx="381000" cy="152400"/>
          </a:xfrm>
          <a:prstGeom prst="leftRightArrow">
            <a:avLst/>
          </a:prstGeom>
          <a:solidFill>
            <a:srgbClr val="C00000"/>
          </a:solidFill>
          <a:ln w="9525">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42" name="Right Arrow 41">
            <a:extLst>
              <a:ext uri="{FF2B5EF4-FFF2-40B4-BE49-F238E27FC236}">
                <a16:creationId xmlns:a16="http://schemas.microsoft.com/office/drawing/2014/main" id="{20BD7E2E-D794-5046-BBC3-B273C0D681AB}"/>
              </a:ext>
            </a:extLst>
          </p:cNvPr>
          <p:cNvSpPr/>
          <p:nvPr/>
        </p:nvSpPr>
        <p:spPr>
          <a:xfrm flipH="1">
            <a:off x="7445827" y="2133600"/>
            <a:ext cx="402772"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Tree>
    <p:extLst>
      <p:ext uri="{BB962C8B-B14F-4D97-AF65-F5344CB8AC3E}">
        <p14:creationId xmlns:p14="http://schemas.microsoft.com/office/powerpoint/2010/main" val="4238971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D2D0-6605-0149-9B20-6F490CF62434}"/>
              </a:ext>
            </a:extLst>
          </p:cNvPr>
          <p:cNvSpPr>
            <a:spLocks noGrp="1"/>
          </p:cNvSpPr>
          <p:nvPr>
            <p:ph type="title"/>
          </p:nvPr>
        </p:nvSpPr>
        <p:spPr/>
        <p:txBody>
          <a:bodyPr/>
          <a:lstStyle/>
          <a:p>
            <a:r>
              <a:rPr lang="en-US"/>
              <a:t>Binary Translation</a:t>
            </a:r>
          </a:p>
        </p:txBody>
      </p:sp>
      <p:sp>
        <p:nvSpPr>
          <p:cNvPr id="4" name="Slide Number Placeholder 3">
            <a:extLst>
              <a:ext uri="{FF2B5EF4-FFF2-40B4-BE49-F238E27FC236}">
                <a16:creationId xmlns:a16="http://schemas.microsoft.com/office/drawing/2014/main" id="{4F4C3030-960E-084F-9A5D-56B2B8BE802B}"/>
              </a:ext>
            </a:extLst>
          </p:cNvPr>
          <p:cNvSpPr>
            <a:spLocks noGrp="1"/>
          </p:cNvSpPr>
          <p:nvPr>
            <p:ph type="sldNum" sz="quarter" idx="12"/>
          </p:nvPr>
        </p:nvSpPr>
        <p:spPr/>
        <p:txBody>
          <a:bodyPr/>
          <a:lstStyle/>
          <a:p>
            <a:fld id="{FBF729FF-03AA-4E9E-A079-183B0BB68762}" type="slidenum">
              <a:rPr lang="en-US" smtClean="0"/>
              <a:t>25</a:t>
            </a:fld>
            <a:endParaRPr lang="en-US"/>
          </a:p>
        </p:txBody>
      </p:sp>
      <p:cxnSp>
        <p:nvCxnSpPr>
          <p:cNvPr id="5" name="Straight Arrow Connector 4">
            <a:extLst>
              <a:ext uri="{FF2B5EF4-FFF2-40B4-BE49-F238E27FC236}">
                <a16:creationId xmlns:a16="http://schemas.microsoft.com/office/drawing/2014/main" id="{E24E9E28-F99B-204B-986C-BC929D22CCD6}"/>
              </a:ext>
            </a:extLst>
          </p:cNvPr>
          <p:cNvCxnSpPr>
            <a:stCxn id="20" idx="3"/>
            <a:endCxn id="10" idx="1"/>
          </p:cNvCxnSpPr>
          <p:nvPr/>
        </p:nvCxnSpPr>
        <p:spPr>
          <a:xfrm>
            <a:off x="3733800" y="2514600"/>
            <a:ext cx="13716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EA6DED3-5D61-9D4E-8A41-1BF3A2F04B04}"/>
              </a:ext>
            </a:extLst>
          </p:cNvPr>
          <p:cNvCxnSpPr>
            <a:stCxn id="22" idx="3"/>
            <a:endCxn id="11" idx="1"/>
          </p:cNvCxnSpPr>
          <p:nvPr/>
        </p:nvCxnSpPr>
        <p:spPr>
          <a:xfrm>
            <a:off x="3733800" y="3124200"/>
            <a:ext cx="1371600" cy="1524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3B26474-D8BB-4F49-9A4F-9AD513DCCB4D}"/>
              </a:ext>
            </a:extLst>
          </p:cNvPr>
          <p:cNvCxnSpPr>
            <a:stCxn id="23" idx="3"/>
            <a:endCxn id="12" idx="1"/>
          </p:cNvCxnSpPr>
          <p:nvPr/>
        </p:nvCxnSpPr>
        <p:spPr>
          <a:xfrm>
            <a:off x="3733800" y="3429000"/>
            <a:ext cx="1371600" cy="7620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D0369AC-3520-C54A-B0B8-BD1F21109D00}"/>
              </a:ext>
            </a:extLst>
          </p:cNvPr>
          <p:cNvCxnSpPr>
            <a:stCxn id="24" idx="3"/>
            <a:endCxn id="13" idx="1"/>
          </p:cNvCxnSpPr>
          <p:nvPr/>
        </p:nvCxnSpPr>
        <p:spPr>
          <a:xfrm>
            <a:off x="3733800" y="3733800"/>
            <a:ext cx="1371600" cy="12192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624DE9B-52CA-9344-97DF-41665BBEBCA0}"/>
              </a:ext>
            </a:extLst>
          </p:cNvPr>
          <p:cNvCxnSpPr>
            <a:stCxn id="19" idx="3"/>
            <a:endCxn id="14" idx="1"/>
          </p:cNvCxnSpPr>
          <p:nvPr/>
        </p:nvCxnSpPr>
        <p:spPr>
          <a:xfrm>
            <a:off x="3733800" y="2209800"/>
            <a:ext cx="13716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Left Brace 9">
            <a:extLst>
              <a:ext uri="{FF2B5EF4-FFF2-40B4-BE49-F238E27FC236}">
                <a16:creationId xmlns:a16="http://schemas.microsoft.com/office/drawing/2014/main" id="{C1355B2E-6D75-C14A-9BEA-6EDBA129425F}"/>
              </a:ext>
            </a:extLst>
          </p:cNvPr>
          <p:cNvSpPr/>
          <p:nvPr/>
        </p:nvSpPr>
        <p:spPr>
          <a:xfrm>
            <a:off x="5105400" y="24384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02C7A14D-6D07-054D-8D6A-5CC2C8C0A73C}"/>
              </a:ext>
            </a:extLst>
          </p:cNvPr>
          <p:cNvSpPr/>
          <p:nvPr/>
        </p:nvSpPr>
        <p:spPr>
          <a:xfrm>
            <a:off x="5105400" y="3048000"/>
            <a:ext cx="76200" cy="4572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2D4B125B-5C52-B94C-A339-BF3DA4B0A86C}"/>
              </a:ext>
            </a:extLst>
          </p:cNvPr>
          <p:cNvSpPr/>
          <p:nvPr/>
        </p:nvSpPr>
        <p:spPr>
          <a:xfrm>
            <a:off x="5105400" y="3657600"/>
            <a:ext cx="76200" cy="10668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AE638070-6492-A24B-90D5-529FB1F8895E}"/>
              </a:ext>
            </a:extLst>
          </p:cNvPr>
          <p:cNvSpPr/>
          <p:nvPr/>
        </p:nvSpPr>
        <p:spPr>
          <a:xfrm>
            <a:off x="5105400" y="48768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5BAC53B3-68FC-C743-8BA7-EB8A48B89888}"/>
              </a:ext>
            </a:extLst>
          </p:cNvPr>
          <p:cNvSpPr/>
          <p:nvPr/>
        </p:nvSpPr>
        <p:spPr>
          <a:xfrm>
            <a:off x="5105400" y="21336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1BC8F9AC-E5ED-3C4E-A4AC-1D09580F3D40}"/>
              </a:ext>
            </a:extLst>
          </p:cNvPr>
          <p:cNvSpPr/>
          <p:nvPr/>
        </p:nvSpPr>
        <p:spPr>
          <a:xfrm>
            <a:off x="5105400" y="2743200"/>
            <a:ext cx="76200" cy="152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5A590C24-4D04-C74C-A39C-E90F5EC2D570}"/>
              </a:ext>
            </a:extLst>
          </p:cNvPr>
          <p:cNvCxnSpPr>
            <a:stCxn id="21" idx="3"/>
            <a:endCxn id="15" idx="1"/>
          </p:cNvCxnSpPr>
          <p:nvPr/>
        </p:nvCxnSpPr>
        <p:spPr>
          <a:xfrm>
            <a:off x="3733800" y="2819400"/>
            <a:ext cx="13716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7CC9259-1FF5-5A47-B1DC-65297F014B77}"/>
              </a:ext>
            </a:extLst>
          </p:cNvPr>
          <p:cNvCxnSpPr>
            <a:stCxn id="18" idx="3"/>
            <a:endCxn id="19" idx="1"/>
          </p:cNvCxnSpPr>
          <p:nvPr/>
        </p:nvCxnSpPr>
        <p:spPr>
          <a:xfrm>
            <a:off x="1295400" y="22098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3CC42DC-DCF2-7B4D-8F60-E095514E37EC}"/>
              </a:ext>
            </a:extLst>
          </p:cNvPr>
          <p:cNvSpPr/>
          <p:nvPr/>
        </p:nvSpPr>
        <p:spPr>
          <a:xfrm>
            <a:off x="609600" y="2057400"/>
            <a:ext cx="685800" cy="304800"/>
          </a:xfrm>
          <a:prstGeom prst="rect">
            <a:avLst/>
          </a:prstGeom>
          <a:solidFill>
            <a:schemeClr val="tx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err="1">
                <a:solidFill>
                  <a:schemeClr val="bg1"/>
                </a:solidFill>
              </a:rPr>
              <a:t>vPC</a:t>
            </a:r>
            <a:endParaRPr lang="en-US" sz="1600" b="1">
              <a:solidFill>
                <a:schemeClr val="bg1"/>
              </a:solidFill>
            </a:endParaRPr>
          </a:p>
        </p:txBody>
      </p:sp>
      <p:sp>
        <p:nvSpPr>
          <p:cNvPr id="19" name="Rectangle 18">
            <a:extLst>
              <a:ext uri="{FF2B5EF4-FFF2-40B4-BE49-F238E27FC236}">
                <a16:creationId xmlns:a16="http://schemas.microsoft.com/office/drawing/2014/main" id="{320BA40A-FDAC-334C-8F70-DDEEB5A9C298}"/>
              </a:ext>
            </a:extLst>
          </p:cNvPr>
          <p:cNvSpPr/>
          <p:nvPr/>
        </p:nvSpPr>
        <p:spPr>
          <a:xfrm>
            <a:off x="15240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sp>
        <p:nvSpPr>
          <p:cNvPr id="20" name="Rectangle 19">
            <a:extLst>
              <a:ext uri="{FF2B5EF4-FFF2-40B4-BE49-F238E27FC236}">
                <a16:creationId xmlns:a16="http://schemas.microsoft.com/office/drawing/2014/main" id="{9F99F65F-678C-B240-A130-3F41752D88AE}"/>
              </a:ext>
            </a:extLst>
          </p:cNvPr>
          <p:cNvSpPr/>
          <p:nvPr/>
        </p:nvSpPr>
        <p:spPr>
          <a:xfrm>
            <a:off x="1524000" y="2362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cli</a:t>
            </a:r>
            <a:endParaRPr lang="en-US" sz="1400" b="1">
              <a:solidFill>
                <a:schemeClr val="tx1"/>
              </a:solidFill>
              <a:latin typeface="Courier New" pitchFamily="49" charset="0"/>
              <a:cs typeface="Courier New" pitchFamily="49" charset="0"/>
            </a:endParaRPr>
          </a:p>
        </p:txBody>
      </p:sp>
      <p:sp>
        <p:nvSpPr>
          <p:cNvPr id="21" name="Rectangle 20">
            <a:extLst>
              <a:ext uri="{FF2B5EF4-FFF2-40B4-BE49-F238E27FC236}">
                <a16:creationId xmlns:a16="http://schemas.microsoft.com/office/drawing/2014/main" id="{35E64C68-55CA-0546-81F4-40757E8DF833}"/>
              </a:ext>
            </a:extLst>
          </p:cNvPr>
          <p:cNvSpPr/>
          <p:nvPr/>
        </p:nvSpPr>
        <p:spPr>
          <a:xfrm>
            <a:off x="15240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and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~0xfff</a:t>
            </a:r>
          </a:p>
        </p:txBody>
      </p:sp>
      <p:sp>
        <p:nvSpPr>
          <p:cNvPr id="22" name="Rectangle 21">
            <a:extLst>
              <a:ext uri="{FF2B5EF4-FFF2-40B4-BE49-F238E27FC236}">
                <a16:creationId xmlns:a16="http://schemas.microsoft.com/office/drawing/2014/main" id="{280988EC-7E27-FC44-9F0A-ABBEBDE25529}"/>
              </a:ext>
            </a:extLst>
          </p:cNvPr>
          <p:cNvSpPr/>
          <p:nvPr/>
        </p:nvSpPr>
        <p:spPr>
          <a:xfrm>
            <a:off x="1524000" y="2971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cr3</a:t>
            </a:r>
          </a:p>
        </p:txBody>
      </p:sp>
      <p:sp>
        <p:nvSpPr>
          <p:cNvPr id="23" name="Rectangle 22">
            <a:extLst>
              <a:ext uri="{FF2B5EF4-FFF2-40B4-BE49-F238E27FC236}">
                <a16:creationId xmlns:a16="http://schemas.microsoft.com/office/drawing/2014/main" id="{3432F674-DE39-4E42-84AD-FBF4EB84D230}"/>
              </a:ext>
            </a:extLst>
          </p:cNvPr>
          <p:cNvSpPr/>
          <p:nvPr/>
        </p:nvSpPr>
        <p:spPr>
          <a:xfrm>
            <a:off x="15240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sti</a:t>
            </a:r>
            <a:endParaRPr lang="en-US" sz="1400" b="1">
              <a:solidFill>
                <a:schemeClr val="tx1"/>
              </a:solidFill>
              <a:latin typeface="Courier New" pitchFamily="49" charset="0"/>
              <a:cs typeface="Courier New" pitchFamily="49" charset="0"/>
            </a:endParaRPr>
          </a:p>
        </p:txBody>
      </p:sp>
      <p:sp>
        <p:nvSpPr>
          <p:cNvPr id="24" name="Rectangle 23">
            <a:extLst>
              <a:ext uri="{FF2B5EF4-FFF2-40B4-BE49-F238E27FC236}">
                <a16:creationId xmlns:a16="http://schemas.microsoft.com/office/drawing/2014/main" id="{422179E4-995D-B440-AE31-A12A9C09970E}"/>
              </a:ext>
            </a:extLst>
          </p:cNvPr>
          <p:cNvSpPr/>
          <p:nvPr/>
        </p:nvSpPr>
        <p:spPr>
          <a:xfrm>
            <a:off x="15240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ret</a:t>
            </a:r>
          </a:p>
        </p:txBody>
      </p:sp>
      <p:cxnSp>
        <p:nvCxnSpPr>
          <p:cNvPr id="25" name="Straight Connector 24">
            <a:extLst>
              <a:ext uri="{FF2B5EF4-FFF2-40B4-BE49-F238E27FC236}">
                <a16:creationId xmlns:a16="http://schemas.microsoft.com/office/drawing/2014/main" id="{59DF4442-8631-5949-ADA4-A18065287115}"/>
              </a:ext>
            </a:extLst>
          </p:cNvPr>
          <p:cNvCxnSpPr/>
          <p:nvPr/>
        </p:nvCxnSpPr>
        <p:spPr>
          <a:xfrm rot="5400000">
            <a:off x="304800" y="2971800"/>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C5FCDC-A113-1447-9295-C430DAFEB877}"/>
              </a:ext>
            </a:extLst>
          </p:cNvPr>
          <p:cNvCxnSpPr/>
          <p:nvPr/>
        </p:nvCxnSpPr>
        <p:spPr>
          <a:xfrm rot="5400000">
            <a:off x="2515394" y="2971006"/>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4AD94E8-FE3B-624D-9675-30F2409234E1}"/>
              </a:ext>
            </a:extLst>
          </p:cNvPr>
          <p:cNvSpPr/>
          <p:nvPr/>
        </p:nvSpPr>
        <p:spPr>
          <a:xfrm>
            <a:off x="52578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sp>
        <p:nvSpPr>
          <p:cNvPr id="28" name="Rectangle 27">
            <a:extLst>
              <a:ext uri="{FF2B5EF4-FFF2-40B4-BE49-F238E27FC236}">
                <a16:creationId xmlns:a16="http://schemas.microsoft.com/office/drawing/2014/main" id="{5742177C-336A-E147-8928-DBA2102777FF}"/>
              </a:ext>
            </a:extLst>
          </p:cNvPr>
          <p:cNvSpPr/>
          <p:nvPr/>
        </p:nvSpPr>
        <p:spPr>
          <a:xfrm>
            <a:off x="5257800" y="23622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[CPU_IE], 0</a:t>
            </a:r>
          </a:p>
        </p:txBody>
      </p:sp>
      <p:sp>
        <p:nvSpPr>
          <p:cNvPr id="29" name="Rectangle 28">
            <a:extLst>
              <a:ext uri="{FF2B5EF4-FFF2-40B4-BE49-F238E27FC236}">
                <a16:creationId xmlns:a16="http://schemas.microsoft.com/office/drawing/2014/main" id="{3C7C7629-851D-A444-BB09-2248D39200AD}"/>
              </a:ext>
            </a:extLst>
          </p:cNvPr>
          <p:cNvSpPr/>
          <p:nvPr/>
        </p:nvSpPr>
        <p:spPr>
          <a:xfrm>
            <a:off x="52578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and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~0xfff</a:t>
            </a:r>
          </a:p>
        </p:txBody>
      </p:sp>
      <p:sp>
        <p:nvSpPr>
          <p:cNvPr id="30" name="Rectangle 29">
            <a:extLst>
              <a:ext uri="{FF2B5EF4-FFF2-40B4-BE49-F238E27FC236}">
                <a16:creationId xmlns:a16="http://schemas.microsoft.com/office/drawing/2014/main" id="{791732B2-9F32-CE46-B155-58B33003933F}"/>
              </a:ext>
            </a:extLst>
          </p:cNvPr>
          <p:cNvSpPr/>
          <p:nvPr/>
        </p:nvSpPr>
        <p:spPr>
          <a:xfrm>
            <a:off x="5257800" y="2971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[CO_ARG], </a:t>
            </a:r>
            <a:r>
              <a:rPr lang="en-US" sz="1400" b="1" err="1">
                <a:solidFill>
                  <a:schemeClr val="tx1"/>
                </a:solidFill>
                <a:latin typeface="Courier New" pitchFamily="49" charset="0"/>
                <a:cs typeface="Courier New" pitchFamily="49" charset="0"/>
              </a:rPr>
              <a:t>ebx</a:t>
            </a:r>
            <a:endParaRPr lang="en-US" sz="1400" b="1">
              <a:solidFill>
                <a:schemeClr val="tx1"/>
              </a:solidFill>
              <a:latin typeface="Courier New" pitchFamily="49" charset="0"/>
              <a:cs typeface="Courier New" pitchFamily="49" charset="0"/>
            </a:endParaRPr>
          </a:p>
        </p:txBody>
      </p:sp>
      <p:sp>
        <p:nvSpPr>
          <p:cNvPr id="31" name="Rectangle 30">
            <a:extLst>
              <a:ext uri="{FF2B5EF4-FFF2-40B4-BE49-F238E27FC236}">
                <a16:creationId xmlns:a16="http://schemas.microsoft.com/office/drawing/2014/main" id="{5CA860C1-D894-A348-9841-A22A445ABC2C}"/>
              </a:ext>
            </a:extLst>
          </p:cNvPr>
          <p:cNvSpPr/>
          <p:nvPr/>
        </p:nvSpPr>
        <p:spPr>
          <a:xfrm>
            <a:off x="52578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HANDLE_CR3</a:t>
            </a:r>
          </a:p>
        </p:txBody>
      </p:sp>
      <p:sp>
        <p:nvSpPr>
          <p:cNvPr id="32" name="Rectangle 31">
            <a:extLst>
              <a:ext uri="{FF2B5EF4-FFF2-40B4-BE49-F238E27FC236}">
                <a16:creationId xmlns:a16="http://schemas.microsoft.com/office/drawing/2014/main" id="{F8F0007B-243F-F647-BBD3-52EA54F0D574}"/>
              </a:ext>
            </a:extLst>
          </p:cNvPr>
          <p:cNvSpPr/>
          <p:nvPr/>
        </p:nvSpPr>
        <p:spPr>
          <a:xfrm>
            <a:off x="5257800" y="35814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[CPU_IE], 1</a:t>
            </a:r>
          </a:p>
        </p:txBody>
      </p:sp>
      <p:cxnSp>
        <p:nvCxnSpPr>
          <p:cNvPr id="33" name="Straight Connector 32">
            <a:extLst>
              <a:ext uri="{FF2B5EF4-FFF2-40B4-BE49-F238E27FC236}">
                <a16:creationId xmlns:a16="http://schemas.microsoft.com/office/drawing/2014/main" id="{C1FE0E41-FC8A-7949-BA6A-4A7C72CC95A6}"/>
              </a:ext>
            </a:extLst>
          </p:cNvPr>
          <p:cNvCxnSpPr/>
          <p:nvPr/>
        </p:nvCxnSpPr>
        <p:spPr>
          <a:xfrm rot="5400000">
            <a:off x="3429794" y="3581400"/>
            <a:ext cx="36568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E1A373-1F60-6D43-B49C-A37E173CAEF7}"/>
              </a:ext>
            </a:extLst>
          </p:cNvPr>
          <p:cNvCxnSpPr/>
          <p:nvPr/>
        </p:nvCxnSpPr>
        <p:spPr>
          <a:xfrm rot="5400000">
            <a:off x="5639594" y="3580606"/>
            <a:ext cx="3657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DB7104D-A108-EE43-AB10-D116EEC06293}"/>
              </a:ext>
            </a:extLst>
          </p:cNvPr>
          <p:cNvSpPr/>
          <p:nvPr/>
        </p:nvSpPr>
        <p:spPr>
          <a:xfrm>
            <a:off x="5257800" y="38862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test  [CPU_IRQ], 1</a:t>
            </a:r>
          </a:p>
        </p:txBody>
      </p:sp>
      <p:sp>
        <p:nvSpPr>
          <p:cNvPr id="36" name="Rectangle 35">
            <a:extLst>
              <a:ext uri="{FF2B5EF4-FFF2-40B4-BE49-F238E27FC236}">
                <a16:creationId xmlns:a16="http://schemas.microsoft.com/office/drawing/2014/main" id="{2ABF5811-3220-E34D-BD5F-3CCAD0100FCF}"/>
              </a:ext>
            </a:extLst>
          </p:cNvPr>
          <p:cNvSpPr/>
          <p:nvPr/>
        </p:nvSpPr>
        <p:spPr>
          <a:xfrm>
            <a:off x="5257800" y="41910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jne</a:t>
            </a:r>
            <a:endParaRPr lang="en-US" sz="1400" b="1">
              <a:solidFill>
                <a:schemeClr val="tx1"/>
              </a:solidFill>
              <a:latin typeface="Courier New" pitchFamily="49" charset="0"/>
              <a:cs typeface="Courier New" pitchFamily="49" charset="0"/>
            </a:endParaRPr>
          </a:p>
        </p:txBody>
      </p:sp>
      <p:sp>
        <p:nvSpPr>
          <p:cNvPr id="37" name="Rectangle 36">
            <a:extLst>
              <a:ext uri="{FF2B5EF4-FFF2-40B4-BE49-F238E27FC236}">
                <a16:creationId xmlns:a16="http://schemas.microsoft.com/office/drawing/2014/main" id="{C04DC505-B919-5C44-8DD7-A4FAF05CECED}"/>
              </a:ext>
            </a:extLst>
          </p:cNvPr>
          <p:cNvSpPr/>
          <p:nvPr/>
        </p:nvSpPr>
        <p:spPr>
          <a:xfrm>
            <a:off x="5257800" y="44958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HANDLE_INTS</a:t>
            </a:r>
          </a:p>
        </p:txBody>
      </p:sp>
      <p:sp>
        <p:nvSpPr>
          <p:cNvPr id="38" name="Rectangle 37">
            <a:extLst>
              <a:ext uri="{FF2B5EF4-FFF2-40B4-BE49-F238E27FC236}">
                <a16:creationId xmlns:a16="http://schemas.microsoft.com/office/drawing/2014/main" id="{F0FFECB6-4147-6C4D-9CD4-520858B01D94}"/>
              </a:ext>
            </a:extLst>
          </p:cNvPr>
          <p:cNvSpPr/>
          <p:nvPr/>
        </p:nvSpPr>
        <p:spPr>
          <a:xfrm>
            <a:off x="5257800" y="4800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jmp</a:t>
            </a:r>
            <a:r>
              <a:rPr lang="en-US" sz="1400" b="1">
                <a:solidFill>
                  <a:schemeClr val="tx1"/>
                </a:solidFill>
                <a:latin typeface="Courier New" pitchFamily="49" charset="0"/>
                <a:cs typeface="Courier New" pitchFamily="49" charset="0"/>
              </a:rPr>
              <a:t>   HANDLE_RET</a:t>
            </a:r>
          </a:p>
        </p:txBody>
      </p:sp>
      <p:sp>
        <p:nvSpPr>
          <p:cNvPr id="39" name="Rectangle 38">
            <a:extLst>
              <a:ext uri="{FF2B5EF4-FFF2-40B4-BE49-F238E27FC236}">
                <a16:creationId xmlns:a16="http://schemas.microsoft.com/office/drawing/2014/main" id="{33AE19C2-69EE-9F4A-91D6-4283F33D25DF}"/>
              </a:ext>
            </a:extLst>
          </p:cNvPr>
          <p:cNvSpPr/>
          <p:nvPr/>
        </p:nvSpPr>
        <p:spPr>
          <a:xfrm>
            <a:off x="7772400" y="2057400"/>
            <a:ext cx="685800" cy="304800"/>
          </a:xfrm>
          <a:prstGeom prst="rect">
            <a:avLst/>
          </a:prstGeom>
          <a:solidFill>
            <a:srgbClr val="C00000"/>
          </a:solidFill>
          <a:ln w="9525">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a:solidFill>
                  <a:schemeClr val="bg1"/>
                </a:solidFill>
              </a:rPr>
              <a:t>start</a:t>
            </a:r>
          </a:p>
        </p:txBody>
      </p:sp>
      <p:sp>
        <p:nvSpPr>
          <p:cNvPr id="40" name="TextBox 39">
            <a:extLst>
              <a:ext uri="{FF2B5EF4-FFF2-40B4-BE49-F238E27FC236}">
                <a16:creationId xmlns:a16="http://schemas.microsoft.com/office/drawing/2014/main" id="{15BB5FE5-1751-D64D-9440-86F81CCDFD0F}"/>
              </a:ext>
            </a:extLst>
          </p:cNvPr>
          <p:cNvSpPr txBox="1"/>
          <p:nvPr/>
        </p:nvSpPr>
        <p:spPr>
          <a:xfrm>
            <a:off x="1990424" y="1295400"/>
            <a:ext cx="1276953" cy="369332"/>
          </a:xfrm>
          <a:prstGeom prst="rect">
            <a:avLst/>
          </a:prstGeom>
          <a:noFill/>
        </p:spPr>
        <p:txBody>
          <a:bodyPr wrap="none" rtlCol="0">
            <a:spAutoFit/>
          </a:bodyPr>
          <a:lstStyle/>
          <a:p>
            <a:pPr algn="ctr"/>
            <a:r>
              <a:rPr lang="en-US" b="1"/>
              <a:t>Guest Code</a:t>
            </a:r>
          </a:p>
        </p:txBody>
      </p:sp>
      <p:sp>
        <p:nvSpPr>
          <p:cNvPr id="41" name="TextBox 40">
            <a:extLst>
              <a:ext uri="{FF2B5EF4-FFF2-40B4-BE49-F238E27FC236}">
                <a16:creationId xmlns:a16="http://schemas.microsoft.com/office/drawing/2014/main" id="{295472E2-3551-1E4D-8357-21BFB4445C5D}"/>
              </a:ext>
            </a:extLst>
          </p:cNvPr>
          <p:cNvSpPr txBox="1"/>
          <p:nvPr/>
        </p:nvSpPr>
        <p:spPr>
          <a:xfrm>
            <a:off x="5429496" y="1295400"/>
            <a:ext cx="1866408" cy="369332"/>
          </a:xfrm>
          <a:prstGeom prst="rect">
            <a:avLst/>
          </a:prstGeom>
          <a:noFill/>
        </p:spPr>
        <p:txBody>
          <a:bodyPr wrap="none" rtlCol="0">
            <a:spAutoFit/>
          </a:bodyPr>
          <a:lstStyle/>
          <a:p>
            <a:pPr algn="ctr"/>
            <a:r>
              <a:rPr lang="en-US" b="1"/>
              <a:t>Translation Cache</a:t>
            </a:r>
          </a:p>
        </p:txBody>
      </p:sp>
      <p:sp>
        <p:nvSpPr>
          <p:cNvPr id="42" name="Right Arrow 41">
            <a:extLst>
              <a:ext uri="{FF2B5EF4-FFF2-40B4-BE49-F238E27FC236}">
                <a16:creationId xmlns:a16="http://schemas.microsoft.com/office/drawing/2014/main" id="{99CF5B86-7C77-9249-950B-CCD5F952873A}"/>
              </a:ext>
            </a:extLst>
          </p:cNvPr>
          <p:cNvSpPr/>
          <p:nvPr/>
        </p:nvSpPr>
        <p:spPr>
          <a:xfrm>
            <a:off x="7467600" y="4876800"/>
            <a:ext cx="3810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43" name="Left-Right Arrow 42">
            <a:extLst>
              <a:ext uri="{FF2B5EF4-FFF2-40B4-BE49-F238E27FC236}">
                <a16:creationId xmlns:a16="http://schemas.microsoft.com/office/drawing/2014/main" id="{2E663F3F-95EC-AA4C-AB70-B14852BCEEFB}"/>
              </a:ext>
            </a:extLst>
          </p:cNvPr>
          <p:cNvSpPr/>
          <p:nvPr/>
        </p:nvSpPr>
        <p:spPr>
          <a:xfrm>
            <a:off x="7467600" y="4572000"/>
            <a:ext cx="381000" cy="152400"/>
          </a:xfrm>
          <a:prstGeom prst="leftRightArrow">
            <a:avLst/>
          </a:prstGeom>
          <a:solidFill>
            <a:srgbClr val="C00000"/>
          </a:solidFill>
          <a:ln w="9525">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44" name="Left-Right Arrow 43">
            <a:extLst>
              <a:ext uri="{FF2B5EF4-FFF2-40B4-BE49-F238E27FC236}">
                <a16:creationId xmlns:a16="http://schemas.microsoft.com/office/drawing/2014/main" id="{6328FCEB-AB51-6947-814D-00AB222DF399}"/>
              </a:ext>
            </a:extLst>
          </p:cNvPr>
          <p:cNvSpPr/>
          <p:nvPr/>
        </p:nvSpPr>
        <p:spPr>
          <a:xfrm>
            <a:off x="7467600" y="3352800"/>
            <a:ext cx="381000" cy="152400"/>
          </a:xfrm>
          <a:prstGeom prst="leftRightArrow">
            <a:avLst/>
          </a:prstGeom>
          <a:solidFill>
            <a:srgbClr val="C00000"/>
          </a:solidFill>
          <a:ln w="9525">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cxnSp>
        <p:nvCxnSpPr>
          <p:cNvPr id="45" name="Elbow Connector 44">
            <a:extLst>
              <a:ext uri="{FF2B5EF4-FFF2-40B4-BE49-F238E27FC236}">
                <a16:creationId xmlns:a16="http://schemas.microsoft.com/office/drawing/2014/main" id="{08E685C5-BBF7-E94F-9479-862B3E33955E}"/>
              </a:ext>
            </a:extLst>
          </p:cNvPr>
          <p:cNvCxnSpPr/>
          <p:nvPr/>
        </p:nvCxnSpPr>
        <p:spPr>
          <a:xfrm>
            <a:off x="6019800" y="4343400"/>
            <a:ext cx="1219200" cy="457200"/>
          </a:xfrm>
          <a:prstGeom prst="bentConnector3">
            <a:avLst>
              <a:gd name="adj1" fmla="val 100000"/>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6" name="Right Arrow 45">
            <a:extLst>
              <a:ext uri="{FF2B5EF4-FFF2-40B4-BE49-F238E27FC236}">
                <a16:creationId xmlns:a16="http://schemas.microsoft.com/office/drawing/2014/main" id="{FFEB7820-E62D-DA47-B3AF-EEE10E12398A}"/>
              </a:ext>
            </a:extLst>
          </p:cNvPr>
          <p:cNvSpPr/>
          <p:nvPr/>
        </p:nvSpPr>
        <p:spPr>
          <a:xfrm flipH="1">
            <a:off x="7445827" y="2133600"/>
            <a:ext cx="402772"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Tree>
    <p:extLst>
      <p:ext uri="{BB962C8B-B14F-4D97-AF65-F5344CB8AC3E}">
        <p14:creationId xmlns:p14="http://schemas.microsoft.com/office/powerpoint/2010/main" val="2434117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89E8-5F44-E444-8465-267C0F19A34F}"/>
              </a:ext>
            </a:extLst>
          </p:cNvPr>
          <p:cNvSpPr>
            <a:spLocks noGrp="1"/>
          </p:cNvSpPr>
          <p:nvPr>
            <p:ph type="title"/>
          </p:nvPr>
        </p:nvSpPr>
        <p:spPr/>
        <p:txBody>
          <a:bodyPr/>
          <a:lstStyle/>
          <a:p>
            <a:r>
              <a:rPr lang="en-US"/>
              <a:t>Basic Binary Translator</a:t>
            </a:r>
          </a:p>
        </p:txBody>
      </p:sp>
      <p:pic>
        <p:nvPicPr>
          <p:cNvPr id="6" name="Content Placeholder 5">
            <a:extLst>
              <a:ext uri="{FF2B5EF4-FFF2-40B4-BE49-F238E27FC236}">
                <a16:creationId xmlns:a16="http://schemas.microsoft.com/office/drawing/2014/main" id="{56673C54-28C8-DA4B-B9F1-7822748214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1952" y="1301866"/>
            <a:ext cx="5487161" cy="4908550"/>
          </a:xfrm>
        </p:spPr>
      </p:pic>
      <p:sp>
        <p:nvSpPr>
          <p:cNvPr id="4" name="Slide Number Placeholder 3">
            <a:extLst>
              <a:ext uri="{FF2B5EF4-FFF2-40B4-BE49-F238E27FC236}">
                <a16:creationId xmlns:a16="http://schemas.microsoft.com/office/drawing/2014/main" id="{FE3CD586-2955-9946-8677-852EA27DD177}"/>
              </a:ext>
            </a:extLst>
          </p:cNvPr>
          <p:cNvSpPr>
            <a:spLocks noGrp="1"/>
          </p:cNvSpPr>
          <p:nvPr>
            <p:ph type="sldNum" sz="quarter" idx="12"/>
          </p:nvPr>
        </p:nvSpPr>
        <p:spPr/>
        <p:txBody>
          <a:bodyPr/>
          <a:lstStyle/>
          <a:p>
            <a:fld id="{FBF729FF-03AA-4E9E-A079-183B0BB68762}" type="slidenum">
              <a:rPr lang="en-US" smtClean="0"/>
              <a:t>26</a:t>
            </a:fld>
            <a:endParaRPr lang="en-US"/>
          </a:p>
        </p:txBody>
      </p:sp>
      <p:pic>
        <p:nvPicPr>
          <p:cNvPr id="10" name="Picture 9">
            <a:extLst>
              <a:ext uri="{FF2B5EF4-FFF2-40B4-BE49-F238E27FC236}">
                <a16:creationId xmlns:a16="http://schemas.microsoft.com/office/drawing/2014/main" id="{E1946D6A-FE9B-5649-A22F-9EF809C33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12" y="1401336"/>
            <a:ext cx="4971276" cy="4579349"/>
          </a:xfrm>
          <a:prstGeom prst="rect">
            <a:avLst/>
          </a:prstGeom>
        </p:spPr>
      </p:pic>
    </p:spTree>
    <p:extLst>
      <p:ext uri="{BB962C8B-B14F-4D97-AF65-F5344CB8AC3E}">
        <p14:creationId xmlns:p14="http://schemas.microsoft.com/office/powerpoint/2010/main" val="3818596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3681-F85B-FC4F-881A-467D76C62266}"/>
              </a:ext>
            </a:extLst>
          </p:cNvPr>
          <p:cNvSpPr>
            <a:spLocks noGrp="1"/>
          </p:cNvSpPr>
          <p:nvPr>
            <p:ph type="title"/>
          </p:nvPr>
        </p:nvSpPr>
        <p:spPr/>
        <p:txBody>
          <a:bodyPr/>
          <a:lstStyle/>
          <a:p>
            <a:r>
              <a:rPr lang="en-US"/>
              <a:t>Basic Binary Translator – Part 2</a:t>
            </a:r>
          </a:p>
        </p:txBody>
      </p:sp>
      <p:sp>
        <p:nvSpPr>
          <p:cNvPr id="4" name="Slide Number Placeholder 3">
            <a:extLst>
              <a:ext uri="{FF2B5EF4-FFF2-40B4-BE49-F238E27FC236}">
                <a16:creationId xmlns:a16="http://schemas.microsoft.com/office/drawing/2014/main" id="{E465ECBD-90CD-1A40-8A4D-CECBD62476F0}"/>
              </a:ext>
            </a:extLst>
          </p:cNvPr>
          <p:cNvSpPr>
            <a:spLocks noGrp="1"/>
          </p:cNvSpPr>
          <p:nvPr>
            <p:ph type="sldNum" sz="quarter" idx="12"/>
          </p:nvPr>
        </p:nvSpPr>
        <p:spPr/>
        <p:txBody>
          <a:bodyPr/>
          <a:lstStyle/>
          <a:p>
            <a:fld id="{FBF729FF-03AA-4E9E-A079-183B0BB68762}" type="slidenum">
              <a:rPr lang="en-US" smtClean="0"/>
              <a:t>27</a:t>
            </a:fld>
            <a:endParaRPr lang="en-US"/>
          </a:p>
        </p:txBody>
      </p:sp>
      <p:sp>
        <p:nvSpPr>
          <p:cNvPr id="8" name="Content Placeholder 7">
            <a:extLst>
              <a:ext uri="{FF2B5EF4-FFF2-40B4-BE49-F238E27FC236}">
                <a16:creationId xmlns:a16="http://schemas.microsoft.com/office/drawing/2014/main" id="{B435E399-C55A-8B46-AA44-75B82A93176B}"/>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32C1473D-5CA9-D54B-AC66-6A977E287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175" y="1626794"/>
            <a:ext cx="5989347" cy="4729556"/>
          </a:xfrm>
          <a:prstGeom prst="rect">
            <a:avLst/>
          </a:prstGeom>
        </p:spPr>
      </p:pic>
    </p:spTree>
    <p:extLst>
      <p:ext uri="{BB962C8B-B14F-4D97-AF65-F5344CB8AC3E}">
        <p14:creationId xmlns:p14="http://schemas.microsoft.com/office/powerpoint/2010/main" val="1995390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D6C5-486D-4346-B1DF-134FB22341A6}"/>
              </a:ext>
            </a:extLst>
          </p:cNvPr>
          <p:cNvSpPr>
            <a:spLocks noGrp="1"/>
          </p:cNvSpPr>
          <p:nvPr>
            <p:ph type="title"/>
          </p:nvPr>
        </p:nvSpPr>
        <p:spPr/>
        <p:txBody>
          <a:bodyPr/>
          <a:lstStyle/>
          <a:p>
            <a:r>
              <a:rPr lang="en-US"/>
              <a:t>Controlling Control Flow</a:t>
            </a:r>
          </a:p>
        </p:txBody>
      </p:sp>
      <p:sp>
        <p:nvSpPr>
          <p:cNvPr id="4" name="Slide Number Placeholder 3">
            <a:extLst>
              <a:ext uri="{FF2B5EF4-FFF2-40B4-BE49-F238E27FC236}">
                <a16:creationId xmlns:a16="http://schemas.microsoft.com/office/drawing/2014/main" id="{0A8A197E-1433-704F-94B2-84992189C5CC}"/>
              </a:ext>
            </a:extLst>
          </p:cNvPr>
          <p:cNvSpPr>
            <a:spLocks noGrp="1"/>
          </p:cNvSpPr>
          <p:nvPr>
            <p:ph type="sldNum" sz="quarter" idx="12"/>
          </p:nvPr>
        </p:nvSpPr>
        <p:spPr/>
        <p:txBody>
          <a:bodyPr/>
          <a:lstStyle/>
          <a:p>
            <a:fld id="{FBF729FF-03AA-4E9E-A079-183B0BB68762}" type="slidenum">
              <a:rPr lang="en-US" smtClean="0"/>
              <a:t>28</a:t>
            </a:fld>
            <a:endParaRPr lang="en-US"/>
          </a:p>
        </p:txBody>
      </p:sp>
      <p:cxnSp>
        <p:nvCxnSpPr>
          <p:cNvPr id="5" name="Straight Arrow Connector 4">
            <a:extLst>
              <a:ext uri="{FF2B5EF4-FFF2-40B4-BE49-F238E27FC236}">
                <a16:creationId xmlns:a16="http://schemas.microsoft.com/office/drawing/2014/main" id="{4FE15987-E71B-7749-ABC1-A99BAB5EB7FE}"/>
              </a:ext>
            </a:extLst>
          </p:cNvPr>
          <p:cNvCxnSpPr>
            <a:stCxn id="35" idx="1"/>
            <a:endCxn id="6" idx="1"/>
          </p:cNvCxnSpPr>
          <p:nvPr/>
        </p:nvCxnSpPr>
        <p:spPr>
          <a:xfrm>
            <a:off x="3886200" y="2362200"/>
            <a:ext cx="1219200" cy="3429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B5936F51-0170-0449-A3AB-8E29B1EA32E1}"/>
              </a:ext>
            </a:extLst>
          </p:cNvPr>
          <p:cNvSpPr/>
          <p:nvPr/>
        </p:nvSpPr>
        <p:spPr>
          <a:xfrm>
            <a:off x="5105400" y="2133600"/>
            <a:ext cx="76200" cy="11430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EF771B6-82E5-B447-9870-7632F14483F1}"/>
              </a:ext>
            </a:extLst>
          </p:cNvPr>
          <p:cNvCxnSpPr>
            <a:stCxn id="8" idx="3"/>
            <a:endCxn id="9" idx="1"/>
          </p:cNvCxnSpPr>
          <p:nvPr/>
        </p:nvCxnSpPr>
        <p:spPr>
          <a:xfrm>
            <a:off x="1295400" y="22098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CCCD4B8-BE0A-FA4F-BC8C-36C65E2CE3F6}"/>
              </a:ext>
            </a:extLst>
          </p:cNvPr>
          <p:cNvSpPr/>
          <p:nvPr/>
        </p:nvSpPr>
        <p:spPr>
          <a:xfrm>
            <a:off x="609600" y="2057400"/>
            <a:ext cx="685800" cy="304800"/>
          </a:xfrm>
          <a:prstGeom prst="rect">
            <a:avLst/>
          </a:prstGeom>
          <a:solidFill>
            <a:schemeClr val="tx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err="1">
                <a:solidFill>
                  <a:schemeClr val="bg1"/>
                </a:solidFill>
              </a:rPr>
              <a:t>vEPC</a:t>
            </a:r>
            <a:endParaRPr lang="en-US" sz="1600" b="1">
              <a:solidFill>
                <a:schemeClr val="bg1"/>
              </a:solidFill>
            </a:endParaRPr>
          </a:p>
        </p:txBody>
      </p:sp>
      <p:sp>
        <p:nvSpPr>
          <p:cNvPr id="9" name="Rectangle 8">
            <a:extLst>
              <a:ext uri="{FF2B5EF4-FFF2-40B4-BE49-F238E27FC236}">
                <a16:creationId xmlns:a16="http://schemas.microsoft.com/office/drawing/2014/main" id="{1834EE16-104E-1141-9F82-912D4D88ECB7}"/>
              </a:ext>
            </a:extLst>
          </p:cNvPr>
          <p:cNvSpPr/>
          <p:nvPr/>
        </p:nvSpPr>
        <p:spPr>
          <a:xfrm>
            <a:off x="15240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test  </a:t>
            </a:r>
            <a:r>
              <a:rPr lang="en-US" sz="1400" b="1" err="1">
                <a:solidFill>
                  <a:schemeClr val="tx1"/>
                </a:solidFill>
                <a:latin typeface="Courier New" pitchFamily="49" charset="0"/>
                <a:cs typeface="Courier New" pitchFamily="49" charset="0"/>
              </a:rPr>
              <a:t>eax</a:t>
            </a:r>
            <a:r>
              <a:rPr lang="en-US" sz="1400" b="1">
                <a:solidFill>
                  <a:schemeClr val="tx1"/>
                </a:solidFill>
                <a:latin typeface="Courier New" pitchFamily="49" charset="0"/>
                <a:cs typeface="Courier New" pitchFamily="49" charset="0"/>
              </a:rPr>
              <a:t>, 1</a:t>
            </a:r>
          </a:p>
        </p:txBody>
      </p:sp>
      <p:sp>
        <p:nvSpPr>
          <p:cNvPr id="10" name="Rectangle 9">
            <a:extLst>
              <a:ext uri="{FF2B5EF4-FFF2-40B4-BE49-F238E27FC236}">
                <a16:creationId xmlns:a16="http://schemas.microsoft.com/office/drawing/2014/main" id="{FCCAAF21-3EB9-9941-AF72-9D2F24C9D0B0}"/>
              </a:ext>
            </a:extLst>
          </p:cNvPr>
          <p:cNvSpPr/>
          <p:nvPr/>
        </p:nvSpPr>
        <p:spPr>
          <a:xfrm>
            <a:off x="1524000" y="2362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jeq</a:t>
            </a:r>
            <a:r>
              <a:rPr lang="en-US" sz="1400" b="1">
                <a:solidFill>
                  <a:schemeClr val="tx1"/>
                </a:solidFill>
                <a:latin typeface="Courier New" pitchFamily="49" charset="0"/>
                <a:cs typeface="Courier New" pitchFamily="49" charset="0"/>
              </a:rPr>
              <a:t>   </a:t>
            </a:r>
          </a:p>
        </p:txBody>
      </p:sp>
      <p:sp>
        <p:nvSpPr>
          <p:cNvPr id="11" name="Rectangle 10">
            <a:extLst>
              <a:ext uri="{FF2B5EF4-FFF2-40B4-BE49-F238E27FC236}">
                <a16:creationId xmlns:a16="http://schemas.microsoft.com/office/drawing/2014/main" id="{D0040755-4C57-4C4C-A3D6-98858C4F9201}"/>
              </a:ext>
            </a:extLst>
          </p:cNvPr>
          <p:cNvSpPr/>
          <p:nvPr/>
        </p:nvSpPr>
        <p:spPr>
          <a:xfrm>
            <a:off x="15240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add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18</a:t>
            </a:r>
          </a:p>
        </p:txBody>
      </p:sp>
      <p:sp>
        <p:nvSpPr>
          <p:cNvPr id="12" name="Rectangle 11">
            <a:extLst>
              <a:ext uri="{FF2B5EF4-FFF2-40B4-BE49-F238E27FC236}">
                <a16:creationId xmlns:a16="http://schemas.microsoft.com/office/drawing/2014/main" id="{E8323A0D-6B43-1D45-8387-C48170CAA2FE}"/>
              </a:ext>
            </a:extLst>
          </p:cNvPr>
          <p:cNvSpPr/>
          <p:nvPr/>
        </p:nvSpPr>
        <p:spPr>
          <a:xfrm>
            <a:off x="1524000" y="2971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a:t>
            </a:r>
          </a:p>
        </p:txBody>
      </p:sp>
      <p:sp>
        <p:nvSpPr>
          <p:cNvPr id="13" name="Rectangle 12">
            <a:extLst>
              <a:ext uri="{FF2B5EF4-FFF2-40B4-BE49-F238E27FC236}">
                <a16:creationId xmlns:a16="http://schemas.microsoft.com/office/drawing/2014/main" id="{215920DD-B31F-1944-A95D-0920A569994A}"/>
              </a:ext>
            </a:extLst>
          </p:cNvPr>
          <p:cNvSpPr/>
          <p:nvPr/>
        </p:nvSpPr>
        <p:spPr>
          <a:xfrm>
            <a:off x="15240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cxnSp>
        <p:nvCxnSpPr>
          <p:cNvPr id="14" name="Straight Connector 13">
            <a:extLst>
              <a:ext uri="{FF2B5EF4-FFF2-40B4-BE49-F238E27FC236}">
                <a16:creationId xmlns:a16="http://schemas.microsoft.com/office/drawing/2014/main" id="{BBCDD4CF-056A-704D-B92F-3E8375C8CE4C}"/>
              </a:ext>
            </a:extLst>
          </p:cNvPr>
          <p:cNvCxnSpPr/>
          <p:nvPr/>
        </p:nvCxnSpPr>
        <p:spPr>
          <a:xfrm rot="5400000">
            <a:off x="304800" y="2971800"/>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A47F9F-FDB8-A947-AED6-2CD6C8611173}"/>
              </a:ext>
            </a:extLst>
          </p:cNvPr>
          <p:cNvCxnSpPr/>
          <p:nvPr/>
        </p:nvCxnSpPr>
        <p:spPr>
          <a:xfrm rot="5400000">
            <a:off x="2515394" y="2971006"/>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B8B9876-031E-8D40-8C39-0066BE33FF79}"/>
              </a:ext>
            </a:extLst>
          </p:cNvPr>
          <p:cNvSpPr/>
          <p:nvPr/>
        </p:nvSpPr>
        <p:spPr>
          <a:xfrm>
            <a:off x="52578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test  </a:t>
            </a:r>
            <a:r>
              <a:rPr lang="en-US" sz="1400" b="1" err="1">
                <a:solidFill>
                  <a:schemeClr val="tx1"/>
                </a:solidFill>
                <a:latin typeface="Courier New" pitchFamily="49" charset="0"/>
                <a:cs typeface="Courier New" pitchFamily="49" charset="0"/>
              </a:rPr>
              <a:t>eax</a:t>
            </a:r>
            <a:r>
              <a:rPr lang="en-US" sz="1400" b="1">
                <a:solidFill>
                  <a:schemeClr val="tx1"/>
                </a:solidFill>
                <a:latin typeface="Courier New" pitchFamily="49" charset="0"/>
                <a:cs typeface="Courier New" pitchFamily="49" charset="0"/>
              </a:rPr>
              <a:t>, 1</a:t>
            </a:r>
          </a:p>
        </p:txBody>
      </p:sp>
      <p:sp>
        <p:nvSpPr>
          <p:cNvPr id="17" name="Rectangle 16">
            <a:extLst>
              <a:ext uri="{FF2B5EF4-FFF2-40B4-BE49-F238E27FC236}">
                <a16:creationId xmlns:a16="http://schemas.microsoft.com/office/drawing/2014/main" id="{4A30F829-3598-544F-B38A-A855F5DF71C5}"/>
              </a:ext>
            </a:extLst>
          </p:cNvPr>
          <p:cNvSpPr/>
          <p:nvPr/>
        </p:nvSpPr>
        <p:spPr>
          <a:xfrm>
            <a:off x="5257800" y="23622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jeq</a:t>
            </a:r>
            <a:endParaRPr lang="en-US" sz="1400" b="1">
              <a:solidFill>
                <a:schemeClr val="tx1"/>
              </a:solidFill>
              <a:latin typeface="Courier New" pitchFamily="49" charset="0"/>
              <a:cs typeface="Courier New" pitchFamily="49" charset="0"/>
            </a:endParaRPr>
          </a:p>
        </p:txBody>
      </p:sp>
      <p:sp>
        <p:nvSpPr>
          <p:cNvPr id="18" name="Rectangle 17">
            <a:extLst>
              <a:ext uri="{FF2B5EF4-FFF2-40B4-BE49-F238E27FC236}">
                <a16:creationId xmlns:a16="http://schemas.microsoft.com/office/drawing/2014/main" id="{9B5078E3-870F-A646-920C-21899D5235AC}"/>
              </a:ext>
            </a:extLst>
          </p:cNvPr>
          <p:cNvSpPr/>
          <p:nvPr/>
        </p:nvSpPr>
        <p:spPr>
          <a:xfrm>
            <a:off x="5257800" y="26670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END_BB</a:t>
            </a:r>
          </a:p>
        </p:txBody>
      </p:sp>
      <p:sp>
        <p:nvSpPr>
          <p:cNvPr id="19" name="Rectangle 18">
            <a:extLst>
              <a:ext uri="{FF2B5EF4-FFF2-40B4-BE49-F238E27FC236}">
                <a16:creationId xmlns:a16="http://schemas.microsoft.com/office/drawing/2014/main" id="{02779417-38E6-F046-A055-BE3F430CDB35}"/>
              </a:ext>
            </a:extLst>
          </p:cNvPr>
          <p:cNvSpPr/>
          <p:nvPr/>
        </p:nvSpPr>
        <p:spPr>
          <a:xfrm>
            <a:off x="5257800" y="29718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END_BB</a:t>
            </a:r>
          </a:p>
        </p:txBody>
      </p:sp>
      <p:cxnSp>
        <p:nvCxnSpPr>
          <p:cNvPr id="20" name="Straight Connector 19">
            <a:extLst>
              <a:ext uri="{FF2B5EF4-FFF2-40B4-BE49-F238E27FC236}">
                <a16:creationId xmlns:a16="http://schemas.microsoft.com/office/drawing/2014/main" id="{0809E30D-9BCF-4844-A95A-593043433987}"/>
              </a:ext>
            </a:extLst>
          </p:cNvPr>
          <p:cNvCxnSpPr/>
          <p:nvPr/>
        </p:nvCxnSpPr>
        <p:spPr>
          <a:xfrm rot="5400000">
            <a:off x="3429794" y="3581400"/>
            <a:ext cx="36568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E21DA60-4079-514F-B2BB-C891D3D396DB}"/>
              </a:ext>
            </a:extLst>
          </p:cNvPr>
          <p:cNvCxnSpPr/>
          <p:nvPr/>
        </p:nvCxnSpPr>
        <p:spPr>
          <a:xfrm rot="5400000">
            <a:off x="5639594" y="3580606"/>
            <a:ext cx="3657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0670429-9510-2F4D-A2F3-4F985C622E82}"/>
              </a:ext>
            </a:extLst>
          </p:cNvPr>
          <p:cNvSpPr/>
          <p:nvPr/>
        </p:nvSpPr>
        <p:spPr>
          <a:xfrm>
            <a:off x="5257800" y="3886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endParaRPr lang="en-US" sz="1400" b="1">
              <a:solidFill>
                <a:schemeClr val="tx1"/>
              </a:solidFill>
              <a:latin typeface="Courier New" pitchFamily="49" charset="0"/>
              <a:cs typeface="Courier New" pitchFamily="49" charset="0"/>
            </a:endParaRPr>
          </a:p>
        </p:txBody>
      </p:sp>
      <p:sp>
        <p:nvSpPr>
          <p:cNvPr id="23" name="Rectangle 22">
            <a:extLst>
              <a:ext uri="{FF2B5EF4-FFF2-40B4-BE49-F238E27FC236}">
                <a16:creationId xmlns:a16="http://schemas.microsoft.com/office/drawing/2014/main" id="{8504C51F-6F42-904A-BF28-F5EC867BB8F2}"/>
              </a:ext>
            </a:extLst>
          </p:cNvPr>
          <p:cNvSpPr/>
          <p:nvPr/>
        </p:nvSpPr>
        <p:spPr>
          <a:xfrm>
            <a:off x="5257800" y="4191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endParaRPr lang="en-US" sz="1400" b="1">
              <a:solidFill>
                <a:schemeClr val="tx1"/>
              </a:solidFill>
              <a:latin typeface="Courier New" pitchFamily="49" charset="0"/>
              <a:cs typeface="Courier New" pitchFamily="49" charset="0"/>
            </a:endParaRPr>
          </a:p>
        </p:txBody>
      </p:sp>
      <p:sp>
        <p:nvSpPr>
          <p:cNvPr id="24" name="Rectangle 23">
            <a:extLst>
              <a:ext uri="{FF2B5EF4-FFF2-40B4-BE49-F238E27FC236}">
                <a16:creationId xmlns:a16="http://schemas.microsoft.com/office/drawing/2014/main" id="{EF8CF85E-398C-1349-B844-16E4EBBA0368}"/>
              </a:ext>
            </a:extLst>
          </p:cNvPr>
          <p:cNvSpPr/>
          <p:nvPr/>
        </p:nvSpPr>
        <p:spPr>
          <a:xfrm>
            <a:off x="5257800" y="4495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endParaRPr lang="en-US" sz="1400" b="1">
              <a:solidFill>
                <a:schemeClr val="tx1"/>
              </a:solidFill>
              <a:latin typeface="Courier New" pitchFamily="49" charset="0"/>
              <a:cs typeface="Courier New" pitchFamily="49" charset="0"/>
            </a:endParaRPr>
          </a:p>
        </p:txBody>
      </p:sp>
      <p:sp>
        <p:nvSpPr>
          <p:cNvPr id="25" name="Rectangle 24">
            <a:extLst>
              <a:ext uri="{FF2B5EF4-FFF2-40B4-BE49-F238E27FC236}">
                <a16:creationId xmlns:a16="http://schemas.microsoft.com/office/drawing/2014/main" id="{754DB5A4-3F71-2B42-8110-5D6E775AE734}"/>
              </a:ext>
            </a:extLst>
          </p:cNvPr>
          <p:cNvSpPr/>
          <p:nvPr/>
        </p:nvSpPr>
        <p:spPr>
          <a:xfrm>
            <a:off x="5257800" y="4800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endParaRPr lang="en-US" sz="1400" b="1">
              <a:solidFill>
                <a:schemeClr val="tx1"/>
              </a:solidFill>
              <a:latin typeface="Courier New" pitchFamily="49" charset="0"/>
              <a:cs typeface="Courier New" pitchFamily="49" charset="0"/>
            </a:endParaRPr>
          </a:p>
        </p:txBody>
      </p:sp>
      <p:sp>
        <p:nvSpPr>
          <p:cNvPr id="26" name="Rectangle 25">
            <a:extLst>
              <a:ext uri="{FF2B5EF4-FFF2-40B4-BE49-F238E27FC236}">
                <a16:creationId xmlns:a16="http://schemas.microsoft.com/office/drawing/2014/main" id="{AE94FFFC-D0F5-6D40-9932-CA30CD320BBC}"/>
              </a:ext>
            </a:extLst>
          </p:cNvPr>
          <p:cNvSpPr/>
          <p:nvPr/>
        </p:nvSpPr>
        <p:spPr>
          <a:xfrm>
            <a:off x="7772400" y="2057400"/>
            <a:ext cx="685800" cy="304800"/>
          </a:xfrm>
          <a:prstGeom prst="rect">
            <a:avLst/>
          </a:prstGeom>
          <a:solidFill>
            <a:srgbClr val="C00000"/>
          </a:solidFill>
          <a:ln w="9525">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a:solidFill>
                  <a:schemeClr val="bg1"/>
                </a:solidFill>
              </a:rPr>
              <a:t>start</a:t>
            </a:r>
          </a:p>
        </p:txBody>
      </p:sp>
      <p:sp>
        <p:nvSpPr>
          <p:cNvPr id="27" name="TextBox 26">
            <a:extLst>
              <a:ext uri="{FF2B5EF4-FFF2-40B4-BE49-F238E27FC236}">
                <a16:creationId xmlns:a16="http://schemas.microsoft.com/office/drawing/2014/main" id="{87BABC59-DEC6-2449-84D6-035F4F024285}"/>
              </a:ext>
            </a:extLst>
          </p:cNvPr>
          <p:cNvSpPr txBox="1"/>
          <p:nvPr/>
        </p:nvSpPr>
        <p:spPr>
          <a:xfrm>
            <a:off x="1990424" y="1295400"/>
            <a:ext cx="1276953" cy="369332"/>
          </a:xfrm>
          <a:prstGeom prst="rect">
            <a:avLst/>
          </a:prstGeom>
          <a:noFill/>
        </p:spPr>
        <p:txBody>
          <a:bodyPr wrap="none" rtlCol="0">
            <a:spAutoFit/>
          </a:bodyPr>
          <a:lstStyle/>
          <a:p>
            <a:pPr algn="ctr"/>
            <a:r>
              <a:rPr lang="en-US" b="1"/>
              <a:t>Guest Code</a:t>
            </a:r>
          </a:p>
        </p:txBody>
      </p:sp>
      <p:sp>
        <p:nvSpPr>
          <p:cNvPr id="28" name="TextBox 27">
            <a:extLst>
              <a:ext uri="{FF2B5EF4-FFF2-40B4-BE49-F238E27FC236}">
                <a16:creationId xmlns:a16="http://schemas.microsoft.com/office/drawing/2014/main" id="{D4B522DF-A4FF-0049-BE86-F33671B3EA85}"/>
              </a:ext>
            </a:extLst>
          </p:cNvPr>
          <p:cNvSpPr txBox="1"/>
          <p:nvPr/>
        </p:nvSpPr>
        <p:spPr>
          <a:xfrm>
            <a:off x="5429496" y="1295400"/>
            <a:ext cx="1866408" cy="369332"/>
          </a:xfrm>
          <a:prstGeom prst="rect">
            <a:avLst/>
          </a:prstGeom>
          <a:noFill/>
        </p:spPr>
        <p:txBody>
          <a:bodyPr wrap="none" rtlCol="0">
            <a:spAutoFit/>
          </a:bodyPr>
          <a:lstStyle/>
          <a:p>
            <a:pPr algn="ctr"/>
            <a:r>
              <a:rPr lang="en-US" b="1"/>
              <a:t>Translation Cache</a:t>
            </a:r>
          </a:p>
        </p:txBody>
      </p:sp>
      <p:sp>
        <p:nvSpPr>
          <p:cNvPr id="29" name="Right Arrow 28">
            <a:extLst>
              <a:ext uri="{FF2B5EF4-FFF2-40B4-BE49-F238E27FC236}">
                <a16:creationId xmlns:a16="http://schemas.microsoft.com/office/drawing/2014/main" id="{5CCE9E14-F764-E44E-885A-6AB7E2CC0B38}"/>
              </a:ext>
            </a:extLst>
          </p:cNvPr>
          <p:cNvSpPr/>
          <p:nvPr/>
        </p:nvSpPr>
        <p:spPr>
          <a:xfrm>
            <a:off x="7467600" y="2743200"/>
            <a:ext cx="3810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30" name="Right Arrow 29">
            <a:extLst>
              <a:ext uri="{FF2B5EF4-FFF2-40B4-BE49-F238E27FC236}">
                <a16:creationId xmlns:a16="http://schemas.microsoft.com/office/drawing/2014/main" id="{41D2101A-DE87-0340-A82A-5EDA35B134B2}"/>
              </a:ext>
            </a:extLst>
          </p:cNvPr>
          <p:cNvSpPr/>
          <p:nvPr/>
        </p:nvSpPr>
        <p:spPr>
          <a:xfrm flipH="1">
            <a:off x="7467600" y="2133600"/>
            <a:ext cx="3048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cxnSp>
        <p:nvCxnSpPr>
          <p:cNvPr id="31" name="Elbow Connector 30">
            <a:extLst>
              <a:ext uri="{FF2B5EF4-FFF2-40B4-BE49-F238E27FC236}">
                <a16:creationId xmlns:a16="http://schemas.microsoft.com/office/drawing/2014/main" id="{0A3DB6B1-86E3-AE41-82A9-0F369CF06293}"/>
              </a:ext>
            </a:extLst>
          </p:cNvPr>
          <p:cNvCxnSpPr/>
          <p:nvPr/>
        </p:nvCxnSpPr>
        <p:spPr>
          <a:xfrm>
            <a:off x="2286000" y="2514600"/>
            <a:ext cx="1143000" cy="762000"/>
          </a:xfrm>
          <a:prstGeom prst="bentConnector3">
            <a:avLst>
              <a:gd name="adj1" fmla="val 100149"/>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65D172E5-3E7B-5443-9479-61BFBAC7E9DF}"/>
              </a:ext>
            </a:extLst>
          </p:cNvPr>
          <p:cNvCxnSpPr/>
          <p:nvPr/>
        </p:nvCxnSpPr>
        <p:spPr>
          <a:xfrm>
            <a:off x="6096000" y="2514600"/>
            <a:ext cx="1143000" cy="457200"/>
          </a:xfrm>
          <a:prstGeom prst="bentConnector3">
            <a:avLst>
              <a:gd name="adj1" fmla="val 99655"/>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3" name="Right Arrow 32">
            <a:extLst>
              <a:ext uri="{FF2B5EF4-FFF2-40B4-BE49-F238E27FC236}">
                <a16:creationId xmlns:a16="http://schemas.microsoft.com/office/drawing/2014/main" id="{44594F69-54EA-B645-B045-EC7FA3524195}"/>
              </a:ext>
            </a:extLst>
          </p:cNvPr>
          <p:cNvSpPr/>
          <p:nvPr/>
        </p:nvSpPr>
        <p:spPr>
          <a:xfrm>
            <a:off x="7467600" y="3048000"/>
            <a:ext cx="3810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34" name="Rectangle 33">
            <a:extLst>
              <a:ext uri="{FF2B5EF4-FFF2-40B4-BE49-F238E27FC236}">
                <a16:creationId xmlns:a16="http://schemas.microsoft.com/office/drawing/2014/main" id="{955691A9-A6A9-A048-BC0B-6F62B430A458}"/>
              </a:ext>
            </a:extLst>
          </p:cNvPr>
          <p:cNvSpPr/>
          <p:nvPr/>
        </p:nvSpPr>
        <p:spPr>
          <a:xfrm>
            <a:off x="15240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ret</a:t>
            </a:r>
          </a:p>
        </p:txBody>
      </p:sp>
      <p:sp>
        <p:nvSpPr>
          <p:cNvPr id="35" name="Left Brace 34">
            <a:extLst>
              <a:ext uri="{FF2B5EF4-FFF2-40B4-BE49-F238E27FC236}">
                <a16:creationId xmlns:a16="http://schemas.microsoft.com/office/drawing/2014/main" id="{D01FB083-ED8D-7843-AD04-61586DD0C799}"/>
              </a:ext>
            </a:extLst>
          </p:cNvPr>
          <p:cNvSpPr/>
          <p:nvPr/>
        </p:nvSpPr>
        <p:spPr>
          <a:xfrm flipH="1">
            <a:off x="3810000" y="2133600"/>
            <a:ext cx="76200" cy="4572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a:extLst>
              <a:ext uri="{FF2B5EF4-FFF2-40B4-BE49-F238E27FC236}">
                <a16:creationId xmlns:a16="http://schemas.microsoft.com/office/drawing/2014/main" id="{D2EDAED3-C8FC-1D47-B876-80CB8B7B5F87}"/>
              </a:ext>
            </a:extLst>
          </p:cNvPr>
          <p:cNvSpPr/>
          <p:nvPr/>
        </p:nvSpPr>
        <p:spPr>
          <a:xfrm>
            <a:off x="52578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endParaRPr lang="en-US" sz="1400" b="1">
              <a:solidFill>
                <a:schemeClr val="tx1"/>
              </a:solidFill>
              <a:latin typeface="Courier New" pitchFamily="49" charset="0"/>
              <a:cs typeface="Courier New" pitchFamily="49" charset="0"/>
            </a:endParaRPr>
          </a:p>
        </p:txBody>
      </p:sp>
    </p:spTree>
    <p:extLst>
      <p:ext uri="{BB962C8B-B14F-4D97-AF65-F5344CB8AC3E}">
        <p14:creationId xmlns:p14="http://schemas.microsoft.com/office/powerpoint/2010/main" val="1066674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22FBC-5B0E-6E4E-9ED4-D4AD8297C3C1}"/>
              </a:ext>
            </a:extLst>
          </p:cNvPr>
          <p:cNvSpPr>
            <a:spLocks noGrp="1"/>
          </p:cNvSpPr>
          <p:nvPr>
            <p:ph type="title"/>
          </p:nvPr>
        </p:nvSpPr>
        <p:spPr/>
        <p:txBody>
          <a:bodyPr/>
          <a:lstStyle/>
          <a:p>
            <a:r>
              <a:rPr lang="en-US"/>
              <a:t>Controlling Control Flow</a:t>
            </a:r>
          </a:p>
        </p:txBody>
      </p:sp>
      <p:sp>
        <p:nvSpPr>
          <p:cNvPr id="4" name="Slide Number Placeholder 3">
            <a:extLst>
              <a:ext uri="{FF2B5EF4-FFF2-40B4-BE49-F238E27FC236}">
                <a16:creationId xmlns:a16="http://schemas.microsoft.com/office/drawing/2014/main" id="{310BA113-D76A-6343-83CE-8360BD616226}"/>
              </a:ext>
            </a:extLst>
          </p:cNvPr>
          <p:cNvSpPr>
            <a:spLocks noGrp="1"/>
          </p:cNvSpPr>
          <p:nvPr>
            <p:ph type="sldNum" sz="quarter" idx="12"/>
          </p:nvPr>
        </p:nvSpPr>
        <p:spPr/>
        <p:txBody>
          <a:bodyPr/>
          <a:lstStyle/>
          <a:p>
            <a:fld id="{FBF729FF-03AA-4E9E-A079-183B0BB68762}" type="slidenum">
              <a:rPr lang="en-US" smtClean="0"/>
              <a:t>29</a:t>
            </a:fld>
            <a:endParaRPr lang="en-US"/>
          </a:p>
        </p:txBody>
      </p:sp>
      <p:cxnSp>
        <p:nvCxnSpPr>
          <p:cNvPr id="5" name="Straight Arrow Connector 4">
            <a:extLst>
              <a:ext uri="{FF2B5EF4-FFF2-40B4-BE49-F238E27FC236}">
                <a16:creationId xmlns:a16="http://schemas.microsoft.com/office/drawing/2014/main" id="{28AAACF8-5195-C04A-AF4B-8931F31BC534}"/>
              </a:ext>
            </a:extLst>
          </p:cNvPr>
          <p:cNvCxnSpPr>
            <a:stCxn id="37" idx="1"/>
            <a:endCxn id="6" idx="1"/>
          </p:cNvCxnSpPr>
          <p:nvPr/>
        </p:nvCxnSpPr>
        <p:spPr>
          <a:xfrm rot="10800000" flipH="1" flipV="1">
            <a:off x="3886200" y="3238500"/>
            <a:ext cx="1219200" cy="6477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548C1C0F-B167-9F43-AADB-EDED828E0D8E}"/>
              </a:ext>
            </a:extLst>
          </p:cNvPr>
          <p:cNvSpPr/>
          <p:nvPr/>
        </p:nvSpPr>
        <p:spPr>
          <a:xfrm>
            <a:off x="5105400" y="3352800"/>
            <a:ext cx="76200" cy="10668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84AA3DE-DE5F-8C41-9D58-55C2EF841CD8}"/>
              </a:ext>
            </a:extLst>
          </p:cNvPr>
          <p:cNvCxnSpPr>
            <a:stCxn id="8" idx="3"/>
            <a:endCxn id="11" idx="1"/>
          </p:cNvCxnSpPr>
          <p:nvPr/>
        </p:nvCxnSpPr>
        <p:spPr>
          <a:xfrm>
            <a:off x="1295400" y="28194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0EB2F13-8451-BD48-AEEC-1DE41B9EA468}"/>
              </a:ext>
            </a:extLst>
          </p:cNvPr>
          <p:cNvSpPr/>
          <p:nvPr/>
        </p:nvSpPr>
        <p:spPr>
          <a:xfrm>
            <a:off x="609600" y="2667000"/>
            <a:ext cx="685800" cy="304800"/>
          </a:xfrm>
          <a:prstGeom prst="rect">
            <a:avLst/>
          </a:prstGeom>
          <a:solidFill>
            <a:schemeClr val="tx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err="1">
                <a:solidFill>
                  <a:schemeClr val="bg1"/>
                </a:solidFill>
              </a:rPr>
              <a:t>vEPC</a:t>
            </a:r>
            <a:endParaRPr lang="en-US" sz="1600" b="1">
              <a:solidFill>
                <a:schemeClr val="bg1"/>
              </a:solidFill>
            </a:endParaRPr>
          </a:p>
        </p:txBody>
      </p:sp>
      <p:sp>
        <p:nvSpPr>
          <p:cNvPr id="9" name="Rectangle 8">
            <a:extLst>
              <a:ext uri="{FF2B5EF4-FFF2-40B4-BE49-F238E27FC236}">
                <a16:creationId xmlns:a16="http://schemas.microsoft.com/office/drawing/2014/main" id="{0F2286EE-AF75-2E4A-AC95-A17E0600F60E}"/>
              </a:ext>
            </a:extLst>
          </p:cNvPr>
          <p:cNvSpPr/>
          <p:nvPr/>
        </p:nvSpPr>
        <p:spPr>
          <a:xfrm>
            <a:off x="15240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test  </a:t>
            </a:r>
            <a:r>
              <a:rPr lang="en-US" sz="1400" b="1" err="1">
                <a:solidFill>
                  <a:schemeClr val="tx1"/>
                </a:solidFill>
                <a:latin typeface="Courier New" pitchFamily="49" charset="0"/>
                <a:cs typeface="Courier New" pitchFamily="49" charset="0"/>
              </a:rPr>
              <a:t>eax</a:t>
            </a:r>
            <a:r>
              <a:rPr lang="en-US" sz="1400" b="1">
                <a:solidFill>
                  <a:schemeClr val="tx1"/>
                </a:solidFill>
                <a:latin typeface="Courier New" pitchFamily="49" charset="0"/>
                <a:cs typeface="Courier New" pitchFamily="49" charset="0"/>
              </a:rPr>
              <a:t>, 1</a:t>
            </a:r>
          </a:p>
        </p:txBody>
      </p:sp>
      <p:sp>
        <p:nvSpPr>
          <p:cNvPr id="10" name="Rectangle 9">
            <a:extLst>
              <a:ext uri="{FF2B5EF4-FFF2-40B4-BE49-F238E27FC236}">
                <a16:creationId xmlns:a16="http://schemas.microsoft.com/office/drawing/2014/main" id="{3F6872F4-3B7C-BC40-A88D-15607E9F730D}"/>
              </a:ext>
            </a:extLst>
          </p:cNvPr>
          <p:cNvSpPr/>
          <p:nvPr/>
        </p:nvSpPr>
        <p:spPr>
          <a:xfrm>
            <a:off x="1524000" y="2362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jeq</a:t>
            </a:r>
            <a:r>
              <a:rPr lang="en-US" sz="1400" b="1">
                <a:solidFill>
                  <a:schemeClr val="tx1"/>
                </a:solidFill>
                <a:latin typeface="Courier New" pitchFamily="49" charset="0"/>
                <a:cs typeface="Courier New" pitchFamily="49" charset="0"/>
              </a:rPr>
              <a:t>   </a:t>
            </a:r>
          </a:p>
        </p:txBody>
      </p:sp>
      <p:sp>
        <p:nvSpPr>
          <p:cNvPr id="11" name="Rectangle 10">
            <a:extLst>
              <a:ext uri="{FF2B5EF4-FFF2-40B4-BE49-F238E27FC236}">
                <a16:creationId xmlns:a16="http://schemas.microsoft.com/office/drawing/2014/main" id="{50AF260A-3515-C34A-A457-6E5BAA587EE3}"/>
              </a:ext>
            </a:extLst>
          </p:cNvPr>
          <p:cNvSpPr/>
          <p:nvPr/>
        </p:nvSpPr>
        <p:spPr>
          <a:xfrm>
            <a:off x="15240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add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18</a:t>
            </a:r>
          </a:p>
        </p:txBody>
      </p:sp>
      <p:sp>
        <p:nvSpPr>
          <p:cNvPr id="12" name="Rectangle 11">
            <a:extLst>
              <a:ext uri="{FF2B5EF4-FFF2-40B4-BE49-F238E27FC236}">
                <a16:creationId xmlns:a16="http://schemas.microsoft.com/office/drawing/2014/main" id="{B31B3F8D-225C-1A44-B87B-3E2536F5CE93}"/>
              </a:ext>
            </a:extLst>
          </p:cNvPr>
          <p:cNvSpPr/>
          <p:nvPr/>
        </p:nvSpPr>
        <p:spPr>
          <a:xfrm>
            <a:off x="1524000" y="2971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a:t>
            </a:r>
          </a:p>
        </p:txBody>
      </p:sp>
      <p:sp>
        <p:nvSpPr>
          <p:cNvPr id="13" name="Rectangle 12">
            <a:extLst>
              <a:ext uri="{FF2B5EF4-FFF2-40B4-BE49-F238E27FC236}">
                <a16:creationId xmlns:a16="http://schemas.microsoft.com/office/drawing/2014/main" id="{06C73704-7E54-5F47-BFE4-73E121280877}"/>
              </a:ext>
            </a:extLst>
          </p:cNvPr>
          <p:cNvSpPr/>
          <p:nvPr/>
        </p:nvSpPr>
        <p:spPr>
          <a:xfrm>
            <a:off x="15240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cxnSp>
        <p:nvCxnSpPr>
          <p:cNvPr id="14" name="Straight Connector 13">
            <a:extLst>
              <a:ext uri="{FF2B5EF4-FFF2-40B4-BE49-F238E27FC236}">
                <a16:creationId xmlns:a16="http://schemas.microsoft.com/office/drawing/2014/main" id="{5DE7A7B0-605A-634E-B3F6-16ADEADA37B2}"/>
              </a:ext>
            </a:extLst>
          </p:cNvPr>
          <p:cNvCxnSpPr/>
          <p:nvPr/>
        </p:nvCxnSpPr>
        <p:spPr>
          <a:xfrm rot="5400000">
            <a:off x="304800" y="2971800"/>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9963C67-4C81-3F41-B13A-E95A7142058D}"/>
              </a:ext>
            </a:extLst>
          </p:cNvPr>
          <p:cNvCxnSpPr/>
          <p:nvPr/>
        </p:nvCxnSpPr>
        <p:spPr>
          <a:xfrm rot="5400000">
            <a:off x="2515394" y="2971006"/>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F627F64-AAF8-264F-AA1F-B40F1B4DE264}"/>
              </a:ext>
            </a:extLst>
          </p:cNvPr>
          <p:cNvSpPr/>
          <p:nvPr/>
        </p:nvSpPr>
        <p:spPr>
          <a:xfrm>
            <a:off x="52578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test  </a:t>
            </a:r>
            <a:r>
              <a:rPr lang="en-US" sz="1400" b="1" err="1">
                <a:solidFill>
                  <a:schemeClr val="tx1"/>
                </a:solidFill>
                <a:latin typeface="Courier New" pitchFamily="49" charset="0"/>
                <a:cs typeface="Courier New" pitchFamily="49" charset="0"/>
              </a:rPr>
              <a:t>eax</a:t>
            </a:r>
            <a:r>
              <a:rPr lang="en-US" sz="1400" b="1">
                <a:solidFill>
                  <a:schemeClr val="tx1"/>
                </a:solidFill>
                <a:latin typeface="Courier New" pitchFamily="49" charset="0"/>
                <a:cs typeface="Courier New" pitchFamily="49" charset="0"/>
              </a:rPr>
              <a:t>, 1</a:t>
            </a:r>
          </a:p>
        </p:txBody>
      </p:sp>
      <p:sp>
        <p:nvSpPr>
          <p:cNvPr id="17" name="Rectangle 16">
            <a:extLst>
              <a:ext uri="{FF2B5EF4-FFF2-40B4-BE49-F238E27FC236}">
                <a16:creationId xmlns:a16="http://schemas.microsoft.com/office/drawing/2014/main" id="{C3A5C2D3-F11A-B041-92C3-28C08E80F55D}"/>
              </a:ext>
            </a:extLst>
          </p:cNvPr>
          <p:cNvSpPr/>
          <p:nvPr/>
        </p:nvSpPr>
        <p:spPr>
          <a:xfrm>
            <a:off x="5257800" y="23622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jeq</a:t>
            </a:r>
            <a:endParaRPr lang="en-US" sz="1400" b="1">
              <a:solidFill>
                <a:schemeClr val="tx1"/>
              </a:solidFill>
              <a:latin typeface="Courier New" pitchFamily="49" charset="0"/>
              <a:cs typeface="Courier New" pitchFamily="49" charset="0"/>
            </a:endParaRPr>
          </a:p>
        </p:txBody>
      </p:sp>
      <p:sp>
        <p:nvSpPr>
          <p:cNvPr id="18" name="Rectangle 17">
            <a:extLst>
              <a:ext uri="{FF2B5EF4-FFF2-40B4-BE49-F238E27FC236}">
                <a16:creationId xmlns:a16="http://schemas.microsoft.com/office/drawing/2014/main" id="{2E896D7C-B6F5-A447-AC0F-47B78EFBE4EA}"/>
              </a:ext>
            </a:extLst>
          </p:cNvPr>
          <p:cNvSpPr/>
          <p:nvPr/>
        </p:nvSpPr>
        <p:spPr>
          <a:xfrm>
            <a:off x="5257800" y="26670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END_BB</a:t>
            </a:r>
          </a:p>
        </p:txBody>
      </p:sp>
      <p:sp>
        <p:nvSpPr>
          <p:cNvPr id="19" name="Rectangle 18">
            <a:extLst>
              <a:ext uri="{FF2B5EF4-FFF2-40B4-BE49-F238E27FC236}">
                <a16:creationId xmlns:a16="http://schemas.microsoft.com/office/drawing/2014/main" id="{D1662DB3-0F49-114F-8C25-405308A4D353}"/>
              </a:ext>
            </a:extLst>
          </p:cNvPr>
          <p:cNvSpPr/>
          <p:nvPr/>
        </p:nvSpPr>
        <p:spPr>
          <a:xfrm>
            <a:off x="5257800" y="4800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endParaRPr lang="en-US" sz="1400" b="1" i="1">
              <a:solidFill>
                <a:schemeClr val="tx1"/>
              </a:solidFill>
              <a:latin typeface="Courier New" pitchFamily="49" charset="0"/>
              <a:cs typeface="Courier New" pitchFamily="49" charset="0"/>
            </a:endParaRPr>
          </a:p>
        </p:txBody>
      </p:sp>
      <p:sp>
        <p:nvSpPr>
          <p:cNvPr id="20" name="Rectangle 19">
            <a:extLst>
              <a:ext uri="{FF2B5EF4-FFF2-40B4-BE49-F238E27FC236}">
                <a16:creationId xmlns:a16="http://schemas.microsoft.com/office/drawing/2014/main" id="{80EB9D82-0C02-4540-ACE1-F537361671A6}"/>
              </a:ext>
            </a:extLst>
          </p:cNvPr>
          <p:cNvSpPr/>
          <p:nvPr/>
        </p:nvSpPr>
        <p:spPr>
          <a:xfrm>
            <a:off x="5257800" y="29718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END_BB</a:t>
            </a:r>
          </a:p>
        </p:txBody>
      </p:sp>
      <p:cxnSp>
        <p:nvCxnSpPr>
          <p:cNvPr id="21" name="Straight Connector 20">
            <a:extLst>
              <a:ext uri="{FF2B5EF4-FFF2-40B4-BE49-F238E27FC236}">
                <a16:creationId xmlns:a16="http://schemas.microsoft.com/office/drawing/2014/main" id="{A335F8C0-A545-1C44-8D02-04197EA61602}"/>
              </a:ext>
            </a:extLst>
          </p:cNvPr>
          <p:cNvCxnSpPr/>
          <p:nvPr/>
        </p:nvCxnSpPr>
        <p:spPr>
          <a:xfrm rot="5400000">
            <a:off x="3429794" y="3581400"/>
            <a:ext cx="36568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6B0AAB-EC60-BE4C-B8BF-CBE454425D38}"/>
              </a:ext>
            </a:extLst>
          </p:cNvPr>
          <p:cNvCxnSpPr/>
          <p:nvPr/>
        </p:nvCxnSpPr>
        <p:spPr>
          <a:xfrm rot="5400000">
            <a:off x="5639594" y="3580606"/>
            <a:ext cx="3657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B29F443-5CF5-B04A-B84B-AFC1B87B6198}"/>
              </a:ext>
            </a:extLst>
          </p:cNvPr>
          <p:cNvSpPr txBox="1"/>
          <p:nvPr/>
        </p:nvSpPr>
        <p:spPr>
          <a:xfrm>
            <a:off x="1990424" y="1295400"/>
            <a:ext cx="1276953" cy="369332"/>
          </a:xfrm>
          <a:prstGeom prst="rect">
            <a:avLst/>
          </a:prstGeom>
          <a:noFill/>
        </p:spPr>
        <p:txBody>
          <a:bodyPr wrap="none" rtlCol="0">
            <a:spAutoFit/>
          </a:bodyPr>
          <a:lstStyle/>
          <a:p>
            <a:pPr algn="ctr"/>
            <a:r>
              <a:rPr lang="en-US" b="1"/>
              <a:t>Guest Code</a:t>
            </a:r>
          </a:p>
        </p:txBody>
      </p:sp>
      <p:sp>
        <p:nvSpPr>
          <p:cNvPr id="24" name="TextBox 23">
            <a:extLst>
              <a:ext uri="{FF2B5EF4-FFF2-40B4-BE49-F238E27FC236}">
                <a16:creationId xmlns:a16="http://schemas.microsoft.com/office/drawing/2014/main" id="{9BEA3590-68C7-4042-AA37-5F608E07123C}"/>
              </a:ext>
            </a:extLst>
          </p:cNvPr>
          <p:cNvSpPr txBox="1"/>
          <p:nvPr/>
        </p:nvSpPr>
        <p:spPr>
          <a:xfrm>
            <a:off x="5429496" y="1295400"/>
            <a:ext cx="1866408" cy="369332"/>
          </a:xfrm>
          <a:prstGeom prst="rect">
            <a:avLst/>
          </a:prstGeom>
          <a:noFill/>
        </p:spPr>
        <p:txBody>
          <a:bodyPr wrap="none" rtlCol="0">
            <a:spAutoFit/>
          </a:bodyPr>
          <a:lstStyle/>
          <a:p>
            <a:pPr algn="ctr"/>
            <a:r>
              <a:rPr lang="en-US" b="1"/>
              <a:t>Translation Cache</a:t>
            </a:r>
          </a:p>
        </p:txBody>
      </p:sp>
      <p:sp>
        <p:nvSpPr>
          <p:cNvPr id="25" name="Right Arrow 24">
            <a:extLst>
              <a:ext uri="{FF2B5EF4-FFF2-40B4-BE49-F238E27FC236}">
                <a16:creationId xmlns:a16="http://schemas.microsoft.com/office/drawing/2014/main" id="{E3E57C4D-BAFC-FE4E-9C07-460C86F681F6}"/>
              </a:ext>
            </a:extLst>
          </p:cNvPr>
          <p:cNvSpPr/>
          <p:nvPr/>
        </p:nvSpPr>
        <p:spPr>
          <a:xfrm>
            <a:off x="7467600" y="2743200"/>
            <a:ext cx="3048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cxnSp>
        <p:nvCxnSpPr>
          <p:cNvPr id="26" name="Elbow Connector 25">
            <a:extLst>
              <a:ext uri="{FF2B5EF4-FFF2-40B4-BE49-F238E27FC236}">
                <a16:creationId xmlns:a16="http://schemas.microsoft.com/office/drawing/2014/main" id="{7B5037D5-81B7-2240-B91A-ABDE00961557}"/>
              </a:ext>
            </a:extLst>
          </p:cNvPr>
          <p:cNvCxnSpPr/>
          <p:nvPr/>
        </p:nvCxnSpPr>
        <p:spPr>
          <a:xfrm>
            <a:off x="2286000" y="2514600"/>
            <a:ext cx="1143000" cy="762000"/>
          </a:xfrm>
          <a:prstGeom prst="bentConnector3">
            <a:avLst>
              <a:gd name="adj1" fmla="val 100149"/>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946B1616-925D-B144-828F-D4FEB4E2989A}"/>
              </a:ext>
            </a:extLst>
          </p:cNvPr>
          <p:cNvCxnSpPr/>
          <p:nvPr/>
        </p:nvCxnSpPr>
        <p:spPr>
          <a:xfrm>
            <a:off x="6096000" y="2514600"/>
            <a:ext cx="1143000" cy="457200"/>
          </a:xfrm>
          <a:prstGeom prst="bentConnector3">
            <a:avLst>
              <a:gd name="adj1" fmla="val 99655"/>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8473EC7-EDFC-7F4F-839B-18EB1283829B}"/>
              </a:ext>
            </a:extLst>
          </p:cNvPr>
          <p:cNvSpPr/>
          <p:nvPr/>
        </p:nvSpPr>
        <p:spPr>
          <a:xfrm>
            <a:off x="15240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ret</a:t>
            </a:r>
          </a:p>
        </p:txBody>
      </p:sp>
      <p:sp>
        <p:nvSpPr>
          <p:cNvPr id="29" name="Rectangle 28">
            <a:extLst>
              <a:ext uri="{FF2B5EF4-FFF2-40B4-BE49-F238E27FC236}">
                <a16:creationId xmlns:a16="http://schemas.microsoft.com/office/drawing/2014/main" id="{3553A179-DB6F-D842-A7F3-71E27F39F403}"/>
              </a:ext>
            </a:extLst>
          </p:cNvPr>
          <p:cNvSpPr/>
          <p:nvPr/>
        </p:nvSpPr>
        <p:spPr>
          <a:xfrm>
            <a:off x="52578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add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18</a:t>
            </a:r>
          </a:p>
        </p:txBody>
      </p:sp>
      <p:sp>
        <p:nvSpPr>
          <p:cNvPr id="30" name="Rectangle 29">
            <a:extLst>
              <a:ext uri="{FF2B5EF4-FFF2-40B4-BE49-F238E27FC236}">
                <a16:creationId xmlns:a16="http://schemas.microsoft.com/office/drawing/2014/main" id="{34DFBA08-04E9-0D40-BF3A-051FCB5D300F}"/>
              </a:ext>
            </a:extLst>
          </p:cNvPr>
          <p:cNvSpPr/>
          <p:nvPr/>
        </p:nvSpPr>
        <p:spPr>
          <a:xfrm>
            <a:off x="52578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a:t>
            </a:r>
          </a:p>
        </p:txBody>
      </p:sp>
      <p:sp>
        <p:nvSpPr>
          <p:cNvPr id="31" name="Rectangle 30">
            <a:extLst>
              <a:ext uri="{FF2B5EF4-FFF2-40B4-BE49-F238E27FC236}">
                <a16:creationId xmlns:a16="http://schemas.microsoft.com/office/drawing/2014/main" id="{C55D032F-42A4-C645-8C6C-B419E39C2BBA}"/>
              </a:ext>
            </a:extLst>
          </p:cNvPr>
          <p:cNvSpPr/>
          <p:nvPr/>
        </p:nvSpPr>
        <p:spPr>
          <a:xfrm>
            <a:off x="5257800" y="3886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sp>
        <p:nvSpPr>
          <p:cNvPr id="32" name="Rectangle 31">
            <a:extLst>
              <a:ext uri="{FF2B5EF4-FFF2-40B4-BE49-F238E27FC236}">
                <a16:creationId xmlns:a16="http://schemas.microsoft.com/office/drawing/2014/main" id="{F21803EF-043F-B34B-A58A-EA1315D45987}"/>
              </a:ext>
            </a:extLst>
          </p:cNvPr>
          <p:cNvSpPr/>
          <p:nvPr/>
        </p:nvSpPr>
        <p:spPr>
          <a:xfrm>
            <a:off x="5257800" y="41910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HANDLE_RET</a:t>
            </a:r>
          </a:p>
        </p:txBody>
      </p:sp>
      <p:sp>
        <p:nvSpPr>
          <p:cNvPr id="33" name="TextBox 32">
            <a:extLst>
              <a:ext uri="{FF2B5EF4-FFF2-40B4-BE49-F238E27FC236}">
                <a16:creationId xmlns:a16="http://schemas.microsoft.com/office/drawing/2014/main" id="{59EF477B-D006-A64E-AF3F-242315DC5A20}"/>
              </a:ext>
            </a:extLst>
          </p:cNvPr>
          <p:cNvSpPr txBox="1"/>
          <p:nvPr/>
        </p:nvSpPr>
        <p:spPr>
          <a:xfrm>
            <a:off x="1981200" y="4953000"/>
            <a:ext cx="1415772" cy="400110"/>
          </a:xfrm>
          <a:prstGeom prst="rect">
            <a:avLst/>
          </a:prstGeom>
          <a:noFill/>
          <a:ln>
            <a:noFill/>
          </a:ln>
        </p:spPr>
        <p:txBody>
          <a:bodyPr wrap="none" rtlCol="0">
            <a:spAutoFit/>
          </a:bodyPr>
          <a:lstStyle/>
          <a:p>
            <a:r>
              <a:rPr lang="en-US" sz="2000" b="1" u="sng" err="1">
                <a:latin typeface="Courier New" pitchFamily="49" charset="0"/>
                <a:cs typeface="Courier New" pitchFamily="49" charset="0"/>
              </a:rPr>
              <a:t>eax</a:t>
            </a:r>
            <a:r>
              <a:rPr lang="en-US" sz="2000" b="1" u="sng">
                <a:latin typeface="Courier New" pitchFamily="49" charset="0"/>
                <a:cs typeface="Courier New" pitchFamily="49" charset="0"/>
              </a:rPr>
              <a:t> == 0</a:t>
            </a:r>
          </a:p>
        </p:txBody>
      </p:sp>
      <p:sp>
        <p:nvSpPr>
          <p:cNvPr id="34" name="Rectangle 33">
            <a:extLst>
              <a:ext uri="{FF2B5EF4-FFF2-40B4-BE49-F238E27FC236}">
                <a16:creationId xmlns:a16="http://schemas.microsoft.com/office/drawing/2014/main" id="{0C8E7147-B952-5A41-B74A-70467E86F762}"/>
              </a:ext>
            </a:extLst>
          </p:cNvPr>
          <p:cNvSpPr/>
          <p:nvPr/>
        </p:nvSpPr>
        <p:spPr>
          <a:xfrm>
            <a:off x="7772400" y="2667000"/>
            <a:ext cx="685800" cy="990600"/>
          </a:xfrm>
          <a:prstGeom prst="rect">
            <a:avLst/>
          </a:prstGeom>
          <a:solidFill>
            <a:srgbClr val="C00000"/>
          </a:solidFill>
          <a:ln w="9525">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a:solidFill>
                  <a:schemeClr val="bg1"/>
                </a:solidFill>
              </a:rPr>
              <a:t>find</a:t>
            </a:r>
          </a:p>
          <a:p>
            <a:pPr algn="ctr"/>
            <a:r>
              <a:rPr lang="en-US" sz="1600" b="1">
                <a:solidFill>
                  <a:schemeClr val="bg1"/>
                </a:solidFill>
              </a:rPr>
              <a:t>next</a:t>
            </a:r>
          </a:p>
        </p:txBody>
      </p:sp>
      <p:sp>
        <p:nvSpPr>
          <p:cNvPr id="35" name="Right Arrow 34">
            <a:extLst>
              <a:ext uri="{FF2B5EF4-FFF2-40B4-BE49-F238E27FC236}">
                <a16:creationId xmlns:a16="http://schemas.microsoft.com/office/drawing/2014/main" id="{26D2C9BE-A3EA-554B-A583-94591F2E3F81}"/>
              </a:ext>
            </a:extLst>
          </p:cNvPr>
          <p:cNvSpPr/>
          <p:nvPr/>
        </p:nvSpPr>
        <p:spPr>
          <a:xfrm flipH="1">
            <a:off x="7467600" y="3352800"/>
            <a:ext cx="3048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36" name="Right Arrow 35">
            <a:extLst>
              <a:ext uri="{FF2B5EF4-FFF2-40B4-BE49-F238E27FC236}">
                <a16:creationId xmlns:a16="http://schemas.microsoft.com/office/drawing/2014/main" id="{8824B9EF-6573-2146-BC8F-B1901EB7366E}"/>
              </a:ext>
            </a:extLst>
          </p:cNvPr>
          <p:cNvSpPr/>
          <p:nvPr/>
        </p:nvSpPr>
        <p:spPr>
          <a:xfrm>
            <a:off x="7467600" y="4267200"/>
            <a:ext cx="3048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37" name="Right Brace 36">
            <a:extLst>
              <a:ext uri="{FF2B5EF4-FFF2-40B4-BE49-F238E27FC236}">
                <a16:creationId xmlns:a16="http://schemas.microsoft.com/office/drawing/2014/main" id="{B039F057-C257-4A43-AB83-BD563907D4EA}"/>
              </a:ext>
            </a:extLst>
          </p:cNvPr>
          <p:cNvSpPr/>
          <p:nvPr/>
        </p:nvSpPr>
        <p:spPr>
          <a:xfrm>
            <a:off x="3810000" y="2667000"/>
            <a:ext cx="76200" cy="1143000"/>
          </a:xfrm>
          <a:prstGeom prst="rightBrace">
            <a:avLst/>
          </a:prstGeom>
          <a:ln w="19050">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85DAD66B-C80C-B445-98E1-FA243709AD6A}"/>
              </a:ext>
            </a:extLst>
          </p:cNvPr>
          <p:cNvCxnSpPr>
            <a:stCxn id="9" idx="3"/>
            <a:endCxn id="16" idx="1"/>
          </p:cNvCxnSpPr>
          <p:nvPr/>
        </p:nvCxnSpPr>
        <p:spPr>
          <a:xfrm>
            <a:off x="3733800" y="2209800"/>
            <a:ext cx="15240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713A92B-69F8-1746-9A60-D659263273ED}"/>
              </a:ext>
            </a:extLst>
          </p:cNvPr>
          <p:cNvSpPr/>
          <p:nvPr/>
        </p:nvSpPr>
        <p:spPr>
          <a:xfrm>
            <a:off x="5257800" y="4495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endParaRPr lang="en-US" sz="1400" b="1" i="1">
              <a:solidFill>
                <a:schemeClr val="tx1"/>
              </a:solidFill>
              <a:latin typeface="Courier New" pitchFamily="49" charset="0"/>
              <a:cs typeface="Courier New" pitchFamily="49" charset="0"/>
            </a:endParaRPr>
          </a:p>
        </p:txBody>
      </p:sp>
    </p:spTree>
    <p:extLst>
      <p:ext uri="{BB962C8B-B14F-4D97-AF65-F5344CB8AC3E}">
        <p14:creationId xmlns:p14="http://schemas.microsoft.com/office/powerpoint/2010/main" val="17831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C7DB-B987-3740-8A87-DB4B797AF440}"/>
              </a:ext>
            </a:extLst>
          </p:cNvPr>
          <p:cNvSpPr>
            <a:spLocks noGrp="1"/>
          </p:cNvSpPr>
          <p:nvPr>
            <p:ph type="title"/>
          </p:nvPr>
        </p:nvSpPr>
        <p:spPr>
          <a:xfrm>
            <a:off x="838200" y="2286392"/>
            <a:ext cx="10515600" cy="1325563"/>
          </a:xfrm>
        </p:spPr>
        <p:txBody>
          <a:bodyPr/>
          <a:lstStyle/>
          <a:p>
            <a:r>
              <a:rPr lang="en-US"/>
              <a:t>Virtualization</a:t>
            </a:r>
          </a:p>
        </p:txBody>
      </p:sp>
      <p:sp>
        <p:nvSpPr>
          <p:cNvPr id="3" name="Content Placeholder 2">
            <a:extLst>
              <a:ext uri="{FF2B5EF4-FFF2-40B4-BE49-F238E27FC236}">
                <a16:creationId xmlns:a16="http://schemas.microsoft.com/office/drawing/2014/main" id="{93063782-57FB-B146-AFFF-8FFF102A059C}"/>
              </a:ext>
            </a:extLst>
          </p:cNvPr>
          <p:cNvSpPr>
            <a:spLocks noGrp="1"/>
          </p:cNvSpPr>
          <p:nvPr>
            <p:ph idx="1"/>
          </p:nvPr>
        </p:nvSpPr>
        <p:spPr>
          <a:xfrm>
            <a:off x="838200" y="4923318"/>
            <a:ext cx="10515600" cy="1325563"/>
          </a:xfrm>
        </p:spPr>
        <p:txBody>
          <a:bodyPr/>
          <a:lstStyle/>
          <a:p>
            <a:endParaRPr lang="en-US"/>
          </a:p>
        </p:txBody>
      </p:sp>
      <p:sp>
        <p:nvSpPr>
          <p:cNvPr id="4" name="Slide Number Placeholder 3">
            <a:extLst>
              <a:ext uri="{FF2B5EF4-FFF2-40B4-BE49-F238E27FC236}">
                <a16:creationId xmlns:a16="http://schemas.microsoft.com/office/drawing/2014/main" id="{2470ECF9-18BE-B141-8DB4-8602C4ABF6AA}"/>
              </a:ext>
            </a:extLst>
          </p:cNvPr>
          <p:cNvSpPr>
            <a:spLocks noGrp="1"/>
          </p:cNvSpPr>
          <p:nvPr>
            <p:ph type="sldNum" sz="quarter" idx="12"/>
          </p:nvPr>
        </p:nvSpPr>
        <p:spPr/>
        <p:txBody>
          <a:bodyPr/>
          <a:lstStyle/>
          <a:p>
            <a:fld id="{09389159-E739-9442-A4C1-EF1FC2C1E2A1}" type="slidenum">
              <a:rPr lang="en-US" smtClean="0"/>
              <a:t>3</a:t>
            </a:fld>
            <a:endParaRPr lang="en-US"/>
          </a:p>
        </p:txBody>
      </p:sp>
    </p:spTree>
    <p:extLst>
      <p:ext uri="{BB962C8B-B14F-4D97-AF65-F5344CB8AC3E}">
        <p14:creationId xmlns:p14="http://schemas.microsoft.com/office/powerpoint/2010/main" val="1413521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15F3-BA03-A84D-96A2-0D5AD5E7D851}"/>
              </a:ext>
            </a:extLst>
          </p:cNvPr>
          <p:cNvSpPr>
            <a:spLocks noGrp="1"/>
          </p:cNvSpPr>
          <p:nvPr>
            <p:ph type="title"/>
          </p:nvPr>
        </p:nvSpPr>
        <p:spPr/>
        <p:txBody>
          <a:bodyPr/>
          <a:lstStyle/>
          <a:p>
            <a:r>
              <a:rPr lang="en-US"/>
              <a:t>Controlling Control Flow</a:t>
            </a:r>
          </a:p>
        </p:txBody>
      </p:sp>
      <p:sp>
        <p:nvSpPr>
          <p:cNvPr id="4" name="Slide Number Placeholder 3">
            <a:extLst>
              <a:ext uri="{FF2B5EF4-FFF2-40B4-BE49-F238E27FC236}">
                <a16:creationId xmlns:a16="http://schemas.microsoft.com/office/drawing/2014/main" id="{26EEC60B-D64F-2247-99E2-1B097EA7F5A3}"/>
              </a:ext>
            </a:extLst>
          </p:cNvPr>
          <p:cNvSpPr>
            <a:spLocks noGrp="1"/>
          </p:cNvSpPr>
          <p:nvPr>
            <p:ph type="sldNum" sz="quarter" idx="12"/>
          </p:nvPr>
        </p:nvSpPr>
        <p:spPr/>
        <p:txBody>
          <a:bodyPr/>
          <a:lstStyle/>
          <a:p>
            <a:fld id="{FBF729FF-03AA-4E9E-A079-183B0BB68762}" type="slidenum">
              <a:rPr lang="en-US" smtClean="0"/>
              <a:t>30</a:t>
            </a:fld>
            <a:endParaRPr lang="en-US"/>
          </a:p>
        </p:txBody>
      </p:sp>
      <p:cxnSp>
        <p:nvCxnSpPr>
          <p:cNvPr id="5" name="Straight Arrow Connector 4">
            <a:extLst>
              <a:ext uri="{FF2B5EF4-FFF2-40B4-BE49-F238E27FC236}">
                <a16:creationId xmlns:a16="http://schemas.microsoft.com/office/drawing/2014/main" id="{4BE29AD4-2C5A-0F4D-9D59-79AFCD552694}"/>
              </a:ext>
            </a:extLst>
          </p:cNvPr>
          <p:cNvCxnSpPr>
            <a:stCxn id="6" idx="3"/>
            <a:endCxn id="9" idx="1"/>
          </p:cNvCxnSpPr>
          <p:nvPr/>
        </p:nvCxnSpPr>
        <p:spPr>
          <a:xfrm>
            <a:off x="1295400" y="28194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FA13731-D81F-1E44-989F-F36ACD8B1270}"/>
              </a:ext>
            </a:extLst>
          </p:cNvPr>
          <p:cNvSpPr/>
          <p:nvPr/>
        </p:nvSpPr>
        <p:spPr>
          <a:xfrm>
            <a:off x="609600" y="2667000"/>
            <a:ext cx="685800" cy="304800"/>
          </a:xfrm>
          <a:prstGeom prst="rect">
            <a:avLst/>
          </a:prstGeom>
          <a:solidFill>
            <a:schemeClr val="tx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err="1">
                <a:solidFill>
                  <a:schemeClr val="bg1"/>
                </a:solidFill>
              </a:rPr>
              <a:t>vEPC</a:t>
            </a:r>
            <a:endParaRPr lang="en-US" sz="1600" b="1">
              <a:solidFill>
                <a:schemeClr val="bg1"/>
              </a:solidFill>
            </a:endParaRPr>
          </a:p>
        </p:txBody>
      </p:sp>
      <p:sp>
        <p:nvSpPr>
          <p:cNvPr id="7" name="Rectangle 6">
            <a:extLst>
              <a:ext uri="{FF2B5EF4-FFF2-40B4-BE49-F238E27FC236}">
                <a16:creationId xmlns:a16="http://schemas.microsoft.com/office/drawing/2014/main" id="{8B8BAE8E-ED0A-1E4C-AC93-C33513206161}"/>
              </a:ext>
            </a:extLst>
          </p:cNvPr>
          <p:cNvSpPr/>
          <p:nvPr/>
        </p:nvSpPr>
        <p:spPr>
          <a:xfrm>
            <a:off x="15240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test  </a:t>
            </a:r>
            <a:r>
              <a:rPr lang="en-US" sz="1400" b="1" err="1">
                <a:solidFill>
                  <a:schemeClr val="tx1"/>
                </a:solidFill>
                <a:latin typeface="Courier New" pitchFamily="49" charset="0"/>
                <a:cs typeface="Courier New" pitchFamily="49" charset="0"/>
              </a:rPr>
              <a:t>eax</a:t>
            </a:r>
            <a:r>
              <a:rPr lang="en-US" sz="1400" b="1">
                <a:solidFill>
                  <a:schemeClr val="tx1"/>
                </a:solidFill>
                <a:latin typeface="Courier New" pitchFamily="49" charset="0"/>
                <a:cs typeface="Courier New" pitchFamily="49" charset="0"/>
              </a:rPr>
              <a:t>, 1</a:t>
            </a:r>
          </a:p>
        </p:txBody>
      </p:sp>
      <p:sp>
        <p:nvSpPr>
          <p:cNvPr id="8" name="Rectangle 7">
            <a:extLst>
              <a:ext uri="{FF2B5EF4-FFF2-40B4-BE49-F238E27FC236}">
                <a16:creationId xmlns:a16="http://schemas.microsoft.com/office/drawing/2014/main" id="{DDF8B6B9-37FE-6A42-AB04-9024F0D916FB}"/>
              </a:ext>
            </a:extLst>
          </p:cNvPr>
          <p:cNvSpPr/>
          <p:nvPr/>
        </p:nvSpPr>
        <p:spPr>
          <a:xfrm>
            <a:off x="1524000" y="2362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jeq</a:t>
            </a:r>
            <a:r>
              <a:rPr lang="en-US" sz="1400" b="1">
                <a:solidFill>
                  <a:schemeClr val="tx1"/>
                </a:solidFill>
                <a:latin typeface="Courier New" pitchFamily="49" charset="0"/>
                <a:cs typeface="Courier New" pitchFamily="49" charset="0"/>
              </a:rPr>
              <a:t>   </a:t>
            </a:r>
          </a:p>
        </p:txBody>
      </p:sp>
      <p:sp>
        <p:nvSpPr>
          <p:cNvPr id="9" name="Rectangle 8">
            <a:extLst>
              <a:ext uri="{FF2B5EF4-FFF2-40B4-BE49-F238E27FC236}">
                <a16:creationId xmlns:a16="http://schemas.microsoft.com/office/drawing/2014/main" id="{4B32D3DA-D09A-CC41-8B5F-4CF7D358EB77}"/>
              </a:ext>
            </a:extLst>
          </p:cNvPr>
          <p:cNvSpPr/>
          <p:nvPr/>
        </p:nvSpPr>
        <p:spPr>
          <a:xfrm>
            <a:off x="15240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add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18</a:t>
            </a:r>
          </a:p>
        </p:txBody>
      </p:sp>
      <p:sp>
        <p:nvSpPr>
          <p:cNvPr id="10" name="Rectangle 9">
            <a:extLst>
              <a:ext uri="{FF2B5EF4-FFF2-40B4-BE49-F238E27FC236}">
                <a16:creationId xmlns:a16="http://schemas.microsoft.com/office/drawing/2014/main" id="{127AE13D-7617-8D46-A876-64BCEE3B61C7}"/>
              </a:ext>
            </a:extLst>
          </p:cNvPr>
          <p:cNvSpPr/>
          <p:nvPr/>
        </p:nvSpPr>
        <p:spPr>
          <a:xfrm>
            <a:off x="1524000" y="2971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a:t>
            </a:r>
          </a:p>
        </p:txBody>
      </p:sp>
      <p:sp>
        <p:nvSpPr>
          <p:cNvPr id="11" name="Rectangle 10">
            <a:extLst>
              <a:ext uri="{FF2B5EF4-FFF2-40B4-BE49-F238E27FC236}">
                <a16:creationId xmlns:a16="http://schemas.microsoft.com/office/drawing/2014/main" id="{2D490E80-18C5-6740-8944-3C09BE318F88}"/>
              </a:ext>
            </a:extLst>
          </p:cNvPr>
          <p:cNvSpPr/>
          <p:nvPr/>
        </p:nvSpPr>
        <p:spPr>
          <a:xfrm>
            <a:off x="15240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cxnSp>
        <p:nvCxnSpPr>
          <p:cNvPr id="12" name="Straight Connector 11">
            <a:extLst>
              <a:ext uri="{FF2B5EF4-FFF2-40B4-BE49-F238E27FC236}">
                <a16:creationId xmlns:a16="http://schemas.microsoft.com/office/drawing/2014/main" id="{5E2AA164-11CE-324C-A19E-90A56894B16A}"/>
              </a:ext>
            </a:extLst>
          </p:cNvPr>
          <p:cNvCxnSpPr/>
          <p:nvPr/>
        </p:nvCxnSpPr>
        <p:spPr>
          <a:xfrm rot="5400000">
            <a:off x="304800" y="2971800"/>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0A3FA0-C4B5-454E-94ED-C6288DEAEDC0}"/>
              </a:ext>
            </a:extLst>
          </p:cNvPr>
          <p:cNvCxnSpPr/>
          <p:nvPr/>
        </p:nvCxnSpPr>
        <p:spPr>
          <a:xfrm rot="5400000">
            <a:off x="2515394" y="2971006"/>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41344FC-80E8-D54E-A9D4-F9B0287986D8}"/>
              </a:ext>
            </a:extLst>
          </p:cNvPr>
          <p:cNvSpPr/>
          <p:nvPr/>
        </p:nvSpPr>
        <p:spPr>
          <a:xfrm>
            <a:off x="52578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test  </a:t>
            </a:r>
            <a:r>
              <a:rPr lang="en-US" sz="1400" b="1" err="1">
                <a:solidFill>
                  <a:schemeClr val="tx1"/>
                </a:solidFill>
                <a:latin typeface="Courier New" pitchFamily="49" charset="0"/>
                <a:cs typeface="Courier New" pitchFamily="49" charset="0"/>
              </a:rPr>
              <a:t>eax</a:t>
            </a:r>
            <a:r>
              <a:rPr lang="en-US" sz="1400" b="1">
                <a:solidFill>
                  <a:schemeClr val="tx1"/>
                </a:solidFill>
                <a:latin typeface="Courier New" pitchFamily="49" charset="0"/>
                <a:cs typeface="Courier New" pitchFamily="49" charset="0"/>
              </a:rPr>
              <a:t>, 1</a:t>
            </a:r>
          </a:p>
        </p:txBody>
      </p:sp>
      <p:sp>
        <p:nvSpPr>
          <p:cNvPr id="15" name="Rectangle 14">
            <a:extLst>
              <a:ext uri="{FF2B5EF4-FFF2-40B4-BE49-F238E27FC236}">
                <a16:creationId xmlns:a16="http://schemas.microsoft.com/office/drawing/2014/main" id="{AE44E533-A2F0-D748-8115-B7FE5AB69E06}"/>
              </a:ext>
            </a:extLst>
          </p:cNvPr>
          <p:cNvSpPr/>
          <p:nvPr/>
        </p:nvSpPr>
        <p:spPr>
          <a:xfrm>
            <a:off x="5257800" y="23622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jeq</a:t>
            </a:r>
            <a:endParaRPr lang="en-US" sz="1400" b="1">
              <a:solidFill>
                <a:schemeClr val="tx1"/>
              </a:solidFill>
              <a:latin typeface="Courier New" pitchFamily="49" charset="0"/>
              <a:cs typeface="Courier New" pitchFamily="49" charset="0"/>
            </a:endParaRPr>
          </a:p>
        </p:txBody>
      </p:sp>
      <p:sp>
        <p:nvSpPr>
          <p:cNvPr id="16" name="Rectangle 15">
            <a:extLst>
              <a:ext uri="{FF2B5EF4-FFF2-40B4-BE49-F238E27FC236}">
                <a16:creationId xmlns:a16="http://schemas.microsoft.com/office/drawing/2014/main" id="{1C8D0F5E-6FBD-F44D-95A3-DE8F19C43D7A}"/>
              </a:ext>
            </a:extLst>
          </p:cNvPr>
          <p:cNvSpPr/>
          <p:nvPr/>
        </p:nvSpPr>
        <p:spPr>
          <a:xfrm>
            <a:off x="5257800" y="26670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jmp</a:t>
            </a:r>
            <a:endParaRPr lang="en-US" sz="1400" b="1">
              <a:solidFill>
                <a:schemeClr val="tx1"/>
              </a:solidFill>
              <a:latin typeface="Courier New" pitchFamily="49" charset="0"/>
              <a:cs typeface="Courier New" pitchFamily="49" charset="0"/>
            </a:endParaRPr>
          </a:p>
        </p:txBody>
      </p:sp>
      <p:sp>
        <p:nvSpPr>
          <p:cNvPr id="17" name="Rectangle 16">
            <a:extLst>
              <a:ext uri="{FF2B5EF4-FFF2-40B4-BE49-F238E27FC236}">
                <a16:creationId xmlns:a16="http://schemas.microsoft.com/office/drawing/2014/main" id="{5B8EE1F2-5216-5845-B40E-C85643507809}"/>
              </a:ext>
            </a:extLst>
          </p:cNvPr>
          <p:cNvSpPr/>
          <p:nvPr/>
        </p:nvSpPr>
        <p:spPr>
          <a:xfrm>
            <a:off x="5257800" y="4495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endParaRPr lang="en-US" sz="1400" b="1" i="1">
              <a:solidFill>
                <a:schemeClr val="tx1"/>
              </a:solidFill>
              <a:latin typeface="Courier New" pitchFamily="49" charset="0"/>
              <a:cs typeface="Courier New" pitchFamily="49" charset="0"/>
            </a:endParaRPr>
          </a:p>
        </p:txBody>
      </p:sp>
      <p:sp>
        <p:nvSpPr>
          <p:cNvPr id="18" name="Rectangle 17">
            <a:extLst>
              <a:ext uri="{FF2B5EF4-FFF2-40B4-BE49-F238E27FC236}">
                <a16:creationId xmlns:a16="http://schemas.microsoft.com/office/drawing/2014/main" id="{05930BB1-8592-7A4A-8026-7658E5B792DD}"/>
              </a:ext>
            </a:extLst>
          </p:cNvPr>
          <p:cNvSpPr/>
          <p:nvPr/>
        </p:nvSpPr>
        <p:spPr>
          <a:xfrm>
            <a:off x="5257800" y="29718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END_BB</a:t>
            </a:r>
          </a:p>
        </p:txBody>
      </p:sp>
      <p:sp>
        <p:nvSpPr>
          <p:cNvPr id="19" name="Rectangle 18">
            <a:extLst>
              <a:ext uri="{FF2B5EF4-FFF2-40B4-BE49-F238E27FC236}">
                <a16:creationId xmlns:a16="http://schemas.microsoft.com/office/drawing/2014/main" id="{14CC3C74-8B3F-904F-8972-F414E395C4B8}"/>
              </a:ext>
            </a:extLst>
          </p:cNvPr>
          <p:cNvSpPr/>
          <p:nvPr/>
        </p:nvSpPr>
        <p:spPr>
          <a:xfrm>
            <a:off x="5257800" y="4800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endParaRPr lang="en-US" sz="1400" b="1" i="1">
              <a:solidFill>
                <a:schemeClr val="tx1"/>
              </a:solidFill>
              <a:latin typeface="Courier New" pitchFamily="49" charset="0"/>
              <a:cs typeface="Courier New" pitchFamily="49" charset="0"/>
            </a:endParaRPr>
          </a:p>
        </p:txBody>
      </p:sp>
      <p:cxnSp>
        <p:nvCxnSpPr>
          <p:cNvPr id="20" name="Straight Connector 19">
            <a:extLst>
              <a:ext uri="{FF2B5EF4-FFF2-40B4-BE49-F238E27FC236}">
                <a16:creationId xmlns:a16="http://schemas.microsoft.com/office/drawing/2014/main" id="{64878900-10B2-554D-BBFD-85862E0F9FF6}"/>
              </a:ext>
            </a:extLst>
          </p:cNvPr>
          <p:cNvCxnSpPr/>
          <p:nvPr/>
        </p:nvCxnSpPr>
        <p:spPr>
          <a:xfrm rot="5400000">
            <a:off x="3429794" y="3581400"/>
            <a:ext cx="36568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6DF8DB8-4EF6-3847-96E8-1CB5AB762AB1}"/>
              </a:ext>
            </a:extLst>
          </p:cNvPr>
          <p:cNvCxnSpPr/>
          <p:nvPr/>
        </p:nvCxnSpPr>
        <p:spPr>
          <a:xfrm rot="5400000">
            <a:off x="5639594" y="3580606"/>
            <a:ext cx="3657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D1DF82E-C5DD-2742-9A04-FD8F3C09393F}"/>
              </a:ext>
            </a:extLst>
          </p:cNvPr>
          <p:cNvSpPr txBox="1"/>
          <p:nvPr/>
        </p:nvSpPr>
        <p:spPr>
          <a:xfrm>
            <a:off x="1990424" y="1295400"/>
            <a:ext cx="1276953" cy="369332"/>
          </a:xfrm>
          <a:prstGeom prst="rect">
            <a:avLst/>
          </a:prstGeom>
          <a:noFill/>
        </p:spPr>
        <p:txBody>
          <a:bodyPr wrap="none" rtlCol="0">
            <a:spAutoFit/>
          </a:bodyPr>
          <a:lstStyle/>
          <a:p>
            <a:pPr algn="ctr"/>
            <a:r>
              <a:rPr lang="en-US" b="1"/>
              <a:t>Guest Code</a:t>
            </a:r>
          </a:p>
        </p:txBody>
      </p:sp>
      <p:sp>
        <p:nvSpPr>
          <p:cNvPr id="23" name="TextBox 22">
            <a:extLst>
              <a:ext uri="{FF2B5EF4-FFF2-40B4-BE49-F238E27FC236}">
                <a16:creationId xmlns:a16="http://schemas.microsoft.com/office/drawing/2014/main" id="{67883D72-F03E-B24B-9A3D-927F14BCEB37}"/>
              </a:ext>
            </a:extLst>
          </p:cNvPr>
          <p:cNvSpPr txBox="1"/>
          <p:nvPr/>
        </p:nvSpPr>
        <p:spPr>
          <a:xfrm>
            <a:off x="5429496" y="1295400"/>
            <a:ext cx="1866408" cy="369332"/>
          </a:xfrm>
          <a:prstGeom prst="rect">
            <a:avLst/>
          </a:prstGeom>
          <a:noFill/>
        </p:spPr>
        <p:txBody>
          <a:bodyPr wrap="none" rtlCol="0">
            <a:spAutoFit/>
          </a:bodyPr>
          <a:lstStyle/>
          <a:p>
            <a:pPr algn="ctr"/>
            <a:r>
              <a:rPr lang="en-US" b="1"/>
              <a:t>Translation Cache</a:t>
            </a:r>
          </a:p>
        </p:txBody>
      </p:sp>
      <p:cxnSp>
        <p:nvCxnSpPr>
          <p:cNvPr id="24" name="Elbow Connector 23">
            <a:extLst>
              <a:ext uri="{FF2B5EF4-FFF2-40B4-BE49-F238E27FC236}">
                <a16:creationId xmlns:a16="http://schemas.microsoft.com/office/drawing/2014/main" id="{56EF6F71-C65C-8141-8EF6-96878EE97405}"/>
              </a:ext>
            </a:extLst>
          </p:cNvPr>
          <p:cNvCxnSpPr/>
          <p:nvPr/>
        </p:nvCxnSpPr>
        <p:spPr>
          <a:xfrm>
            <a:off x="2286000" y="2514600"/>
            <a:ext cx="1143000" cy="762000"/>
          </a:xfrm>
          <a:prstGeom prst="bentConnector3">
            <a:avLst>
              <a:gd name="adj1" fmla="val 100149"/>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380C7FFE-5E1F-4F40-AF73-B2422DF4F52A}"/>
              </a:ext>
            </a:extLst>
          </p:cNvPr>
          <p:cNvCxnSpPr/>
          <p:nvPr/>
        </p:nvCxnSpPr>
        <p:spPr>
          <a:xfrm>
            <a:off x="6096000" y="2514600"/>
            <a:ext cx="1143000" cy="457200"/>
          </a:xfrm>
          <a:prstGeom prst="bentConnector3">
            <a:avLst>
              <a:gd name="adj1" fmla="val 99655"/>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D5FD16B-C862-CA4F-8039-9A7BF8FA97C8}"/>
              </a:ext>
            </a:extLst>
          </p:cNvPr>
          <p:cNvSpPr/>
          <p:nvPr/>
        </p:nvSpPr>
        <p:spPr>
          <a:xfrm>
            <a:off x="15240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ret</a:t>
            </a:r>
          </a:p>
        </p:txBody>
      </p:sp>
      <p:sp>
        <p:nvSpPr>
          <p:cNvPr id="27" name="Rectangle 26">
            <a:extLst>
              <a:ext uri="{FF2B5EF4-FFF2-40B4-BE49-F238E27FC236}">
                <a16:creationId xmlns:a16="http://schemas.microsoft.com/office/drawing/2014/main" id="{961FE2A9-E7EE-924F-9A25-1A937EE24D8E}"/>
              </a:ext>
            </a:extLst>
          </p:cNvPr>
          <p:cNvSpPr/>
          <p:nvPr/>
        </p:nvSpPr>
        <p:spPr>
          <a:xfrm>
            <a:off x="52578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add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18</a:t>
            </a:r>
          </a:p>
        </p:txBody>
      </p:sp>
      <p:sp>
        <p:nvSpPr>
          <p:cNvPr id="28" name="Rectangle 27">
            <a:extLst>
              <a:ext uri="{FF2B5EF4-FFF2-40B4-BE49-F238E27FC236}">
                <a16:creationId xmlns:a16="http://schemas.microsoft.com/office/drawing/2014/main" id="{DAA16E54-6034-BC44-B9FD-B7B6E8BC8B22}"/>
              </a:ext>
            </a:extLst>
          </p:cNvPr>
          <p:cNvSpPr/>
          <p:nvPr/>
        </p:nvSpPr>
        <p:spPr>
          <a:xfrm>
            <a:off x="52578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a:t>
            </a:r>
          </a:p>
        </p:txBody>
      </p:sp>
      <p:sp>
        <p:nvSpPr>
          <p:cNvPr id="29" name="Rectangle 28">
            <a:extLst>
              <a:ext uri="{FF2B5EF4-FFF2-40B4-BE49-F238E27FC236}">
                <a16:creationId xmlns:a16="http://schemas.microsoft.com/office/drawing/2014/main" id="{44D3F189-5B81-0C4F-A070-E85181155E21}"/>
              </a:ext>
            </a:extLst>
          </p:cNvPr>
          <p:cNvSpPr/>
          <p:nvPr/>
        </p:nvSpPr>
        <p:spPr>
          <a:xfrm>
            <a:off x="5257800" y="3886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sp>
        <p:nvSpPr>
          <p:cNvPr id="30" name="Rectangle 29">
            <a:extLst>
              <a:ext uri="{FF2B5EF4-FFF2-40B4-BE49-F238E27FC236}">
                <a16:creationId xmlns:a16="http://schemas.microsoft.com/office/drawing/2014/main" id="{F2F9CB66-D5FD-9941-9BF3-F4724596C530}"/>
              </a:ext>
            </a:extLst>
          </p:cNvPr>
          <p:cNvSpPr/>
          <p:nvPr/>
        </p:nvSpPr>
        <p:spPr>
          <a:xfrm>
            <a:off x="5257800" y="41910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HANDLE_RET</a:t>
            </a:r>
          </a:p>
        </p:txBody>
      </p:sp>
      <p:sp>
        <p:nvSpPr>
          <p:cNvPr id="31" name="TextBox 30">
            <a:extLst>
              <a:ext uri="{FF2B5EF4-FFF2-40B4-BE49-F238E27FC236}">
                <a16:creationId xmlns:a16="http://schemas.microsoft.com/office/drawing/2014/main" id="{BAD568F7-F9C6-C848-BF3B-23023BF094B9}"/>
              </a:ext>
            </a:extLst>
          </p:cNvPr>
          <p:cNvSpPr txBox="1"/>
          <p:nvPr/>
        </p:nvSpPr>
        <p:spPr>
          <a:xfrm>
            <a:off x="1981200" y="4953000"/>
            <a:ext cx="1415772" cy="400110"/>
          </a:xfrm>
          <a:prstGeom prst="rect">
            <a:avLst/>
          </a:prstGeom>
          <a:noFill/>
        </p:spPr>
        <p:txBody>
          <a:bodyPr wrap="none" rtlCol="0">
            <a:spAutoFit/>
          </a:bodyPr>
          <a:lstStyle/>
          <a:p>
            <a:r>
              <a:rPr lang="en-US" sz="2000" b="1" u="sng" err="1">
                <a:latin typeface="Courier New" pitchFamily="49" charset="0"/>
                <a:cs typeface="Courier New" pitchFamily="49" charset="0"/>
              </a:rPr>
              <a:t>eax</a:t>
            </a:r>
            <a:r>
              <a:rPr lang="en-US" sz="2000" b="1" u="sng">
                <a:latin typeface="Courier New" pitchFamily="49" charset="0"/>
                <a:cs typeface="Courier New" pitchFamily="49" charset="0"/>
              </a:rPr>
              <a:t> == 0</a:t>
            </a:r>
          </a:p>
        </p:txBody>
      </p:sp>
      <p:sp>
        <p:nvSpPr>
          <p:cNvPr id="32" name="Right Arrow 31">
            <a:extLst>
              <a:ext uri="{FF2B5EF4-FFF2-40B4-BE49-F238E27FC236}">
                <a16:creationId xmlns:a16="http://schemas.microsoft.com/office/drawing/2014/main" id="{B31127DE-F7A7-0944-A8BD-96EBE72B97A0}"/>
              </a:ext>
            </a:extLst>
          </p:cNvPr>
          <p:cNvSpPr/>
          <p:nvPr/>
        </p:nvSpPr>
        <p:spPr>
          <a:xfrm>
            <a:off x="7467600" y="4267200"/>
            <a:ext cx="3048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cxnSp>
        <p:nvCxnSpPr>
          <p:cNvPr id="33" name="Elbow Connector 32">
            <a:extLst>
              <a:ext uri="{FF2B5EF4-FFF2-40B4-BE49-F238E27FC236}">
                <a16:creationId xmlns:a16="http://schemas.microsoft.com/office/drawing/2014/main" id="{3B834F35-ADC6-574E-838E-A7B0BB98293A}"/>
              </a:ext>
            </a:extLst>
          </p:cNvPr>
          <p:cNvCxnSpPr/>
          <p:nvPr/>
        </p:nvCxnSpPr>
        <p:spPr>
          <a:xfrm>
            <a:off x="6096000" y="2819400"/>
            <a:ext cx="914400" cy="457200"/>
          </a:xfrm>
          <a:prstGeom prst="bentConnector3">
            <a:avLst>
              <a:gd name="adj1" fmla="val 100000"/>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187C5C4-E5BE-E748-B55C-36DD8B57320E}"/>
              </a:ext>
            </a:extLst>
          </p:cNvPr>
          <p:cNvCxnSpPr>
            <a:stCxn id="7" idx="3"/>
            <a:endCxn id="14" idx="1"/>
          </p:cNvCxnSpPr>
          <p:nvPr/>
        </p:nvCxnSpPr>
        <p:spPr>
          <a:xfrm>
            <a:off x="3733800" y="2209800"/>
            <a:ext cx="15240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BBB7134-3283-D749-A342-1E4383E0F5D6}"/>
              </a:ext>
            </a:extLst>
          </p:cNvPr>
          <p:cNvCxnSpPr>
            <a:stCxn id="9" idx="3"/>
            <a:endCxn id="27" idx="1"/>
          </p:cNvCxnSpPr>
          <p:nvPr/>
        </p:nvCxnSpPr>
        <p:spPr>
          <a:xfrm>
            <a:off x="3733800" y="2819400"/>
            <a:ext cx="1524000" cy="6096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102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E538-3996-284A-955B-1B22BEBE3113}"/>
              </a:ext>
            </a:extLst>
          </p:cNvPr>
          <p:cNvSpPr>
            <a:spLocks noGrp="1"/>
          </p:cNvSpPr>
          <p:nvPr>
            <p:ph type="title"/>
          </p:nvPr>
        </p:nvSpPr>
        <p:spPr/>
        <p:txBody>
          <a:bodyPr/>
          <a:lstStyle/>
          <a:p>
            <a:r>
              <a:rPr lang="en-US"/>
              <a:t>Controlling Control Flow</a:t>
            </a:r>
          </a:p>
        </p:txBody>
      </p:sp>
      <p:sp>
        <p:nvSpPr>
          <p:cNvPr id="4" name="Slide Number Placeholder 3">
            <a:extLst>
              <a:ext uri="{FF2B5EF4-FFF2-40B4-BE49-F238E27FC236}">
                <a16:creationId xmlns:a16="http://schemas.microsoft.com/office/drawing/2014/main" id="{723558D4-11A9-C244-9FC4-C9B48F65CEF7}"/>
              </a:ext>
            </a:extLst>
          </p:cNvPr>
          <p:cNvSpPr>
            <a:spLocks noGrp="1"/>
          </p:cNvSpPr>
          <p:nvPr>
            <p:ph type="sldNum" sz="quarter" idx="12"/>
          </p:nvPr>
        </p:nvSpPr>
        <p:spPr/>
        <p:txBody>
          <a:bodyPr/>
          <a:lstStyle/>
          <a:p>
            <a:fld id="{FBF729FF-03AA-4E9E-A079-183B0BB68762}" type="slidenum">
              <a:rPr lang="en-US" smtClean="0"/>
              <a:t>31</a:t>
            </a:fld>
            <a:endParaRPr lang="en-US"/>
          </a:p>
        </p:txBody>
      </p:sp>
      <p:cxnSp>
        <p:nvCxnSpPr>
          <p:cNvPr id="5" name="Straight Arrow Connector 4">
            <a:extLst>
              <a:ext uri="{FF2B5EF4-FFF2-40B4-BE49-F238E27FC236}">
                <a16:creationId xmlns:a16="http://schemas.microsoft.com/office/drawing/2014/main" id="{BA4D87C5-F8A6-6747-B385-1B1FA6770159}"/>
              </a:ext>
            </a:extLst>
          </p:cNvPr>
          <p:cNvCxnSpPr>
            <a:stCxn id="39" idx="1"/>
            <a:endCxn id="6" idx="1"/>
          </p:cNvCxnSpPr>
          <p:nvPr/>
        </p:nvCxnSpPr>
        <p:spPr>
          <a:xfrm>
            <a:off x="3886200" y="3619500"/>
            <a:ext cx="1219199" cy="11811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65E7CA46-BE02-1344-807E-FA0B3A368688}"/>
              </a:ext>
            </a:extLst>
          </p:cNvPr>
          <p:cNvSpPr/>
          <p:nvPr/>
        </p:nvSpPr>
        <p:spPr>
          <a:xfrm>
            <a:off x="5105399" y="4572000"/>
            <a:ext cx="76201" cy="4572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891E38B-FB5A-224C-A237-8B8273CAA01B}"/>
              </a:ext>
            </a:extLst>
          </p:cNvPr>
          <p:cNvCxnSpPr>
            <a:stCxn id="8" idx="3"/>
            <a:endCxn id="13" idx="1"/>
          </p:cNvCxnSpPr>
          <p:nvPr/>
        </p:nvCxnSpPr>
        <p:spPr>
          <a:xfrm>
            <a:off x="1295400" y="34290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6C2683E-F5DE-6149-861E-61C6B0FD831F}"/>
              </a:ext>
            </a:extLst>
          </p:cNvPr>
          <p:cNvSpPr/>
          <p:nvPr/>
        </p:nvSpPr>
        <p:spPr>
          <a:xfrm>
            <a:off x="609600" y="3276600"/>
            <a:ext cx="685800" cy="304800"/>
          </a:xfrm>
          <a:prstGeom prst="rect">
            <a:avLst/>
          </a:prstGeom>
          <a:solidFill>
            <a:schemeClr val="tx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err="1">
                <a:solidFill>
                  <a:schemeClr val="bg1"/>
                </a:solidFill>
              </a:rPr>
              <a:t>vEPC</a:t>
            </a:r>
            <a:endParaRPr lang="en-US" sz="1600" b="1">
              <a:solidFill>
                <a:schemeClr val="bg1"/>
              </a:solidFill>
            </a:endParaRPr>
          </a:p>
        </p:txBody>
      </p:sp>
      <p:sp>
        <p:nvSpPr>
          <p:cNvPr id="9" name="Rectangle 8">
            <a:extLst>
              <a:ext uri="{FF2B5EF4-FFF2-40B4-BE49-F238E27FC236}">
                <a16:creationId xmlns:a16="http://schemas.microsoft.com/office/drawing/2014/main" id="{63B831E0-F4B2-8A48-AD57-4DDE96AC45DB}"/>
              </a:ext>
            </a:extLst>
          </p:cNvPr>
          <p:cNvSpPr/>
          <p:nvPr/>
        </p:nvSpPr>
        <p:spPr>
          <a:xfrm>
            <a:off x="15240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test  </a:t>
            </a:r>
            <a:r>
              <a:rPr lang="en-US" sz="1400" b="1" err="1">
                <a:solidFill>
                  <a:schemeClr val="tx1"/>
                </a:solidFill>
                <a:latin typeface="Courier New" pitchFamily="49" charset="0"/>
                <a:cs typeface="Courier New" pitchFamily="49" charset="0"/>
              </a:rPr>
              <a:t>eax</a:t>
            </a:r>
            <a:r>
              <a:rPr lang="en-US" sz="1400" b="1">
                <a:solidFill>
                  <a:schemeClr val="tx1"/>
                </a:solidFill>
                <a:latin typeface="Courier New" pitchFamily="49" charset="0"/>
                <a:cs typeface="Courier New" pitchFamily="49" charset="0"/>
              </a:rPr>
              <a:t>, 1</a:t>
            </a:r>
          </a:p>
        </p:txBody>
      </p:sp>
      <p:sp>
        <p:nvSpPr>
          <p:cNvPr id="10" name="Rectangle 9">
            <a:extLst>
              <a:ext uri="{FF2B5EF4-FFF2-40B4-BE49-F238E27FC236}">
                <a16:creationId xmlns:a16="http://schemas.microsoft.com/office/drawing/2014/main" id="{0E870FA7-6DB0-E546-844B-9EA304659696}"/>
              </a:ext>
            </a:extLst>
          </p:cNvPr>
          <p:cNvSpPr/>
          <p:nvPr/>
        </p:nvSpPr>
        <p:spPr>
          <a:xfrm>
            <a:off x="1524000" y="2362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jeq</a:t>
            </a:r>
            <a:r>
              <a:rPr lang="en-US" sz="1400" b="1">
                <a:solidFill>
                  <a:schemeClr val="tx1"/>
                </a:solidFill>
                <a:latin typeface="Courier New" pitchFamily="49" charset="0"/>
                <a:cs typeface="Courier New" pitchFamily="49" charset="0"/>
              </a:rPr>
              <a:t>   </a:t>
            </a:r>
          </a:p>
        </p:txBody>
      </p:sp>
      <p:sp>
        <p:nvSpPr>
          <p:cNvPr id="11" name="Rectangle 10">
            <a:extLst>
              <a:ext uri="{FF2B5EF4-FFF2-40B4-BE49-F238E27FC236}">
                <a16:creationId xmlns:a16="http://schemas.microsoft.com/office/drawing/2014/main" id="{47D2A0ED-D28E-9A42-8E3E-38D507459711}"/>
              </a:ext>
            </a:extLst>
          </p:cNvPr>
          <p:cNvSpPr/>
          <p:nvPr/>
        </p:nvSpPr>
        <p:spPr>
          <a:xfrm>
            <a:off x="15240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add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18</a:t>
            </a:r>
          </a:p>
        </p:txBody>
      </p:sp>
      <p:sp>
        <p:nvSpPr>
          <p:cNvPr id="12" name="Rectangle 11">
            <a:extLst>
              <a:ext uri="{FF2B5EF4-FFF2-40B4-BE49-F238E27FC236}">
                <a16:creationId xmlns:a16="http://schemas.microsoft.com/office/drawing/2014/main" id="{F9E00321-AF40-664B-9787-A40D0326B978}"/>
              </a:ext>
            </a:extLst>
          </p:cNvPr>
          <p:cNvSpPr/>
          <p:nvPr/>
        </p:nvSpPr>
        <p:spPr>
          <a:xfrm>
            <a:off x="1524000" y="2971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a:t>
            </a:r>
          </a:p>
        </p:txBody>
      </p:sp>
      <p:sp>
        <p:nvSpPr>
          <p:cNvPr id="13" name="Rectangle 12">
            <a:extLst>
              <a:ext uri="{FF2B5EF4-FFF2-40B4-BE49-F238E27FC236}">
                <a16:creationId xmlns:a16="http://schemas.microsoft.com/office/drawing/2014/main" id="{E2B7045B-CAF1-F443-9AB5-E7B56F61D3AC}"/>
              </a:ext>
            </a:extLst>
          </p:cNvPr>
          <p:cNvSpPr/>
          <p:nvPr/>
        </p:nvSpPr>
        <p:spPr>
          <a:xfrm>
            <a:off x="15240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cxnSp>
        <p:nvCxnSpPr>
          <p:cNvPr id="14" name="Straight Connector 13">
            <a:extLst>
              <a:ext uri="{FF2B5EF4-FFF2-40B4-BE49-F238E27FC236}">
                <a16:creationId xmlns:a16="http://schemas.microsoft.com/office/drawing/2014/main" id="{DEEE968F-A7C4-3E43-91E1-0B7D66678FE9}"/>
              </a:ext>
            </a:extLst>
          </p:cNvPr>
          <p:cNvCxnSpPr/>
          <p:nvPr/>
        </p:nvCxnSpPr>
        <p:spPr>
          <a:xfrm rot="5400000">
            <a:off x="304800" y="2971800"/>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B5EA4C-73C2-C34B-A4D8-5B4B581C1186}"/>
              </a:ext>
            </a:extLst>
          </p:cNvPr>
          <p:cNvCxnSpPr/>
          <p:nvPr/>
        </p:nvCxnSpPr>
        <p:spPr>
          <a:xfrm rot="5400000">
            <a:off x="2515394" y="2971006"/>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FB677FE-BF32-2048-82BD-2291CBDD3F70}"/>
              </a:ext>
            </a:extLst>
          </p:cNvPr>
          <p:cNvSpPr/>
          <p:nvPr/>
        </p:nvSpPr>
        <p:spPr>
          <a:xfrm>
            <a:off x="52578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test  </a:t>
            </a:r>
            <a:r>
              <a:rPr lang="en-US" sz="1400" b="1" err="1">
                <a:solidFill>
                  <a:schemeClr val="tx1"/>
                </a:solidFill>
                <a:latin typeface="Courier New" pitchFamily="49" charset="0"/>
                <a:cs typeface="Courier New" pitchFamily="49" charset="0"/>
              </a:rPr>
              <a:t>eax</a:t>
            </a:r>
            <a:r>
              <a:rPr lang="en-US" sz="1400" b="1">
                <a:solidFill>
                  <a:schemeClr val="tx1"/>
                </a:solidFill>
                <a:latin typeface="Courier New" pitchFamily="49" charset="0"/>
                <a:cs typeface="Courier New" pitchFamily="49" charset="0"/>
              </a:rPr>
              <a:t>, 1</a:t>
            </a:r>
          </a:p>
        </p:txBody>
      </p:sp>
      <p:sp>
        <p:nvSpPr>
          <p:cNvPr id="17" name="Rectangle 16">
            <a:extLst>
              <a:ext uri="{FF2B5EF4-FFF2-40B4-BE49-F238E27FC236}">
                <a16:creationId xmlns:a16="http://schemas.microsoft.com/office/drawing/2014/main" id="{B4627FB9-F23F-594B-908A-2A3EF7D92717}"/>
              </a:ext>
            </a:extLst>
          </p:cNvPr>
          <p:cNvSpPr/>
          <p:nvPr/>
        </p:nvSpPr>
        <p:spPr>
          <a:xfrm>
            <a:off x="5257800" y="23622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jeq</a:t>
            </a:r>
            <a:endParaRPr lang="en-US" sz="1400" b="1">
              <a:solidFill>
                <a:schemeClr val="tx1"/>
              </a:solidFill>
              <a:latin typeface="Courier New" pitchFamily="49" charset="0"/>
              <a:cs typeface="Courier New" pitchFamily="49" charset="0"/>
            </a:endParaRPr>
          </a:p>
        </p:txBody>
      </p:sp>
      <p:sp>
        <p:nvSpPr>
          <p:cNvPr id="18" name="Rectangle 17">
            <a:extLst>
              <a:ext uri="{FF2B5EF4-FFF2-40B4-BE49-F238E27FC236}">
                <a16:creationId xmlns:a16="http://schemas.microsoft.com/office/drawing/2014/main" id="{AE6B3F94-3E35-CA41-B1BF-2A878EA0846F}"/>
              </a:ext>
            </a:extLst>
          </p:cNvPr>
          <p:cNvSpPr/>
          <p:nvPr/>
        </p:nvSpPr>
        <p:spPr>
          <a:xfrm>
            <a:off x="5257800" y="26670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jmp</a:t>
            </a:r>
            <a:endParaRPr lang="en-US" sz="1400" b="1">
              <a:solidFill>
                <a:schemeClr val="tx1"/>
              </a:solidFill>
              <a:latin typeface="Courier New" pitchFamily="49" charset="0"/>
              <a:cs typeface="Courier New" pitchFamily="49" charset="0"/>
            </a:endParaRPr>
          </a:p>
        </p:txBody>
      </p:sp>
      <p:sp>
        <p:nvSpPr>
          <p:cNvPr id="19" name="Rectangle 18">
            <a:extLst>
              <a:ext uri="{FF2B5EF4-FFF2-40B4-BE49-F238E27FC236}">
                <a16:creationId xmlns:a16="http://schemas.microsoft.com/office/drawing/2014/main" id="{0EB1FAEC-566F-EA40-82D9-2B12EF4856A9}"/>
              </a:ext>
            </a:extLst>
          </p:cNvPr>
          <p:cNvSpPr/>
          <p:nvPr/>
        </p:nvSpPr>
        <p:spPr>
          <a:xfrm>
            <a:off x="5257800" y="29718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END_BB</a:t>
            </a:r>
          </a:p>
        </p:txBody>
      </p:sp>
      <p:cxnSp>
        <p:nvCxnSpPr>
          <p:cNvPr id="20" name="Straight Connector 19">
            <a:extLst>
              <a:ext uri="{FF2B5EF4-FFF2-40B4-BE49-F238E27FC236}">
                <a16:creationId xmlns:a16="http://schemas.microsoft.com/office/drawing/2014/main" id="{A9341D45-272C-B04D-AE68-4ED168CAAD48}"/>
              </a:ext>
            </a:extLst>
          </p:cNvPr>
          <p:cNvCxnSpPr/>
          <p:nvPr/>
        </p:nvCxnSpPr>
        <p:spPr>
          <a:xfrm rot="5400000">
            <a:off x="3429794" y="3581400"/>
            <a:ext cx="36568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CDF28D-47D6-914A-A62F-DA90AE234703}"/>
              </a:ext>
            </a:extLst>
          </p:cNvPr>
          <p:cNvCxnSpPr/>
          <p:nvPr/>
        </p:nvCxnSpPr>
        <p:spPr>
          <a:xfrm rot="5400000">
            <a:off x="5639594" y="3580606"/>
            <a:ext cx="3657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9AD75D4-ECDA-ED41-B306-A042DB3FD1A0}"/>
              </a:ext>
            </a:extLst>
          </p:cNvPr>
          <p:cNvSpPr txBox="1"/>
          <p:nvPr/>
        </p:nvSpPr>
        <p:spPr>
          <a:xfrm>
            <a:off x="1990424" y="1295400"/>
            <a:ext cx="1276953" cy="369332"/>
          </a:xfrm>
          <a:prstGeom prst="rect">
            <a:avLst/>
          </a:prstGeom>
          <a:noFill/>
        </p:spPr>
        <p:txBody>
          <a:bodyPr wrap="none" rtlCol="0">
            <a:spAutoFit/>
          </a:bodyPr>
          <a:lstStyle/>
          <a:p>
            <a:pPr algn="ctr"/>
            <a:r>
              <a:rPr lang="en-US" b="1"/>
              <a:t>Guest Code</a:t>
            </a:r>
          </a:p>
        </p:txBody>
      </p:sp>
      <p:sp>
        <p:nvSpPr>
          <p:cNvPr id="23" name="TextBox 22">
            <a:extLst>
              <a:ext uri="{FF2B5EF4-FFF2-40B4-BE49-F238E27FC236}">
                <a16:creationId xmlns:a16="http://schemas.microsoft.com/office/drawing/2014/main" id="{19229597-94D7-7141-8316-2BE4B508A1E1}"/>
              </a:ext>
            </a:extLst>
          </p:cNvPr>
          <p:cNvSpPr txBox="1"/>
          <p:nvPr/>
        </p:nvSpPr>
        <p:spPr>
          <a:xfrm>
            <a:off x="5429496" y="1295400"/>
            <a:ext cx="1866408" cy="369332"/>
          </a:xfrm>
          <a:prstGeom prst="rect">
            <a:avLst/>
          </a:prstGeom>
          <a:noFill/>
        </p:spPr>
        <p:txBody>
          <a:bodyPr wrap="none" rtlCol="0">
            <a:spAutoFit/>
          </a:bodyPr>
          <a:lstStyle/>
          <a:p>
            <a:pPr algn="ctr"/>
            <a:r>
              <a:rPr lang="en-US" b="1"/>
              <a:t>Translation Cache</a:t>
            </a:r>
          </a:p>
        </p:txBody>
      </p:sp>
      <p:cxnSp>
        <p:nvCxnSpPr>
          <p:cNvPr id="24" name="Elbow Connector 23">
            <a:extLst>
              <a:ext uri="{FF2B5EF4-FFF2-40B4-BE49-F238E27FC236}">
                <a16:creationId xmlns:a16="http://schemas.microsoft.com/office/drawing/2014/main" id="{63865A14-96F3-6A4E-9FB7-222066FF197F}"/>
              </a:ext>
            </a:extLst>
          </p:cNvPr>
          <p:cNvCxnSpPr/>
          <p:nvPr/>
        </p:nvCxnSpPr>
        <p:spPr>
          <a:xfrm>
            <a:off x="2286000" y="2514600"/>
            <a:ext cx="1143000" cy="762000"/>
          </a:xfrm>
          <a:prstGeom prst="bentConnector3">
            <a:avLst>
              <a:gd name="adj1" fmla="val 100149"/>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3C22258E-7013-D24A-BD28-77372BECFDE0}"/>
              </a:ext>
            </a:extLst>
          </p:cNvPr>
          <p:cNvCxnSpPr/>
          <p:nvPr/>
        </p:nvCxnSpPr>
        <p:spPr>
          <a:xfrm>
            <a:off x="6096000" y="2521226"/>
            <a:ext cx="1143000" cy="457200"/>
          </a:xfrm>
          <a:prstGeom prst="bentConnector3">
            <a:avLst>
              <a:gd name="adj1" fmla="val 99655"/>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C711A3F-55F6-DC4C-9216-9C1D1F74D46A}"/>
              </a:ext>
            </a:extLst>
          </p:cNvPr>
          <p:cNvSpPr/>
          <p:nvPr/>
        </p:nvSpPr>
        <p:spPr>
          <a:xfrm>
            <a:off x="15240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ret</a:t>
            </a:r>
          </a:p>
        </p:txBody>
      </p:sp>
      <p:sp>
        <p:nvSpPr>
          <p:cNvPr id="27" name="Rectangle 26">
            <a:extLst>
              <a:ext uri="{FF2B5EF4-FFF2-40B4-BE49-F238E27FC236}">
                <a16:creationId xmlns:a16="http://schemas.microsoft.com/office/drawing/2014/main" id="{F46CD7FE-540C-6441-B8BC-BA68615E74D8}"/>
              </a:ext>
            </a:extLst>
          </p:cNvPr>
          <p:cNvSpPr/>
          <p:nvPr/>
        </p:nvSpPr>
        <p:spPr>
          <a:xfrm>
            <a:off x="52578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add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18</a:t>
            </a:r>
          </a:p>
        </p:txBody>
      </p:sp>
      <p:sp>
        <p:nvSpPr>
          <p:cNvPr id="28" name="Rectangle 27">
            <a:extLst>
              <a:ext uri="{FF2B5EF4-FFF2-40B4-BE49-F238E27FC236}">
                <a16:creationId xmlns:a16="http://schemas.microsoft.com/office/drawing/2014/main" id="{7E6707AF-BCFE-0948-8140-6B1D48668FDF}"/>
              </a:ext>
            </a:extLst>
          </p:cNvPr>
          <p:cNvSpPr/>
          <p:nvPr/>
        </p:nvSpPr>
        <p:spPr>
          <a:xfrm>
            <a:off x="52578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a:t>
            </a:r>
          </a:p>
        </p:txBody>
      </p:sp>
      <p:sp>
        <p:nvSpPr>
          <p:cNvPr id="29" name="Rectangle 28">
            <a:extLst>
              <a:ext uri="{FF2B5EF4-FFF2-40B4-BE49-F238E27FC236}">
                <a16:creationId xmlns:a16="http://schemas.microsoft.com/office/drawing/2014/main" id="{F05B709E-7953-F543-9567-1F37CF68CDC5}"/>
              </a:ext>
            </a:extLst>
          </p:cNvPr>
          <p:cNvSpPr/>
          <p:nvPr/>
        </p:nvSpPr>
        <p:spPr>
          <a:xfrm>
            <a:off x="5257800" y="3886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sp>
        <p:nvSpPr>
          <p:cNvPr id="30" name="Rectangle 29">
            <a:extLst>
              <a:ext uri="{FF2B5EF4-FFF2-40B4-BE49-F238E27FC236}">
                <a16:creationId xmlns:a16="http://schemas.microsoft.com/office/drawing/2014/main" id="{1004A8D6-B097-F941-8430-CCC316110CE3}"/>
              </a:ext>
            </a:extLst>
          </p:cNvPr>
          <p:cNvSpPr/>
          <p:nvPr/>
        </p:nvSpPr>
        <p:spPr>
          <a:xfrm>
            <a:off x="5257800" y="41910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HANDLE_RET</a:t>
            </a:r>
          </a:p>
        </p:txBody>
      </p:sp>
      <p:sp>
        <p:nvSpPr>
          <p:cNvPr id="31" name="TextBox 30">
            <a:extLst>
              <a:ext uri="{FF2B5EF4-FFF2-40B4-BE49-F238E27FC236}">
                <a16:creationId xmlns:a16="http://schemas.microsoft.com/office/drawing/2014/main" id="{D8F403D2-81E5-6F4F-9B60-5483A056B629}"/>
              </a:ext>
            </a:extLst>
          </p:cNvPr>
          <p:cNvSpPr txBox="1"/>
          <p:nvPr/>
        </p:nvSpPr>
        <p:spPr>
          <a:xfrm>
            <a:off x="1981200" y="4953000"/>
            <a:ext cx="1415772" cy="400110"/>
          </a:xfrm>
          <a:prstGeom prst="rect">
            <a:avLst/>
          </a:prstGeom>
          <a:noFill/>
        </p:spPr>
        <p:txBody>
          <a:bodyPr wrap="none" rtlCol="0">
            <a:spAutoFit/>
          </a:bodyPr>
          <a:lstStyle/>
          <a:p>
            <a:r>
              <a:rPr lang="en-US" sz="2000" b="1" u="sng" err="1">
                <a:latin typeface="Courier New" pitchFamily="49" charset="0"/>
                <a:cs typeface="Courier New" pitchFamily="49" charset="0"/>
              </a:rPr>
              <a:t>eax</a:t>
            </a:r>
            <a:r>
              <a:rPr lang="en-US" sz="2000" b="1" u="sng">
                <a:latin typeface="Courier New" pitchFamily="49" charset="0"/>
                <a:cs typeface="Courier New" pitchFamily="49" charset="0"/>
              </a:rPr>
              <a:t> == 1</a:t>
            </a:r>
          </a:p>
        </p:txBody>
      </p:sp>
      <p:cxnSp>
        <p:nvCxnSpPr>
          <p:cNvPr id="32" name="Elbow Connector 31">
            <a:extLst>
              <a:ext uri="{FF2B5EF4-FFF2-40B4-BE49-F238E27FC236}">
                <a16:creationId xmlns:a16="http://schemas.microsoft.com/office/drawing/2014/main" id="{1F9FBF92-95D3-D347-AECD-5C73872807BE}"/>
              </a:ext>
            </a:extLst>
          </p:cNvPr>
          <p:cNvCxnSpPr/>
          <p:nvPr/>
        </p:nvCxnSpPr>
        <p:spPr>
          <a:xfrm>
            <a:off x="6096000" y="2819400"/>
            <a:ext cx="914400" cy="457200"/>
          </a:xfrm>
          <a:prstGeom prst="bentConnector3">
            <a:avLst>
              <a:gd name="adj1" fmla="val 100000"/>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3" name="Right Arrow 32">
            <a:extLst>
              <a:ext uri="{FF2B5EF4-FFF2-40B4-BE49-F238E27FC236}">
                <a16:creationId xmlns:a16="http://schemas.microsoft.com/office/drawing/2014/main" id="{A8F0F177-29F4-8148-BA97-67C2C7123872}"/>
              </a:ext>
            </a:extLst>
          </p:cNvPr>
          <p:cNvSpPr/>
          <p:nvPr/>
        </p:nvSpPr>
        <p:spPr>
          <a:xfrm>
            <a:off x="7467600" y="3048000"/>
            <a:ext cx="3048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34" name="Rectangle 33">
            <a:extLst>
              <a:ext uri="{FF2B5EF4-FFF2-40B4-BE49-F238E27FC236}">
                <a16:creationId xmlns:a16="http://schemas.microsoft.com/office/drawing/2014/main" id="{C54DB0A4-0C41-124D-BA04-71AD20834F80}"/>
              </a:ext>
            </a:extLst>
          </p:cNvPr>
          <p:cNvSpPr/>
          <p:nvPr/>
        </p:nvSpPr>
        <p:spPr>
          <a:xfrm>
            <a:off x="7772400" y="2971800"/>
            <a:ext cx="685800" cy="1828800"/>
          </a:xfrm>
          <a:prstGeom prst="rect">
            <a:avLst/>
          </a:prstGeom>
          <a:solidFill>
            <a:srgbClr val="C00000"/>
          </a:solidFill>
          <a:ln w="9525">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a:solidFill>
                  <a:schemeClr val="bg1"/>
                </a:solidFill>
              </a:rPr>
              <a:t>find</a:t>
            </a:r>
          </a:p>
          <a:p>
            <a:pPr algn="ctr"/>
            <a:r>
              <a:rPr lang="en-US" sz="1600" b="1">
                <a:solidFill>
                  <a:schemeClr val="bg1"/>
                </a:solidFill>
              </a:rPr>
              <a:t>next</a:t>
            </a:r>
          </a:p>
        </p:txBody>
      </p:sp>
      <p:sp>
        <p:nvSpPr>
          <p:cNvPr id="35" name="Right Arrow 34">
            <a:extLst>
              <a:ext uri="{FF2B5EF4-FFF2-40B4-BE49-F238E27FC236}">
                <a16:creationId xmlns:a16="http://schemas.microsoft.com/office/drawing/2014/main" id="{B8264BB3-973D-5A49-BB88-FD72668EE140}"/>
              </a:ext>
            </a:extLst>
          </p:cNvPr>
          <p:cNvSpPr/>
          <p:nvPr/>
        </p:nvSpPr>
        <p:spPr>
          <a:xfrm flipH="1">
            <a:off x="7467600" y="4572000"/>
            <a:ext cx="3048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36" name="Right Arrow 35">
            <a:extLst>
              <a:ext uri="{FF2B5EF4-FFF2-40B4-BE49-F238E27FC236}">
                <a16:creationId xmlns:a16="http://schemas.microsoft.com/office/drawing/2014/main" id="{D91D1A57-64E3-8148-8E2B-5AB606E4FC41}"/>
              </a:ext>
            </a:extLst>
          </p:cNvPr>
          <p:cNvSpPr/>
          <p:nvPr/>
        </p:nvSpPr>
        <p:spPr>
          <a:xfrm>
            <a:off x="7467600" y="4876800"/>
            <a:ext cx="3048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37" name="Rectangle 36">
            <a:extLst>
              <a:ext uri="{FF2B5EF4-FFF2-40B4-BE49-F238E27FC236}">
                <a16:creationId xmlns:a16="http://schemas.microsoft.com/office/drawing/2014/main" id="{2CAF8925-390E-C044-B814-B8B6FFF6436A}"/>
              </a:ext>
            </a:extLst>
          </p:cNvPr>
          <p:cNvSpPr/>
          <p:nvPr/>
        </p:nvSpPr>
        <p:spPr>
          <a:xfrm>
            <a:off x="5257800" y="4495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sp>
        <p:nvSpPr>
          <p:cNvPr id="38" name="Rectangle 37">
            <a:extLst>
              <a:ext uri="{FF2B5EF4-FFF2-40B4-BE49-F238E27FC236}">
                <a16:creationId xmlns:a16="http://schemas.microsoft.com/office/drawing/2014/main" id="{EA876184-DCFC-1C4A-ADFA-614987B7C98A}"/>
              </a:ext>
            </a:extLst>
          </p:cNvPr>
          <p:cNvSpPr/>
          <p:nvPr/>
        </p:nvSpPr>
        <p:spPr>
          <a:xfrm>
            <a:off x="5257800" y="48006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HANDLE_RET</a:t>
            </a:r>
          </a:p>
        </p:txBody>
      </p:sp>
      <p:sp>
        <p:nvSpPr>
          <p:cNvPr id="39" name="Left Brace 38">
            <a:extLst>
              <a:ext uri="{FF2B5EF4-FFF2-40B4-BE49-F238E27FC236}">
                <a16:creationId xmlns:a16="http://schemas.microsoft.com/office/drawing/2014/main" id="{489C2230-A294-AE49-96FB-B4196771DD93}"/>
              </a:ext>
            </a:extLst>
          </p:cNvPr>
          <p:cNvSpPr/>
          <p:nvPr/>
        </p:nvSpPr>
        <p:spPr>
          <a:xfrm flipH="1">
            <a:off x="3810000" y="3352800"/>
            <a:ext cx="76200" cy="533400"/>
          </a:xfrm>
          <a:prstGeom prst="leftBrac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C5275AC0-7C27-8D43-81FB-B6AC854CD63A}"/>
              </a:ext>
            </a:extLst>
          </p:cNvPr>
          <p:cNvCxnSpPr>
            <a:stCxn id="11" idx="3"/>
            <a:endCxn id="27" idx="1"/>
          </p:cNvCxnSpPr>
          <p:nvPr/>
        </p:nvCxnSpPr>
        <p:spPr>
          <a:xfrm>
            <a:off x="3733800" y="2819400"/>
            <a:ext cx="1524000" cy="6096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BBE3777-093F-A64E-8092-EFE02358F205}"/>
              </a:ext>
            </a:extLst>
          </p:cNvPr>
          <p:cNvCxnSpPr>
            <a:stCxn id="9" idx="3"/>
            <a:endCxn id="16" idx="1"/>
          </p:cNvCxnSpPr>
          <p:nvPr/>
        </p:nvCxnSpPr>
        <p:spPr>
          <a:xfrm>
            <a:off x="3733800" y="2209800"/>
            <a:ext cx="15240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471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FC5B-F7CA-5F45-9F56-9FD23242848C}"/>
              </a:ext>
            </a:extLst>
          </p:cNvPr>
          <p:cNvSpPr>
            <a:spLocks noGrp="1"/>
          </p:cNvSpPr>
          <p:nvPr>
            <p:ph type="title"/>
          </p:nvPr>
        </p:nvSpPr>
        <p:spPr/>
        <p:txBody>
          <a:bodyPr/>
          <a:lstStyle/>
          <a:p>
            <a:r>
              <a:rPr lang="en-US"/>
              <a:t>Controlling Control Flow</a:t>
            </a:r>
          </a:p>
        </p:txBody>
      </p:sp>
      <p:sp>
        <p:nvSpPr>
          <p:cNvPr id="4" name="Slide Number Placeholder 3">
            <a:extLst>
              <a:ext uri="{FF2B5EF4-FFF2-40B4-BE49-F238E27FC236}">
                <a16:creationId xmlns:a16="http://schemas.microsoft.com/office/drawing/2014/main" id="{D7641B57-06C3-3B48-897E-D1271EF1116E}"/>
              </a:ext>
            </a:extLst>
          </p:cNvPr>
          <p:cNvSpPr>
            <a:spLocks noGrp="1"/>
          </p:cNvSpPr>
          <p:nvPr>
            <p:ph type="sldNum" sz="quarter" idx="12"/>
          </p:nvPr>
        </p:nvSpPr>
        <p:spPr/>
        <p:txBody>
          <a:bodyPr/>
          <a:lstStyle/>
          <a:p>
            <a:fld id="{FBF729FF-03AA-4E9E-A079-183B0BB68762}" type="slidenum">
              <a:rPr lang="en-US" smtClean="0"/>
              <a:t>32</a:t>
            </a:fld>
            <a:endParaRPr lang="en-US"/>
          </a:p>
        </p:txBody>
      </p:sp>
      <p:cxnSp>
        <p:nvCxnSpPr>
          <p:cNvPr id="5" name="Straight Arrow Connector 4">
            <a:extLst>
              <a:ext uri="{FF2B5EF4-FFF2-40B4-BE49-F238E27FC236}">
                <a16:creationId xmlns:a16="http://schemas.microsoft.com/office/drawing/2014/main" id="{95CD9E8C-6C1E-B94D-A41B-9816B2E785A3}"/>
              </a:ext>
            </a:extLst>
          </p:cNvPr>
          <p:cNvCxnSpPr>
            <a:stCxn id="6" idx="3"/>
            <a:endCxn id="11" idx="1"/>
          </p:cNvCxnSpPr>
          <p:nvPr/>
        </p:nvCxnSpPr>
        <p:spPr>
          <a:xfrm>
            <a:off x="1295400" y="34290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F2A1FB3-2F3C-6B48-8853-2715E70EE322}"/>
              </a:ext>
            </a:extLst>
          </p:cNvPr>
          <p:cNvSpPr/>
          <p:nvPr/>
        </p:nvSpPr>
        <p:spPr>
          <a:xfrm>
            <a:off x="609600" y="3276600"/>
            <a:ext cx="685800" cy="304800"/>
          </a:xfrm>
          <a:prstGeom prst="rect">
            <a:avLst/>
          </a:prstGeom>
          <a:solidFill>
            <a:schemeClr val="tx1"/>
          </a:solidFill>
          <a:ln w="9525">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r>
              <a:rPr lang="en-US" sz="1600" b="1" err="1">
                <a:solidFill>
                  <a:schemeClr val="bg1"/>
                </a:solidFill>
              </a:rPr>
              <a:t>vEPC</a:t>
            </a:r>
            <a:endParaRPr lang="en-US" sz="1600" b="1">
              <a:solidFill>
                <a:schemeClr val="bg1"/>
              </a:solidFill>
            </a:endParaRPr>
          </a:p>
        </p:txBody>
      </p:sp>
      <p:sp>
        <p:nvSpPr>
          <p:cNvPr id="7" name="Rectangle 6">
            <a:extLst>
              <a:ext uri="{FF2B5EF4-FFF2-40B4-BE49-F238E27FC236}">
                <a16:creationId xmlns:a16="http://schemas.microsoft.com/office/drawing/2014/main" id="{99CBA05F-C4C3-0D40-9E12-EF5A71A9F67E}"/>
              </a:ext>
            </a:extLst>
          </p:cNvPr>
          <p:cNvSpPr/>
          <p:nvPr/>
        </p:nvSpPr>
        <p:spPr>
          <a:xfrm>
            <a:off x="15240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test  </a:t>
            </a:r>
            <a:r>
              <a:rPr lang="en-US" sz="1400" b="1" err="1">
                <a:solidFill>
                  <a:schemeClr val="tx1"/>
                </a:solidFill>
                <a:latin typeface="Courier New" pitchFamily="49" charset="0"/>
                <a:cs typeface="Courier New" pitchFamily="49" charset="0"/>
              </a:rPr>
              <a:t>eax</a:t>
            </a:r>
            <a:r>
              <a:rPr lang="en-US" sz="1400" b="1">
                <a:solidFill>
                  <a:schemeClr val="tx1"/>
                </a:solidFill>
                <a:latin typeface="Courier New" pitchFamily="49" charset="0"/>
                <a:cs typeface="Courier New" pitchFamily="49" charset="0"/>
              </a:rPr>
              <a:t>, 1</a:t>
            </a:r>
          </a:p>
        </p:txBody>
      </p:sp>
      <p:sp>
        <p:nvSpPr>
          <p:cNvPr id="8" name="Rectangle 7">
            <a:extLst>
              <a:ext uri="{FF2B5EF4-FFF2-40B4-BE49-F238E27FC236}">
                <a16:creationId xmlns:a16="http://schemas.microsoft.com/office/drawing/2014/main" id="{639FFBFC-A7D2-484B-80F8-8DDDFEE2B78B}"/>
              </a:ext>
            </a:extLst>
          </p:cNvPr>
          <p:cNvSpPr/>
          <p:nvPr/>
        </p:nvSpPr>
        <p:spPr>
          <a:xfrm>
            <a:off x="1524000" y="2362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jeq</a:t>
            </a:r>
            <a:r>
              <a:rPr lang="en-US" sz="1400" b="1">
                <a:solidFill>
                  <a:schemeClr val="tx1"/>
                </a:solidFill>
                <a:latin typeface="Courier New" pitchFamily="49" charset="0"/>
                <a:cs typeface="Courier New" pitchFamily="49" charset="0"/>
              </a:rPr>
              <a:t>   </a:t>
            </a:r>
          </a:p>
        </p:txBody>
      </p:sp>
      <p:sp>
        <p:nvSpPr>
          <p:cNvPr id="9" name="Rectangle 8">
            <a:extLst>
              <a:ext uri="{FF2B5EF4-FFF2-40B4-BE49-F238E27FC236}">
                <a16:creationId xmlns:a16="http://schemas.microsoft.com/office/drawing/2014/main" id="{27A19D3E-DC9A-354F-8189-4F0405A6F453}"/>
              </a:ext>
            </a:extLst>
          </p:cNvPr>
          <p:cNvSpPr/>
          <p:nvPr/>
        </p:nvSpPr>
        <p:spPr>
          <a:xfrm>
            <a:off x="1524000" y="26670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add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18</a:t>
            </a:r>
          </a:p>
        </p:txBody>
      </p:sp>
      <p:sp>
        <p:nvSpPr>
          <p:cNvPr id="10" name="Rectangle 9">
            <a:extLst>
              <a:ext uri="{FF2B5EF4-FFF2-40B4-BE49-F238E27FC236}">
                <a16:creationId xmlns:a16="http://schemas.microsoft.com/office/drawing/2014/main" id="{B6637574-5C4A-2044-A421-F89C0BB7A5B3}"/>
              </a:ext>
            </a:extLst>
          </p:cNvPr>
          <p:cNvSpPr/>
          <p:nvPr/>
        </p:nvSpPr>
        <p:spPr>
          <a:xfrm>
            <a:off x="1524000" y="2971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a:t>
            </a:r>
          </a:p>
        </p:txBody>
      </p:sp>
      <p:sp>
        <p:nvSpPr>
          <p:cNvPr id="11" name="Rectangle 10">
            <a:extLst>
              <a:ext uri="{FF2B5EF4-FFF2-40B4-BE49-F238E27FC236}">
                <a16:creationId xmlns:a16="http://schemas.microsoft.com/office/drawing/2014/main" id="{622A088B-4E6E-DA44-B54A-C884C776BA4F}"/>
              </a:ext>
            </a:extLst>
          </p:cNvPr>
          <p:cNvSpPr/>
          <p:nvPr/>
        </p:nvSpPr>
        <p:spPr>
          <a:xfrm>
            <a:off x="15240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cxnSp>
        <p:nvCxnSpPr>
          <p:cNvPr id="12" name="Straight Connector 11">
            <a:extLst>
              <a:ext uri="{FF2B5EF4-FFF2-40B4-BE49-F238E27FC236}">
                <a16:creationId xmlns:a16="http://schemas.microsoft.com/office/drawing/2014/main" id="{5C8FC3F2-D7E5-3549-A18E-5B7A9500FE6B}"/>
              </a:ext>
            </a:extLst>
          </p:cNvPr>
          <p:cNvCxnSpPr/>
          <p:nvPr/>
        </p:nvCxnSpPr>
        <p:spPr>
          <a:xfrm rot="5400000">
            <a:off x="304800" y="2971800"/>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6B763D-0E44-1642-96F1-9DD65E094A99}"/>
              </a:ext>
            </a:extLst>
          </p:cNvPr>
          <p:cNvCxnSpPr/>
          <p:nvPr/>
        </p:nvCxnSpPr>
        <p:spPr>
          <a:xfrm rot="5400000">
            <a:off x="2515394" y="2971006"/>
            <a:ext cx="243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D571F49-58EA-EA4C-BD7A-987239D430B7}"/>
              </a:ext>
            </a:extLst>
          </p:cNvPr>
          <p:cNvSpPr/>
          <p:nvPr/>
        </p:nvSpPr>
        <p:spPr>
          <a:xfrm>
            <a:off x="5257800" y="2057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test  </a:t>
            </a:r>
            <a:r>
              <a:rPr lang="en-US" sz="1400" b="1" err="1">
                <a:solidFill>
                  <a:schemeClr val="tx1"/>
                </a:solidFill>
                <a:latin typeface="Courier New" pitchFamily="49" charset="0"/>
                <a:cs typeface="Courier New" pitchFamily="49" charset="0"/>
              </a:rPr>
              <a:t>eax</a:t>
            </a:r>
            <a:r>
              <a:rPr lang="en-US" sz="1400" b="1">
                <a:solidFill>
                  <a:schemeClr val="tx1"/>
                </a:solidFill>
                <a:latin typeface="Courier New" pitchFamily="49" charset="0"/>
                <a:cs typeface="Courier New" pitchFamily="49" charset="0"/>
              </a:rPr>
              <a:t>, 1</a:t>
            </a:r>
          </a:p>
        </p:txBody>
      </p:sp>
      <p:sp>
        <p:nvSpPr>
          <p:cNvPr id="15" name="Rectangle 14">
            <a:extLst>
              <a:ext uri="{FF2B5EF4-FFF2-40B4-BE49-F238E27FC236}">
                <a16:creationId xmlns:a16="http://schemas.microsoft.com/office/drawing/2014/main" id="{6A795BAF-8CFA-B345-822F-5B56076D64E1}"/>
              </a:ext>
            </a:extLst>
          </p:cNvPr>
          <p:cNvSpPr/>
          <p:nvPr/>
        </p:nvSpPr>
        <p:spPr>
          <a:xfrm>
            <a:off x="5257800" y="23622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jeq</a:t>
            </a:r>
            <a:endParaRPr lang="en-US" sz="1400" b="1">
              <a:solidFill>
                <a:schemeClr val="tx1"/>
              </a:solidFill>
              <a:latin typeface="Courier New" pitchFamily="49" charset="0"/>
              <a:cs typeface="Courier New" pitchFamily="49" charset="0"/>
            </a:endParaRPr>
          </a:p>
        </p:txBody>
      </p:sp>
      <p:sp>
        <p:nvSpPr>
          <p:cNvPr id="16" name="Rectangle 15">
            <a:extLst>
              <a:ext uri="{FF2B5EF4-FFF2-40B4-BE49-F238E27FC236}">
                <a16:creationId xmlns:a16="http://schemas.microsoft.com/office/drawing/2014/main" id="{9DE43CA2-D9D8-6C44-BA41-C08192D12819}"/>
              </a:ext>
            </a:extLst>
          </p:cNvPr>
          <p:cNvSpPr/>
          <p:nvPr/>
        </p:nvSpPr>
        <p:spPr>
          <a:xfrm>
            <a:off x="5257800" y="26670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jmp</a:t>
            </a:r>
            <a:endParaRPr lang="en-US" sz="1400" b="1">
              <a:solidFill>
                <a:schemeClr val="tx1"/>
              </a:solidFill>
              <a:latin typeface="Courier New" pitchFamily="49" charset="0"/>
              <a:cs typeface="Courier New" pitchFamily="49" charset="0"/>
            </a:endParaRPr>
          </a:p>
        </p:txBody>
      </p:sp>
      <p:sp>
        <p:nvSpPr>
          <p:cNvPr id="17" name="Rectangle 16">
            <a:extLst>
              <a:ext uri="{FF2B5EF4-FFF2-40B4-BE49-F238E27FC236}">
                <a16:creationId xmlns:a16="http://schemas.microsoft.com/office/drawing/2014/main" id="{16B7250D-2DE1-C246-93D6-57E002745CC2}"/>
              </a:ext>
            </a:extLst>
          </p:cNvPr>
          <p:cNvSpPr/>
          <p:nvPr/>
        </p:nvSpPr>
        <p:spPr>
          <a:xfrm>
            <a:off x="5257800" y="29718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jmp</a:t>
            </a:r>
            <a:endParaRPr lang="en-US" sz="1400" b="1">
              <a:solidFill>
                <a:schemeClr val="tx1"/>
              </a:solidFill>
              <a:latin typeface="Courier New" pitchFamily="49" charset="0"/>
              <a:cs typeface="Courier New" pitchFamily="49" charset="0"/>
            </a:endParaRPr>
          </a:p>
        </p:txBody>
      </p:sp>
      <p:cxnSp>
        <p:nvCxnSpPr>
          <p:cNvPr id="18" name="Straight Connector 17">
            <a:extLst>
              <a:ext uri="{FF2B5EF4-FFF2-40B4-BE49-F238E27FC236}">
                <a16:creationId xmlns:a16="http://schemas.microsoft.com/office/drawing/2014/main" id="{2F713FE4-1201-DF4D-A299-1BB3079DD682}"/>
              </a:ext>
            </a:extLst>
          </p:cNvPr>
          <p:cNvCxnSpPr/>
          <p:nvPr/>
        </p:nvCxnSpPr>
        <p:spPr>
          <a:xfrm rot="5400000">
            <a:off x="3429794" y="3581400"/>
            <a:ext cx="36568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499FAF-1FF9-474D-B34B-82100A5B9576}"/>
              </a:ext>
            </a:extLst>
          </p:cNvPr>
          <p:cNvCxnSpPr/>
          <p:nvPr/>
        </p:nvCxnSpPr>
        <p:spPr>
          <a:xfrm rot="5400000">
            <a:off x="5639594" y="3580606"/>
            <a:ext cx="3657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1210DA6-EC9F-0A40-862A-F62BB1264857}"/>
              </a:ext>
            </a:extLst>
          </p:cNvPr>
          <p:cNvSpPr txBox="1"/>
          <p:nvPr/>
        </p:nvSpPr>
        <p:spPr>
          <a:xfrm>
            <a:off x="1990424" y="1295400"/>
            <a:ext cx="1276953" cy="369332"/>
          </a:xfrm>
          <a:prstGeom prst="rect">
            <a:avLst/>
          </a:prstGeom>
          <a:noFill/>
        </p:spPr>
        <p:txBody>
          <a:bodyPr wrap="none" rtlCol="0">
            <a:spAutoFit/>
          </a:bodyPr>
          <a:lstStyle/>
          <a:p>
            <a:pPr algn="ctr"/>
            <a:r>
              <a:rPr lang="en-US" b="1"/>
              <a:t>Guest Code</a:t>
            </a:r>
          </a:p>
        </p:txBody>
      </p:sp>
      <p:sp>
        <p:nvSpPr>
          <p:cNvPr id="21" name="TextBox 20">
            <a:extLst>
              <a:ext uri="{FF2B5EF4-FFF2-40B4-BE49-F238E27FC236}">
                <a16:creationId xmlns:a16="http://schemas.microsoft.com/office/drawing/2014/main" id="{13509BD3-FB0E-E04E-A5A6-E3ACD99023BF}"/>
              </a:ext>
            </a:extLst>
          </p:cNvPr>
          <p:cNvSpPr txBox="1"/>
          <p:nvPr/>
        </p:nvSpPr>
        <p:spPr>
          <a:xfrm>
            <a:off x="5429496" y="1295400"/>
            <a:ext cx="1866408" cy="369332"/>
          </a:xfrm>
          <a:prstGeom prst="rect">
            <a:avLst/>
          </a:prstGeom>
          <a:noFill/>
        </p:spPr>
        <p:txBody>
          <a:bodyPr wrap="none" rtlCol="0">
            <a:spAutoFit/>
          </a:bodyPr>
          <a:lstStyle/>
          <a:p>
            <a:pPr algn="ctr"/>
            <a:r>
              <a:rPr lang="en-US" b="1"/>
              <a:t>Translation Cache</a:t>
            </a:r>
          </a:p>
        </p:txBody>
      </p:sp>
      <p:cxnSp>
        <p:nvCxnSpPr>
          <p:cNvPr id="22" name="Elbow Connector 21">
            <a:extLst>
              <a:ext uri="{FF2B5EF4-FFF2-40B4-BE49-F238E27FC236}">
                <a16:creationId xmlns:a16="http://schemas.microsoft.com/office/drawing/2014/main" id="{37B4EFF6-992D-7A42-9DF5-291DA8A3B0B0}"/>
              </a:ext>
            </a:extLst>
          </p:cNvPr>
          <p:cNvCxnSpPr/>
          <p:nvPr/>
        </p:nvCxnSpPr>
        <p:spPr>
          <a:xfrm>
            <a:off x="2286000" y="2514600"/>
            <a:ext cx="1143000" cy="762000"/>
          </a:xfrm>
          <a:prstGeom prst="bentConnector3">
            <a:avLst>
              <a:gd name="adj1" fmla="val 100149"/>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751104FA-4E91-AE42-B7AD-286DA7D3E320}"/>
              </a:ext>
            </a:extLst>
          </p:cNvPr>
          <p:cNvCxnSpPr/>
          <p:nvPr/>
        </p:nvCxnSpPr>
        <p:spPr>
          <a:xfrm>
            <a:off x="6096000" y="2514600"/>
            <a:ext cx="1143000" cy="457200"/>
          </a:xfrm>
          <a:prstGeom prst="bentConnector3">
            <a:avLst>
              <a:gd name="adj1" fmla="val 100149"/>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7E33C6F-78F7-E84F-8771-C6B0C26D3CAF}"/>
              </a:ext>
            </a:extLst>
          </p:cNvPr>
          <p:cNvSpPr/>
          <p:nvPr/>
        </p:nvSpPr>
        <p:spPr>
          <a:xfrm>
            <a:off x="15240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ret</a:t>
            </a:r>
          </a:p>
        </p:txBody>
      </p:sp>
      <p:sp>
        <p:nvSpPr>
          <p:cNvPr id="25" name="Rectangle 24">
            <a:extLst>
              <a:ext uri="{FF2B5EF4-FFF2-40B4-BE49-F238E27FC236}">
                <a16:creationId xmlns:a16="http://schemas.microsoft.com/office/drawing/2014/main" id="{F7624A57-4CB5-C745-9BEC-E3823C7593A4}"/>
              </a:ext>
            </a:extLst>
          </p:cNvPr>
          <p:cNvSpPr/>
          <p:nvPr/>
        </p:nvSpPr>
        <p:spPr>
          <a:xfrm>
            <a:off x="5257800" y="32766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add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 18</a:t>
            </a:r>
          </a:p>
        </p:txBody>
      </p:sp>
      <p:sp>
        <p:nvSpPr>
          <p:cNvPr id="26" name="Rectangle 25">
            <a:extLst>
              <a:ext uri="{FF2B5EF4-FFF2-40B4-BE49-F238E27FC236}">
                <a16:creationId xmlns:a16="http://schemas.microsoft.com/office/drawing/2014/main" id="{5372B147-7836-FC43-B459-817B14A1C5B0}"/>
              </a:ext>
            </a:extLst>
          </p:cNvPr>
          <p:cNvSpPr/>
          <p:nvPr/>
        </p:nvSpPr>
        <p:spPr>
          <a:xfrm>
            <a:off x="5257800" y="35814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ebx</a:t>
            </a:r>
            <a:r>
              <a:rPr lang="en-US" sz="1400" b="1">
                <a:solidFill>
                  <a:schemeClr val="tx1"/>
                </a:solidFill>
                <a:latin typeface="Courier New" pitchFamily="49" charset="0"/>
                <a:cs typeface="Courier New" pitchFamily="49" charset="0"/>
              </a:rPr>
              <a:t>]</a:t>
            </a:r>
          </a:p>
        </p:txBody>
      </p:sp>
      <p:sp>
        <p:nvSpPr>
          <p:cNvPr id="27" name="Rectangle 26">
            <a:extLst>
              <a:ext uri="{FF2B5EF4-FFF2-40B4-BE49-F238E27FC236}">
                <a16:creationId xmlns:a16="http://schemas.microsoft.com/office/drawing/2014/main" id="{CF1BF30A-0FBC-F24C-A0F3-C321A0211C60}"/>
              </a:ext>
            </a:extLst>
          </p:cNvPr>
          <p:cNvSpPr/>
          <p:nvPr/>
        </p:nvSpPr>
        <p:spPr>
          <a:xfrm>
            <a:off x="5257800" y="38862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sp>
        <p:nvSpPr>
          <p:cNvPr id="28" name="Rectangle 27">
            <a:extLst>
              <a:ext uri="{FF2B5EF4-FFF2-40B4-BE49-F238E27FC236}">
                <a16:creationId xmlns:a16="http://schemas.microsoft.com/office/drawing/2014/main" id="{AAB3AC76-62C4-9C48-A243-A065B232FE42}"/>
              </a:ext>
            </a:extLst>
          </p:cNvPr>
          <p:cNvSpPr/>
          <p:nvPr/>
        </p:nvSpPr>
        <p:spPr>
          <a:xfrm>
            <a:off x="5257800" y="41910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HANDLE_RET</a:t>
            </a:r>
          </a:p>
        </p:txBody>
      </p:sp>
      <p:sp>
        <p:nvSpPr>
          <p:cNvPr id="29" name="TextBox 28">
            <a:extLst>
              <a:ext uri="{FF2B5EF4-FFF2-40B4-BE49-F238E27FC236}">
                <a16:creationId xmlns:a16="http://schemas.microsoft.com/office/drawing/2014/main" id="{AF6E35F4-0C77-8E46-9D32-48F8F1EB65BE}"/>
              </a:ext>
            </a:extLst>
          </p:cNvPr>
          <p:cNvSpPr txBox="1"/>
          <p:nvPr/>
        </p:nvSpPr>
        <p:spPr>
          <a:xfrm>
            <a:off x="1981200" y="4953000"/>
            <a:ext cx="1415772" cy="400110"/>
          </a:xfrm>
          <a:prstGeom prst="rect">
            <a:avLst/>
          </a:prstGeom>
          <a:noFill/>
        </p:spPr>
        <p:txBody>
          <a:bodyPr wrap="none" rtlCol="0">
            <a:spAutoFit/>
          </a:bodyPr>
          <a:lstStyle/>
          <a:p>
            <a:r>
              <a:rPr lang="en-US" sz="2000" b="1" u="sng" err="1">
                <a:latin typeface="Courier New" pitchFamily="49" charset="0"/>
                <a:cs typeface="Courier New" pitchFamily="49" charset="0"/>
              </a:rPr>
              <a:t>eax</a:t>
            </a:r>
            <a:r>
              <a:rPr lang="en-US" sz="2000" b="1" u="sng">
                <a:latin typeface="Courier New" pitchFamily="49" charset="0"/>
                <a:cs typeface="Courier New" pitchFamily="49" charset="0"/>
              </a:rPr>
              <a:t> == 1</a:t>
            </a:r>
          </a:p>
        </p:txBody>
      </p:sp>
      <p:sp>
        <p:nvSpPr>
          <p:cNvPr id="30" name="Right Arrow 29">
            <a:extLst>
              <a:ext uri="{FF2B5EF4-FFF2-40B4-BE49-F238E27FC236}">
                <a16:creationId xmlns:a16="http://schemas.microsoft.com/office/drawing/2014/main" id="{51A24A22-66CF-1940-9E15-8D4FD669CB69}"/>
              </a:ext>
            </a:extLst>
          </p:cNvPr>
          <p:cNvSpPr/>
          <p:nvPr/>
        </p:nvSpPr>
        <p:spPr>
          <a:xfrm>
            <a:off x="7467600" y="4876800"/>
            <a:ext cx="304800" cy="152400"/>
          </a:xfrm>
          <a:prstGeom prst="rightArrow">
            <a:avLst/>
          </a:prstGeom>
          <a:solidFill>
            <a:srgbClr val="C00000"/>
          </a:solidFill>
          <a:ln w="6350">
            <a:no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pPr algn="ctr"/>
            <a:endParaRPr lang="en-US" sz="1600" b="1">
              <a:solidFill>
                <a:schemeClr val="tx1"/>
              </a:solidFill>
            </a:endParaRPr>
          </a:p>
        </p:txBody>
      </p:sp>
      <p:sp>
        <p:nvSpPr>
          <p:cNvPr id="31" name="Rectangle 30">
            <a:extLst>
              <a:ext uri="{FF2B5EF4-FFF2-40B4-BE49-F238E27FC236}">
                <a16:creationId xmlns:a16="http://schemas.microsoft.com/office/drawing/2014/main" id="{1C753A5C-A823-2349-9D15-E52F631D6497}"/>
              </a:ext>
            </a:extLst>
          </p:cNvPr>
          <p:cNvSpPr/>
          <p:nvPr/>
        </p:nvSpPr>
        <p:spPr>
          <a:xfrm>
            <a:off x="5257800" y="4495800"/>
            <a:ext cx="2209800" cy="304800"/>
          </a:xfrm>
          <a:prstGeom prst="rect">
            <a:avLst/>
          </a:prstGeom>
          <a:solidFill>
            <a:schemeClr val="bg1"/>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err="1">
                <a:solidFill>
                  <a:schemeClr val="tx1"/>
                </a:solidFill>
                <a:latin typeface="Courier New" pitchFamily="49" charset="0"/>
                <a:cs typeface="Courier New" pitchFamily="49" charset="0"/>
              </a:rPr>
              <a:t>mov</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ecx</a:t>
            </a:r>
            <a:r>
              <a:rPr lang="en-US" sz="1400" b="1">
                <a:solidFill>
                  <a:schemeClr val="tx1"/>
                </a:solidFill>
                <a:latin typeface="Courier New" pitchFamily="49" charset="0"/>
                <a:cs typeface="Courier New" pitchFamily="49" charset="0"/>
              </a:rPr>
              <a:t>], </a:t>
            </a:r>
            <a:r>
              <a:rPr lang="en-US" sz="1400" b="1" err="1">
                <a:solidFill>
                  <a:schemeClr val="tx1"/>
                </a:solidFill>
                <a:latin typeface="Courier New" pitchFamily="49" charset="0"/>
                <a:cs typeface="Courier New" pitchFamily="49" charset="0"/>
              </a:rPr>
              <a:t>eax</a:t>
            </a:r>
            <a:endParaRPr lang="en-US" sz="1400" b="1">
              <a:solidFill>
                <a:schemeClr val="tx1"/>
              </a:solidFill>
              <a:latin typeface="Courier New" pitchFamily="49" charset="0"/>
              <a:cs typeface="Courier New" pitchFamily="49" charset="0"/>
            </a:endParaRPr>
          </a:p>
        </p:txBody>
      </p:sp>
      <p:sp>
        <p:nvSpPr>
          <p:cNvPr id="32" name="Rectangle 31">
            <a:extLst>
              <a:ext uri="{FF2B5EF4-FFF2-40B4-BE49-F238E27FC236}">
                <a16:creationId xmlns:a16="http://schemas.microsoft.com/office/drawing/2014/main" id="{33CC5646-713B-2146-836E-42987A1F6A75}"/>
              </a:ext>
            </a:extLst>
          </p:cNvPr>
          <p:cNvSpPr/>
          <p:nvPr/>
        </p:nvSpPr>
        <p:spPr>
          <a:xfrm>
            <a:off x="5257800" y="4800600"/>
            <a:ext cx="2209800" cy="304800"/>
          </a:xfrm>
          <a:prstGeom prst="rect">
            <a:avLst/>
          </a:prstGeom>
          <a:solidFill>
            <a:schemeClr val="bg2"/>
          </a:solidFill>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vert="horz" rtlCol="0" anchor="ctr"/>
          <a:lstStyle/>
          <a:p>
            <a:r>
              <a:rPr lang="en-US" sz="1400" b="1">
                <a:solidFill>
                  <a:schemeClr val="tx1"/>
                </a:solidFill>
                <a:latin typeface="Courier New" pitchFamily="49" charset="0"/>
                <a:cs typeface="Courier New" pitchFamily="49" charset="0"/>
              </a:rPr>
              <a:t>call  HANDLE_RET</a:t>
            </a:r>
          </a:p>
        </p:txBody>
      </p:sp>
      <p:cxnSp>
        <p:nvCxnSpPr>
          <p:cNvPr id="33" name="Elbow Connector 32">
            <a:extLst>
              <a:ext uri="{FF2B5EF4-FFF2-40B4-BE49-F238E27FC236}">
                <a16:creationId xmlns:a16="http://schemas.microsoft.com/office/drawing/2014/main" id="{92054CF3-8979-7D4A-ACFF-2D5F9BB13EA8}"/>
              </a:ext>
            </a:extLst>
          </p:cNvPr>
          <p:cNvCxnSpPr/>
          <p:nvPr/>
        </p:nvCxnSpPr>
        <p:spPr>
          <a:xfrm>
            <a:off x="6096000" y="2819400"/>
            <a:ext cx="914400" cy="457200"/>
          </a:xfrm>
          <a:prstGeom prst="bentConnector3">
            <a:avLst>
              <a:gd name="adj1" fmla="val 100000"/>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C5B1234-FD4A-CA4D-8EE5-59ECB8FC0227}"/>
              </a:ext>
            </a:extLst>
          </p:cNvPr>
          <p:cNvCxnSpPr>
            <a:stCxn id="11" idx="3"/>
            <a:endCxn id="31" idx="1"/>
          </p:cNvCxnSpPr>
          <p:nvPr/>
        </p:nvCxnSpPr>
        <p:spPr>
          <a:xfrm>
            <a:off x="3733800" y="3429000"/>
            <a:ext cx="1524000" cy="12192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0D59E8E-DDCA-D74C-B961-647BB9EA2ABB}"/>
              </a:ext>
            </a:extLst>
          </p:cNvPr>
          <p:cNvCxnSpPr>
            <a:stCxn id="9" idx="3"/>
            <a:endCxn id="25" idx="1"/>
          </p:cNvCxnSpPr>
          <p:nvPr/>
        </p:nvCxnSpPr>
        <p:spPr>
          <a:xfrm>
            <a:off x="3733800" y="2819400"/>
            <a:ext cx="1524000" cy="609600"/>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3A0F92D-3B40-CB40-A0A4-15565E93681F}"/>
              </a:ext>
            </a:extLst>
          </p:cNvPr>
          <p:cNvCxnSpPr>
            <a:stCxn id="7" idx="3"/>
            <a:endCxn id="14" idx="1"/>
          </p:cNvCxnSpPr>
          <p:nvPr/>
        </p:nvCxnSpPr>
        <p:spPr>
          <a:xfrm>
            <a:off x="3733800" y="2209800"/>
            <a:ext cx="1524000" cy="1588"/>
          </a:xfrm>
          <a:prstGeom prst="straightConnector1">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92D11D7C-D867-074F-9EB2-53FA69BD252D}"/>
              </a:ext>
            </a:extLst>
          </p:cNvPr>
          <p:cNvCxnSpPr>
            <a:cxnSpLocks/>
            <a:endCxn id="31" idx="3"/>
          </p:cNvCxnSpPr>
          <p:nvPr/>
        </p:nvCxnSpPr>
        <p:spPr>
          <a:xfrm rot="16200000" flipH="1">
            <a:off x="6014436" y="3195036"/>
            <a:ext cx="1567860" cy="1338468"/>
          </a:xfrm>
          <a:prstGeom prst="bentConnector4">
            <a:avLst>
              <a:gd name="adj1" fmla="val 765"/>
              <a:gd name="adj2" fmla="val 117079"/>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766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9B6B-094D-4844-85F7-1F71F0BA4426}"/>
              </a:ext>
            </a:extLst>
          </p:cNvPr>
          <p:cNvSpPr>
            <a:spLocks noGrp="1"/>
          </p:cNvSpPr>
          <p:nvPr>
            <p:ph type="title"/>
          </p:nvPr>
        </p:nvSpPr>
        <p:spPr/>
        <p:txBody>
          <a:bodyPr/>
          <a:lstStyle/>
          <a:p>
            <a:r>
              <a:rPr lang="en-US"/>
              <a:t>Issues with Binary Translation</a:t>
            </a:r>
          </a:p>
        </p:txBody>
      </p:sp>
      <p:sp>
        <p:nvSpPr>
          <p:cNvPr id="3" name="Content Placeholder 2">
            <a:extLst>
              <a:ext uri="{FF2B5EF4-FFF2-40B4-BE49-F238E27FC236}">
                <a16:creationId xmlns:a16="http://schemas.microsoft.com/office/drawing/2014/main" id="{F2B4E989-DFFA-EF43-BAE3-D9D13562A315}"/>
              </a:ext>
            </a:extLst>
          </p:cNvPr>
          <p:cNvSpPr>
            <a:spLocks noGrp="1"/>
          </p:cNvSpPr>
          <p:nvPr>
            <p:ph idx="1"/>
          </p:nvPr>
        </p:nvSpPr>
        <p:spPr/>
        <p:txBody>
          <a:bodyPr/>
          <a:lstStyle/>
          <a:p>
            <a:r>
              <a:rPr lang="en-US"/>
              <a:t>Translation cache index data structure</a:t>
            </a:r>
          </a:p>
          <a:p>
            <a:r>
              <a:rPr lang="en-US"/>
              <a:t>PC Synchronization on interrupts</a:t>
            </a:r>
          </a:p>
          <a:p>
            <a:r>
              <a:rPr lang="en-US"/>
              <a:t>Self-modifying code</a:t>
            </a:r>
          </a:p>
          <a:p>
            <a:pPr lvl="1"/>
            <a:r>
              <a:rPr lang="en-US"/>
              <a:t>Notified on writes to translated guest code</a:t>
            </a:r>
          </a:p>
        </p:txBody>
      </p:sp>
      <p:sp>
        <p:nvSpPr>
          <p:cNvPr id="4" name="Slide Number Placeholder 3">
            <a:extLst>
              <a:ext uri="{FF2B5EF4-FFF2-40B4-BE49-F238E27FC236}">
                <a16:creationId xmlns:a16="http://schemas.microsoft.com/office/drawing/2014/main" id="{8DFFDBEB-2523-0742-9A77-BAF240FB4EF2}"/>
              </a:ext>
            </a:extLst>
          </p:cNvPr>
          <p:cNvSpPr>
            <a:spLocks noGrp="1"/>
          </p:cNvSpPr>
          <p:nvPr>
            <p:ph type="sldNum" sz="quarter" idx="12"/>
          </p:nvPr>
        </p:nvSpPr>
        <p:spPr/>
        <p:txBody>
          <a:bodyPr/>
          <a:lstStyle/>
          <a:p>
            <a:fld id="{FBF729FF-03AA-4E9E-A079-183B0BB68762}" type="slidenum">
              <a:rPr lang="en-US" smtClean="0"/>
              <a:t>33</a:t>
            </a:fld>
            <a:endParaRPr lang="en-US"/>
          </a:p>
        </p:txBody>
      </p:sp>
    </p:spTree>
    <p:extLst>
      <p:ext uri="{BB962C8B-B14F-4D97-AF65-F5344CB8AC3E}">
        <p14:creationId xmlns:p14="http://schemas.microsoft.com/office/powerpoint/2010/main" val="3299943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0352-7137-0A47-90F9-320F4C395AA6}"/>
              </a:ext>
            </a:extLst>
          </p:cNvPr>
          <p:cNvSpPr>
            <a:spLocks noGrp="1"/>
          </p:cNvSpPr>
          <p:nvPr>
            <p:ph type="title"/>
          </p:nvPr>
        </p:nvSpPr>
        <p:spPr/>
        <p:txBody>
          <a:bodyPr/>
          <a:lstStyle/>
          <a:p>
            <a:r>
              <a:rPr lang="en-US"/>
              <a:t>Other Users for Binary Translation</a:t>
            </a:r>
          </a:p>
        </p:txBody>
      </p:sp>
      <p:sp>
        <p:nvSpPr>
          <p:cNvPr id="3" name="Content Placeholder 2">
            <a:extLst>
              <a:ext uri="{FF2B5EF4-FFF2-40B4-BE49-F238E27FC236}">
                <a16:creationId xmlns:a16="http://schemas.microsoft.com/office/drawing/2014/main" id="{041110D3-6475-9245-8E8E-F3D3C74E42E3}"/>
              </a:ext>
            </a:extLst>
          </p:cNvPr>
          <p:cNvSpPr>
            <a:spLocks noGrp="1"/>
          </p:cNvSpPr>
          <p:nvPr>
            <p:ph idx="1"/>
          </p:nvPr>
        </p:nvSpPr>
        <p:spPr/>
        <p:txBody>
          <a:bodyPr/>
          <a:lstStyle/>
          <a:p>
            <a:r>
              <a:rPr lang="en-US"/>
              <a:t>Cross ISA translators</a:t>
            </a:r>
          </a:p>
          <a:p>
            <a:pPr lvl="1"/>
            <a:r>
              <a:rPr lang="en-US"/>
              <a:t>Digital FX!32</a:t>
            </a:r>
          </a:p>
          <a:p>
            <a:r>
              <a:rPr lang="en-US"/>
              <a:t>Optimizing translators</a:t>
            </a:r>
          </a:p>
          <a:p>
            <a:pPr lvl="1"/>
            <a:r>
              <a:rPr lang="en-US" err="1"/>
              <a:t>Pintool</a:t>
            </a:r>
            <a:r>
              <a:rPr lang="en-US"/>
              <a:t>, </a:t>
            </a:r>
            <a:r>
              <a:rPr lang="en-US" err="1"/>
              <a:t>DynamoRIO</a:t>
            </a:r>
            <a:r>
              <a:rPr lang="en-US" altLang="ko-KR"/>
              <a:t>,</a:t>
            </a:r>
            <a:r>
              <a:rPr lang="ko-KR" altLang="en-US"/>
              <a:t> </a:t>
            </a:r>
            <a:r>
              <a:rPr lang="en-US" altLang="ko-KR" err="1"/>
              <a:t>Valgrind</a:t>
            </a:r>
            <a:endParaRPr lang="en-US"/>
          </a:p>
          <a:p>
            <a:r>
              <a:rPr lang="en-US"/>
              <a:t>High level language byte code translator</a:t>
            </a:r>
          </a:p>
          <a:p>
            <a:pPr lvl="1"/>
            <a:r>
              <a:rPr lang="en-US"/>
              <a:t>Java Virtual Machine</a:t>
            </a:r>
          </a:p>
          <a:p>
            <a:pPr lvl="1"/>
            <a:r>
              <a:rPr lang="en-US"/>
              <a:t>.NET / CLI</a:t>
            </a:r>
          </a:p>
        </p:txBody>
      </p:sp>
      <p:sp>
        <p:nvSpPr>
          <p:cNvPr id="4" name="Slide Number Placeholder 3">
            <a:extLst>
              <a:ext uri="{FF2B5EF4-FFF2-40B4-BE49-F238E27FC236}">
                <a16:creationId xmlns:a16="http://schemas.microsoft.com/office/drawing/2014/main" id="{08F1DB92-59B5-9C4E-B164-44EC7D7E0F7A}"/>
              </a:ext>
            </a:extLst>
          </p:cNvPr>
          <p:cNvSpPr>
            <a:spLocks noGrp="1"/>
          </p:cNvSpPr>
          <p:nvPr>
            <p:ph type="sldNum" sz="quarter" idx="12"/>
          </p:nvPr>
        </p:nvSpPr>
        <p:spPr/>
        <p:txBody>
          <a:bodyPr/>
          <a:lstStyle/>
          <a:p>
            <a:fld id="{FBF729FF-03AA-4E9E-A079-183B0BB68762}" type="slidenum">
              <a:rPr lang="en-US" smtClean="0"/>
              <a:t>34</a:t>
            </a:fld>
            <a:endParaRPr lang="en-US"/>
          </a:p>
        </p:txBody>
      </p:sp>
    </p:spTree>
    <p:extLst>
      <p:ext uri="{BB962C8B-B14F-4D97-AF65-F5344CB8AC3E}">
        <p14:creationId xmlns:p14="http://schemas.microsoft.com/office/powerpoint/2010/main" val="3652463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B1FF-CD59-364B-8D7E-231F3D33EE07}"/>
              </a:ext>
            </a:extLst>
          </p:cNvPr>
          <p:cNvSpPr>
            <a:spLocks noGrp="1"/>
          </p:cNvSpPr>
          <p:nvPr>
            <p:ph type="title"/>
          </p:nvPr>
        </p:nvSpPr>
        <p:spPr/>
        <p:txBody>
          <a:bodyPr>
            <a:normAutofit/>
          </a:bodyPr>
          <a:lstStyle/>
          <a:p>
            <a:r>
              <a:rPr lang="en-US" sz="4000"/>
              <a:t>Case Study: Binary-Only Program Instrumentation (without Source Code)</a:t>
            </a:r>
          </a:p>
        </p:txBody>
      </p:sp>
      <p:sp>
        <p:nvSpPr>
          <p:cNvPr id="3" name="Content Placeholder 2">
            <a:extLst>
              <a:ext uri="{FF2B5EF4-FFF2-40B4-BE49-F238E27FC236}">
                <a16:creationId xmlns:a16="http://schemas.microsoft.com/office/drawing/2014/main" id="{12889AAA-3632-ED4D-B4C1-9239268CE749}"/>
              </a:ext>
            </a:extLst>
          </p:cNvPr>
          <p:cNvSpPr>
            <a:spLocks noGrp="1"/>
          </p:cNvSpPr>
          <p:nvPr>
            <p:ph idx="1"/>
          </p:nvPr>
        </p:nvSpPr>
        <p:spPr>
          <a:xfrm>
            <a:off x="838200" y="1825624"/>
            <a:ext cx="5514109" cy="4803775"/>
          </a:xfrm>
        </p:spPr>
        <p:txBody>
          <a:bodyPr>
            <a:normAutofit fontScale="77500" lnSpcReduction="20000"/>
          </a:bodyPr>
          <a:lstStyle/>
          <a:p>
            <a:r>
              <a:rPr lang="en-US"/>
              <a:t>Dynamic Binary Instrumentation</a:t>
            </a:r>
          </a:p>
          <a:p>
            <a:pPr lvl="1"/>
            <a:r>
              <a:rPr lang="en-US"/>
              <a:t>Useful tool for program instrumentation and investigation for </a:t>
            </a:r>
            <a:r>
              <a:rPr lang="en-US" i="1"/>
              <a:t>DYNAMIC</a:t>
            </a:r>
            <a:r>
              <a:rPr lang="en-US"/>
              <a:t>  analysis</a:t>
            </a:r>
          </a:p>
          <a:p>
            <a:r>
              <a:rPr lang="en-US"/>
              <a:t>Intel PIN</a:t>
            </a:r>
          </a:p>
          <a:p>
            <a:pPr lvl="1"/>
            <a:r>
              <a:rPr lang="en-US"/>
              <a:t>Most popular, developed and supported by Intel</a:t>
            </a:r>
          </a:p>
          <a:p>
            <a:pPr lvl="1"/>
            <a:r>
              <a:rPr lang="en-US"/>
              <a:t>Supports IA32, x86_64 for Linux and Windows</a:t>
            </a:r>
          </a:p>
          <a:p>
            <a:r>
              <a:rPr lang="en-US" err="1"/>
              <a:t>DynamoRIO</a:t>
            </a:r>
            <a:endParaRPr lang="en-US"/>
          </a:p>
          <a:p>
            <a:pPr lvl="1"/>
            <a:r>
              <a:rPr lang="en-US"/>
              <a:t>Similar architecture with Intel PIN</a:t>
            </a:r>
          </a:p>
          <a:p>
            <a:pPr lvl="1"/>
            <a:r>
              <a:rPr lang="en-US"/>
              <a:t>Lower-level API with finer control</a:t>
            </a:r>
          </a:p>
          <a:p>
            <a:pPr lvl="2"/>
            <a:r>
              <a:rPr lang="en-US"/>
              <a:t>E.g., Manual register spill / fill</a:t>
            </a:r>
          </a:p>
          <a:p>
            <a:pPr lvl="1"/>
            <a:r>
              <a:rPr lang="en-US"/>
              <a:t>Support for ARM</a:t>
            </a:r>
          </a:p>
          <a:p>
            <a:r>
              <a:rPr lang="en-US" err="1"/>
              <a:t>Valgrind</a:t>
            </a:r>
            <a:endParaRPr lang="en-US"/>
          </a:p>
          <a:p>
            <a:pPr lvl="1"/>
            <a:r>
              <a:rPr lang="en-US"/>
              <a:t>Heavy-weighted  instrumentation</a:t>
            </a:r>
          </a:p>
          <a:p>
            <a:pPr lvl="1"/>
            <a:r>
              <a:rPr lang="en-US"/>
              <a:t>Wide architecture coverage VEX IR</a:t>
            </a:r>
          </a:p>
          <a:p>
            <a:pPr lvl="1"/>
            <a:r>
              <a:rPr lang="en-US"/>
              <a:t>MEMCHECK runs on </a:t>
            </a:r>
            <a:r>
              <a:rPr lang="en-US" err="1"/>
              <a:t>Valgrind</a:t>
            </a:r>
            <a:endParaRPr lang="en-US"/>
          </a:p>
          <a:p>
            <a:pPr marL="457200" lvl="1" indent="0">
              <a:buNone/>
            </a:pPr>
            <a:endParaRPr lang="en-US"/>
          </a:p>
        </p:txBody>
      </p:sp>
      <p:sp>
        <p:nvSpPr>
          <p:cNvPr id="4" name="Slide Number Placeholder 3">
            <a:extLst>
              <a:ext uri="{FF2B5EF4-FFF2-40B4-BE49-F238E27FC236}">
                <a16:creationId xmlns:a16="http://schemas.microsoft.com/office/drawing/2014/main" id="{03A778AB-361C-0E45-9C27-9ECA006EC985}"/>
              </a:ext>
            </a:extLst>
          </p:cNvPr>
          <p:cNvSpPr>
            <a:spLocks noGrp="1"/>
          </p:cNvSpPr>
          <p:nvPr>
            <p:ph type="sldNum" sz="quarter" idx="12"/>
          </p:nvPr>
        </p:nvSpPr>
        <p:spPr/>
        <p:txBody>
          <a:bodyPr/>
          <a:lstStyle/>
          <a:p>
            <a:fld id="{D18A8667-E97A-D14D-8462-D784FD87328E}" type="slidenum">
              <a:rPr lang="en-US" smtClean="0"/>
              <a:t>35</a:t>
            </a:fld>
            <a:endParaRPr lang="en-US"/>
          </a:p>
        </p:txBody>
      </p:sp>
      <p:pic>
        <p:nvPicPr>
          <p:cNvPr id="13314" name="Picture 2" descr="Dynamic Analysis of Modern Systems — Strategies and Pitfalls | by Suchakra  Sharma | ShiftLeft Blog">
            <a:extLst>
              <a:ext uri="{FF2B5EF4-FFF2-40B4-BE49-F238E27FC236}">
                <a16:creationId xmlns:a16="http://schemas.microsoft.com/office/drawing/2014/main" id="{9C0B16C8-3CB8-F945-BE4D-270CE3222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460" y="1825624"/>
            <a:ext cx="5420795" cy="433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556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3916680" y="1219200"/>
            <a:ext cx="2560320" cy="3733800"/>
          </a:xfrm>
          <a:prstGeom prst="rect">
            <a:avLst/>
          </a:prstGeom>
          <a:solidFill>
            <a:schemeClr val="bg1">
              <a:lumMod val="85000"/>
            </a:schemeClr>
          </a:solidFill>
          <a:ln w="38100">
            <a:solidFill>
              <a:srgbClr val="FF0000"/>
            </a:solidFill>
          </a:ln>
        </p:spPr>
        <p:txBody>
          <a:bodyPr wrap="square" rtlCol="0" anchor="t" anchorCtr="0">
            <a:noAutofit/>
          </a:bodyPr>
          <a:lstStyle/>
          <a:p>
            <a:pPr algn="ctr">
              <a:spcBef>
                <a:spcPct val="50000"/>
              </a:spcBef>
              <a:defRPr/>
            </a:pPr>
            <a:r>
              <a:rPr lang="en-US" sz="2000">
                <a:solidFill>
                  <a:srgbClr val="002060"/>
                </a:solidFill>
                <a:cs typeface="Times New Roman" charset="0"/>
              </a:rPr>
              <a:t>process</a:t>
            </a:r>
          </a:p>
        </p:txBody>
      </p:sp>
      <p:sp>
        <p:nvSpPr>
          <p:cNvPr id="458758" name="Rectangle 6"/>
          <p:cNvSpPr>
            <a:spLocks noGrp="1" noChangeArrowheads="1"/>
          </p:cNvSpPr>
          <p:nvPr>
            <p:ph type="title"/>
          </p:nvPr>
        </p:nvSpPr>
        <p:spPr>
          <a:xfrm>
            <a:off x="838200" y="74180"/>
            <a:ext cx="10515600" cy="1325563"/>
          </a:xfrm>
        </p:spPr>
        <p:txBody>
          <a:bodyPr/>
          <a:lstStyle/>
          <a:p>
            <a:r>
              <a:rPr lang="en-US"/>
              <a:t>Process Virtualization</a:t>
            </a:r>
          </a:p>
        </p:txBody>
      </p:sp>
      <p:sp>
        <p:nvSpPr>
          <p:cNvPr id="36" name="Slide Number Placeholder 35"/>
          <p:cNvSpPr>
            <a:spLocks noGrp="1"/>
          </p:cNvSpPr>
          <p:nvPr>
            <p:ph type="sldNum" sz="quarter" idx="11"/>
          </p:nvPr>
        </p:nvSpPr>
        <p:spPr>
          <a:prstGeom prst="rect">
            <a:avLst/>
          </a:prstGeom>
        </p:spPr>
        <p:txBody>
          <a:bodyPr/>
          <a:lstStyle/>
          <a:p>
            <a:fld id="{6F08177D-D844-4EDB-A536-A04CF4DF9A75}" type="slidenum">
              <a:rPr lang="en-US" smtClean="0"/>
              <a:pPr/>
              <a:t>36</a:t>
            </a:fld>
            <a:endParaRPr lang="en-US"/>
          </a:p>
        </p:txBody>
      </p:sp>
      <p:sp>
        <p:nvSpPr>
          <p:cNvPr id="40" name="TextBox 39"/>
          <p:cNvSpPr txBox="1"/>
          <p:nvPr/>
        </p:nvSpPr>
        <p:spPr>
          <a:xfrm>
            <a:off x="2362200" y="5181600"/>
            <a:ext cx="7315200" cy="838200"/>
          </a:xfrm>
          <a:prstGeom prst="rect">
            <a:avLst/>
          </a:prstGeom>
          <a:solidFill>
            <a:schemeClr val="tx1">
              <a:lumMod val="75000"/>
              <a:lumOff val="25000"/>
            </a:schemeClr>
          </a:solidFill>
          <a:ln w="28575">
            <a:solidFill>
              <a:schemeClr val="tx1"/>
            </a:solidFill>
          </a:ln>
        </p:spPr>
        <p:txBody>
          <a:bodyPr wrap="square" rtlCol="0" anchor="ctr" anchorCtr="1">
            <a:noAutofit/>
          </a:bodyPr>
          <a:lstStyle/>
          <a:p>
            <a:pPr algn="ctr"/>
            <a:r>
              <a:rPr lang="en-US" sz="2000">
                <a:solidFill>
                  <a:schemeClr val="bg1"/>
                </a:solidFill>
              </a:rPr>
              <a:t>operating system</a:t>
            </a:r>
          </a:p>
        </p:txBody>
      </p:sp>
      <p:sp>
        <p:nvSpPr>
          <p:cNvPr id="34" name="TextBox 33"/>
          <p:cNvSpPr txBox="1"/>
          <p:nvPr/>
        </p:nvSpPr>
        <p:spPr>
          <a:xfrm>
            <a:off x="2362200" y="2667000"/>
            <a:ext cx="1341120" cy="22860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process</a:t>
            </a:r>
          </a:p>
        </p:txBody>
      </p:sp>
      <p:sp>
        <p:nvSpPr>
          <p:cNvPr id="72" name="TextBox 71"/>
          <p:cNvSpPr txBox="1"/>
          <p:nvPr/>
        </p:nvSpPr>
        <p:spPr>
          <a:xfrm>
            <a:off x="8382000" y="2667000"/>
            <a:ext cx="1295400" cy="22860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process</a:t>
            </a:r>
          </a:p>
        </p:txBody>
      </p:sp>
      <p:sp>
        <p:nvSpPr>
          <p:cNvPr id="73" name="TextBox 72"/>
          <p:cNvSpPr txBox="1"/>
          <p:nvPr/>
        </p:nvSpPr>
        <p:spPr>
          <a:xfrm>
            <a:off x="6705600" y="2667000"/>
            <a:ext cx="1447800" cy="22860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process</a:t>
            </a:r>
          </a:p>
        </p:txBody>
      </p:sp>
      <p:sp>
        <p:nvSpPr>
          <p:cNvPr id="74" name="TextBox 73"/>
          <p:cNvSpPr txBox="1"/>
          <p:nvPr/>
        </p:nvSpPr>
        <p:spPr>
          <a:xfrm>
            <a:off x="2514600" y="3124200"/>
            <a:ext cx="228600" cy="1600200"/>
          </a:xfrm>
          <a:prstGeom prst="rect">
            <a:avLst/>
          </a:prstGeom>
          <a:solidFill>
            <a:schemeClr val="bg1">
              <a:lumMod val="95000"/>
            </a:schemeClr>
          </a:solidFill>
          <a:ln w="28575">
            <a:solidFill>
              <a:schemeClr val="tx1"/>
            </a:solidFill>
          </a:ln>
        </p:spPr>
        <p:txBody>
          <a:bodyPr wrap="square" rtlCol="0" anchor="t" anchorCtr="0">
            <a:noAutofit/>
          </a:bodyPr>
          <a:lstStyle/>
          <a:p>
            <a:pPr algn="ctr"/>
            <a:endParaRPr lang="en-US" sz="1600" b="1" i="1">
              <a:latin typeface="Courier New" pitchFamily="49" charset="0"/>
              <a:cs typeface="Courier New" pitchFamily="49" charset="0"/>
            </a:endParaRPr>
          </a:p>
        </p:txBody>
      </p:sp>
      <p:sp>
        <p:nvSpPr>
          <p:cNvPr id="75" name="TextBox 74"/>
          <p:cNvSpPr txBox="1"/>
          <p:nvPr/>
        </p:nvSpPr>
        <p:spPr>
          <a:xfrm>
            <a:off x="2895600" y="3124200"/>
            <a:ext cx="228600" cy="1600200"/>
          </a:xfrm>
          <a:prstGeom prst="rect">
            <a:avLst/>
          </a:prstGeom>
          <a:solidFill>
            <a:schemeClr val="bg1">
              <a:lumMod val="95000"/>
            </a:schemeClr>
          </a:solidFill>
          <a:ln w="28575">
            <a:solidFill>
              <a:schemeClr val="tx1"/>
            </a:solidFill>
          </a:ln>
        </p:spPr>
        <p:txBody>
          <a:bodyPr wrap="square" rtlCol="0" anchor="t" anchorCtr="0">
            <a:noAutofit/>
          </a:bodyPr>
          <a:lstStyle/>
          <a:p>
            <a:pPr algn="ctr"/>
            <a:endParaRPr lang="en-US" sz="1600" b="1" i="1">
              <a:latin typeface="Courier New" pitchFamily="49" charset="0"/>
              <a:cs typeface="Courier New" pitchFamily="49" charset="0"/>
            </a:endParaRPr>
          </a:p>
        </p:txBody>
      </p:sp>
      <p:sp>
        <p:nvSpPr>
          <p:cNvPr id="76" name="TextBox 75"/>
          <p:cNvSpPr txBox="1"/>
          <p:nvPr/>
        </p:nvSpPr>
        <p:spPr>
          <a:xfrm>
            <a:off x="3276600" y="3124200"/>
            <a:ext cx="228600" cy="1600200"/>
          </a:xfrm>
          <a:prstGeom prst="rect">
            <a:avLst/>
          </a:prstGeom>
          <a:solidFill>
            <a:schemeClr val="bg1">
              <a:lumMod val="95000"/>
            </a:schemeClr>
          </a:solidFill>
          <a:ln w="28575">
            <a:solidFill>
              <a:schemeClr val="tx1"/>
            </a:solidFill>
          </a:ln>
        </p:spPr>
        <p:txBody>
          <a:bodyPr wrap="square" rtlCol="0" anchor="t" anchorCtr="0">
            <a:noAutofit/>
          </a:bodyPr>
          <a:lstStyle/>
          <a:p>
            <a:pPr algn="ctr"/>
            <a:endParaRPr lang="en-US" sz="1600" b="1" i="1">
              <a:latin typeface="Courier New" pitchFamily="49" charset="0"/>
              <a:cs typeface="Courier New" pitchFamily="49" charset="0"/>
            </a:endParaRPr>
          </a:p>
        </p:txBody>
      </p:sp>
      <p:sp>
        <p:nvSpPr>
          <p:cNvPr id="77" name="TextBox 76"/>
          <p:cNvSpPr txBox="1"/>
          <p:nvPr/>
        </p:nvSpPr>
        <p:spPr>
          <a:xfrm rot="16200000">
            <a:off x="2157429" y="3677706"/>
            <a:ext cx="962055" cy="369332"/>
          </a:xfrm>
          <a:prstGeom prst="rect">
            <a:avLst/>
          </a:prstGeom>
          <a:noFill/>
        </p:spPr>
        <p:txBody>
          <a:bodyPr wrap="square" rtlCol="0">
            <a:spAutoFit/>
          </a:bodyPr>
          <a:lstStyle/>
          <a:p>
            <a:r>
              <a:rPr lang="en-US"/>
              <a:t>thread</a:t>
            </a:r>
          </a:p>
        </p:txBody>
      </p:sp>
      <p:sp>
        <p:nvSpPr>
          <p:cNvPr id="78" name="TextBox 77"/>
          <p:cNvSpPr txBox="1"/>
          <p:nvPr/>
        </p:nvSpPr>
        <p:spPr>
          <a:xfrm rot="16200000">
            <a:off x="2534707" y="3677706"/>
            <a:ext cx="962055" cy="369332"/>
          </a:xfrm>
          <a:prstGeom prst="rect">
            <a:avLst/>
          </a:prstGeom>
          <a:noFill/>
        </p:spPr>
        <p:txBody>
          <a:bodyPr wrap="square" rtlCol="0">
            <a:spAutoFit/>
          </a:bodyPr>
          <a:lstStyle/>
          <a:p>
            <a:r>
              <a:rPr lang="en-US"/>
              <a:t>thread</a:t>
            </a:r>
          </a:p>
        </p:txBody>
      </p:sp>
      <p:sp>
        <p:nvSpPr>
          <p:cNvPr id="79" name="TextBox 78"/>
          <p:cNvSpPr txBox="1"/>
          <p:nvPr/>
        </p:nvSpPr>
        <p:spPr>
          <a:xfrm rot="16200000">
            <a:off x="2915707" y="3677706"/>
            <a:ext cx="962055" cy="369332"/>
          </a:xfrm>
          <a:prstGeom prst="rect">
            <a:avLst/>
          </a:prstGeom>
          <a:noFill/>
        </p:spPr>
        <p:txBody>
          <a:bodyPr wrap="square" rtlCol="0">
            <a:spAutoFit/>
          </a:bodyPr>
          <a:lstStyle/>
          <a:p>
            <a:r>
              <a:rPr lang="en-US"/>
              <a:t>thread</a:t>
            </a:r>
          </a:p>
        </p:txBody>
      </p:sp>
      <p:sp>
        <p:nvSpPr>
          <p:cNvPr id="80" name="TextBox 79"/>
          <p:cNvSpPr txBox="1"/>
          <p:nvPr/>
        </p:nvSpPr>
        <p:spPr>
          <a:xfrm>
            <a:off x="8522733" y="3124200"/>
            <a:ext cx="228600" cy="1600200"/>
          </a:xfrm>
          <a:prstGeom prst="rect">
            <a:avLst/>
          </a:prstGeom>
          <a:solidFill>
            <a:schemeClr val="bg1">
              <a:lumMod val="95000"/>
            </a:schemeClr>
          </a:solidFill>
          <a:ln w="28575">
            <a:solidFill>
              <a:schemeClr val="tx1"/>
            </a:solidFill>
          </a:ln>
        </p:spPr>
        <p:txBody>
          <a:bodyPr wrap="square" rtlCol="0" anchor="t" anchorCtr="0">
            <a:noAutofit/>
          </a:bodyPr>
          <a:lstStyle/>
          <a:p>
            <a:pPr algn="ctr"/>
            <a:endParaRPr lang="en-US" sz="1600" b="1" i="1">
              <a:latin typeface="Courier New" pitchFamily="49" charset="0"/>
              <a:cs typeface="Courier New" pitchFamily="49" charset="0"/>
            </a:endParaRPr>
          </a:p>
        </p:txBody>
      </p:sp>
      <p:sp>
        <p:nvSpPr>
          <p:cNvPr id="81" name="TextBox 80"/>
          <p:cNvSpPr txBox="1"/>
          <p:nvPr/>
        </p:nvSpPr>
        <p:spPr>
          <a:xfrm>
            <a:off x="8903733" y="3124200"/>
            <a:ext cx="228600" cy="1600200"/>
          </a:xfrm>
          <a:prstGeom prst="rect">
            <a:avLst/>
          </a:prstGeom>
          <a:solidFill>
            <a:schemeClr val="bg1">
              <a:lumMod val="95000"/>
            </a:schemeClr>
          </a:solidFill>
          <a:ln w="28575">
            <a:solidFill>
              <a:schemeClr val="tx1"/>
            </a:solidFill>
          </a:ln>
        </p:spPr>
        <p:txBody>
          <a:bodyPr wrap="square" rtlCol="0" anchor="t" anchorCtr="0">
            <a:noAutofit/>
          </a:bodyPr>
          <a:lstStyle/>
          <a:p>
            <a:pPr algn="ctr"/>
            <a:endParaRPr lang="en-US" sz="1600" b="1" i="1">
              <a:latin typeface="Courier New" pitchFamily="49" charset="0"/>
              <a:cs typeface="Courier New" pitchFamily="49" charset="0"/>
            </a:endParaRPr>
          </a:p>
        </p:txBody>
      </p:sp>
      <p:sp>
        <p:nvSpPr>
          <p:cNvPr id="82" name="TextBox 81"/>
          <p:cNvSpPr txBox="1"/>
          <p:nvPr/>
        </p:nvSpPr>
        <p:spPr>
          <a:xfrm>
            <a:off x="6846333" y="3124200"/>
            <a:ext cx="228600" cy="1600200"/>
          </a:xfrm>
          <a:prstGeom prst="rect">
            <a:avLst/>
          </a:prstGeom>
          <a:solidFill>
            <a:schemeClr val="bg1">
              <a:lumMod val="95000"/>
            </a:schemeClr>
          </a:solidFill>
          <a:ln w="28575">
            <a:solidFill>
              <a:schemeClr val="tx1"/>
            </a:solidFill>
          </a:ln>
        </p:spPr>
        <p:txBody>
          <a:bodyPr wrap="square" rtlCol="0" anchor="t" anchorCtr="0">
            <a:noAutofit/>
          </a:bodyPr>
          <a:lstStyle/>
          <a:p>
            <a:pPr algn="ctr"/>
            <a:endParaRPr lang="en-US" sz="1600" b="1" i="1">
              <a:latin typeface="Courier New" pitchFamily="49" charset="0"/>
              <a:cs typeface="Courier New" pitchFamily="49" charset="0"/>
            </a:endParaRPr>
          </a:p>
        </p:txBody>
      </p:sp>
      <p:sp>
        <p:nvSpPr>
          <p:cNvPr id="83" name="TextBox 82"/>
          <p:cNvSpPr txBox="1"/>
          <p:nvPr/>
        </p:nvSpPr>
        <p:spPr>
          <a:xfrm>
            <a:off x="7151133" y="3124200"/>
            <a:ext cx="228600" cy="1600200"/>
          </a:xfrm>
          <a:prstGeom prst="rect">
            <a:avLst/>
          </a:prstGeom>
          <a:solidFill>
            <a:schemeClr val="bg1">
              <a:lumMod val="95000"/>
            </a:schemeClr>
          </a:solidFill>
          <a:ln w="28575">
            <a:solidFill>
              <a:schemeClr val="tx1"/>
            </a:solidFill>
          </a:ln>
        </p:spPr>
        <p:txBody>
          <a:bodyPr wrap="square" rtlCol="0" anchor="t" anchorCtr="0">
            <a:noAutofit/>
          </a:bodyPr>
          <a:lstStyle/>
          <a:p>
            <a:pPr algn="ctr"/>
            <a:endParaRPr lang="en-US" sz="1600" b="1" i="1">
              <a:latin typeface="Courier New" pitchFamily="49" charset="0"/>
              <a:cs typeface="Courier New" pitchFamily="49" charset="0"/>
            </a:endParaRPr>
          </a:p>
        </p:txBody>
      </p:sp>
      <p:sp>
        <p:nvSpPr>
          <p:cNvPr id="84" name="TextBox 83"/>
          <p:cNvSpPr txBox="1"/>
          <p:nvPr/>
        </p:nvSpPr>
        <p:spPr>
          <a:xfrm>
            <a:off x="7455933" y="3124200"/>
            <a:ext cx="228600" cy="1600200"/>
          </a:xfrm>
          <a:prstGeom prst="rect">
            <a:avLst/>
          </a:prstGeom>
          <a:solidFill>
            <a:schemeClr val="bg1">
              <a:lumMod val="95000"/>
            </a:schemeClr>
          </a:solidFill>
          <a:ln w="28575">
            <a:solidFill>
              <a:schemeClr val="tx1"/>
            </a:solidFill>
          </a:ln>
        </p:spPr>
        <p:txBody>
          <a:bodyPr wrap="square" rtlCol="0" anchor="t" anchorCtr="0">
            <a:noAutofit/>
          </a:bodyPr>
          <a:lstStyle/>
          <a:p>
            <a:pPr algn="ctr"/>
            <a:endParaRPr lang="en-US" sz="1600" b="1" i="1">
              <a:latin typeface="Courier New" pitchFamily="49" charset="0"/>
              <a:cs typeface="Courier New" pitchFamily="49" charset="0"/>
            </a:endParaRPr>
          </a:p>
        </p:txBody>
      </p:sp>
      <p:sp>
        <p:nvSpPr>
          <p:cNvPr id="85" name="TextBox 84"/>
          <p:cNvSpPr txBox="1"/>
          <p:nvPr/>
        </p:nvSpPr>
        <p:spPr>
          <a:xfrm>
            <a:off x="9284733" y="3124200"/>
            <a:ext cx="228600" cy="1600200"/>
          </a:xfrm>
          <a:prstGeom prst="rect">
            <a:avLst/>
          </a:prstGeom>
          <a:solidFill>
            <a:schemeClr val="bg1">
              <a:lumMod val="95000"/>
            </a:schemeClr>
          </a:solidFill>
          <a:ln w="28575">
            <a:solidFill>
              <a:schemeClr val="tx1"/>
            </a:solidFill>
          </a:ln>
        </p:spPr>
        <p:txBody>
          <a:bodyPr wrap="square" rtlCol="0" anchor="t" anchorCtr="0">
            <a:noAutofit/>
          </a:bodyPr>
          <a:lstStyle/>
          <a:p>
            <a:pPr algn="ctr"/>
            <a:endParaRPr lang="en-US" sz="1600" b="1" i="1">
              <a:latin typeface="Courier New" pitchFamily="49" charset="0"/>
              <a:cs typeface="Courier New" pitchFamily="49" charset="0"/>
            </a:endParaRPr>
          </a:p>
        </p:txBody>
      </p:sp>
      <p:sp>
        <p:nvSpPr>
          <p:cNvPr id="86" name="TextBox 85"/>
          <p:cNvSpPr txBox="1"/>
          <p:nvPr/>
        </p:nvSpPr>
        <p:spPr>
          <a:xfrm>
            <a:off x="7760733" y="3124200"/>
            <a:ext cx="228600" cy="1600200"/>
          </a:xfrm>
          <a:prstGeom prst="rect">
            <a:avLst/>
          </a:prstGeom>
          <a:solidFill>
            <a:schemeClr val="bg1">
              <a:lumMod val="95000"/>
            </a:schemeClr>
          </a:solidFill>
          <a:ln w="28575">
            <a:solidFill>
              <a:schemeClr val="tx1"/>
            </a:solidFill>
          </a:ln>
        </p:spPr>
        <p:txBody>
          <a:bodyPr wrap="square" rtlCol="0" anchor="t" anchorCtr="0">
            <a:noAutofit/>
          </a:bodyPr>
          <a:lstStyle/>
          <a:p>
            <a:pPr algn="ctr"/>
            <a:endParaRPr lang="en-US" sz="1600" b="1" i="1">
              <a:latin typeface="Courier New" pitchFamily="49" charset="0"/>
              <a:cs typeface="Courier New" pitchFamily="49" charset="0"/>
            </a:endParaRPr>
          </a:p>
        </p:txBody>
      </p:sp>
      <p:sp>
        <p:nvSpPr>
          <p:cNvPr id="87" name="TextBox 86"/>
          <p:cNvSpPr txBox="1"/>
          <p:nvPr/>
        </p:nvSpPr>
        <p:spPr>
          <a:xfrm rot="16200000">
            <a:off x="8161840" y="3677706"/>
            <a:ext cx="962055" cy="369332"/>
          </a:xfrm>
          <a:prstGeom prst="rect">
            <a:avLst/>
          </a:prstGeom>
          <a:noFill/>
        </p:spPr>
        <p:txBody>
          <a:bodyPr wrap="square" rtlCol="0">
            <a:spAutoFit/>
          </a:bodyPr>
          <a:lstStyle/>
          <a:p>
            <a:r>
              <a:rPr lang="en-US"/>
              <a:t>thread</a:t>
            </a:r>
          </a:p>
        </p:txBody>
      </p:sp>
      <p:sp>
        <p:nvSpPr>
          <p:cNvPr id="88" name="TextBox 87"/>
          <p:cNvSpPr txBox="1"/>
          <p:nvPr/>
        </p:nvSpPr>
        <p:spPr>
          <a:xfrm rot="16200000">
            <a:off x="8542840" y="3677706"/>
            <a:ext cx="962055" cy="369332"/>
          </a:xfrm>
          <a:prstGeom prst="rect">
            <a:avLst/>
          </a:prstGeom>
          <a:noFill/>
        </p:spPr>
        <p:txBody>
          <a:bodyPr wrap="square" rtlCol="0">
            <a:spAutoFit/>
          </a:bodyPr>
          <a:lstStyle/>
          <a:p>
            <a:r>
              <a:rPr lang="en-US"/>
              <a:t>thread</a:t>
            </a:r>
          </a:p>
        </p:txBody>
      </p:sp>
      <p:sp>
        <p:nvSpPr>
          <p:cNvPr id="89" name="TextBox 88"/>
          <p:cNvSpPr txBox="1"/>
          <p:nvPr/>
        </p:nvSpPr>
        <p:spPr>
          <a:xfrm rot="16200000">
            <a:off x="8923840" y="3677706"/>
            <a:ext cx="962055" cy="369332"/>
          </a:xfrm>
          <a:prstGeom prst="rect">
            <a:avLst/>
          </a:prstGeom>
          <a:noFill/>
        </p:spPr>
        <p:txBody>
          <a:bodyPr wrap="square" rtlCol="0">
            <a:spAutoFit/>
          </a:bodyPr>
          <a:lstStyle/>
          <a:p>
            <a:r>
              <a:rPr lang="en-US"/>
              <a:t>thread</a:t>
            </a:r>
          </a:p>
        </p:txBody>
      </p:sp>
      <p:sp>
        <p:nvSpPr>
          <p:cNvPr id="90" name="TextBox 89"/>
          <p:cNvSpPr txBox="1"/>
          <p:nvPr/>
        </p:nvSpPr>
        <p:spPr>
          <a:xfrm rot="16200000">
            <a:off x="6485440" y="3677706"/>
            <a:ext cx="962055" cy="369332"/>
          </a:xfrm>
          <a:prstGeom prst="rect">
            <a:avLst/>
          </a:prstGeom>
          <a:noFill/>
        </p:spPr>
        <p:txBody>
          <a:bodyPr wrap="square" rtlCol="0">
            <a:spAutoFit/>
          </a:bodyPr>
          <a:lstStyle/>
          <a:p>
            <a:r>
              <a:rPr lang="en-US"/>
              <a:t>thread</a:t>
            </a:r>
          </a:p>
        </p:txBody>
      </p:sp>
      <p:sp>
        <p:nvSpPr>
          <p:cNvPr id="91" name="TextBox 90"/>
          <p:cNvSpPr txBox="1"/>
          <p:nvPr/>
        </p:nvSpPr>
        <p:spPr>
          <a:xfrm rot="16200000">
            <a:off x="6790240" y="3677706"/>
            <a:ext cx="962055" cy="369332"/>
          </a:xfrm>
          <a:prstGeom prst="rect">
            <a:avLst/>
          </a:prstGeom>
          <a:noFill/>
        </p:spPr>
        <p:txBody>
          <a:bodyPr wrap="square" rtlCol="0">
            <a:spAutoFit/>
          </a:bodyPr>
          <a:lstStyle/>
          <a:p>
            <a:r>
              <a:rPr lang="en-US"/>
              <a:t>thread</a:t>
            </a:r>
          </a:p>
        </p:txBody>
      </p:sp>
      <p:sp>
        <p:nvSpPr>
          <p:cNvPr id="92" name="TextBox 91"/>
          <p:cNvSpPr txBox="1"/>
          <p:nvPr/>
        </p:nvSpPr>
        <p:spPr>
          <a:xfrm rot="16200000">
            <a:off x="7095040" y="3677706"/>
            <a:ext cx="962055" cy="369332"/>
          </a:xfrm>
          <a:prstGeom prst="rect">
            <a:avLst/>
          </a:prstGeom>
          <a:noFill/>
        </p:spPr>
        <p:txBody>
          <a:bodyPr wrap="square" rtlCol="0">
            <a:spAutoFit/>
          </a:bodyPr>
          <a:lstStyle/>
          <a:p>
            <a:r>
              <a:rPr lang="en-US"/>
              <a:t>thread</a:t>
            </a:r>
          </a:p>
        </p:txBody>
      </p:sp>
      <p:sp>
        <p:nvSpPr>
          <p:cNvPr id="93" name="TextBox 92"/>
          <p:cNvSpPr txBox="1"/>
          <p:nvPr/>
        </p:nvSpPr>
        <p:spPr>
          <a:xfrm rot="16200000">
            <a:off x="7399840" y="3677706"/>
            <a:ext cx="962055" cy="369332"/>
          </a:xfrm>
          <a:prstGeom prst="rect">
            <a:avLst/>
          </a:prstGeom>
          <a:noFill/>
        </p:spPr>
        <p:txBody>
          <a:bodyPr wrap="square" rtlCol="0">
            <a:spAutoFit/>
          </a:bodyPr>
          <a:lstStyle/>
          <a:p>
            <a:r>
              <a:rPr lang="en-US"/>
              <a:t>thread</a:t>
            </a:r>
          </a:p>
        </p:txBody>
      </p:sp>
      <p:grpSp>
        <p:nvGrpSpPr>
          <p:cNvPr id="2" name="Group 99"/>
          <p:cNvGrpSpPr/>
          <p:nvPr/>
        </p:nvGrpSpPr>
        <p:grpSpPr>
          <a:xfrm>
            <a:off x="4145281" y="1676400"/>
            <a:ext cx="2150775" cy="3124200"/>
            <a:chOff x="2621280" y="1676400"/>
            <a:chExt cx="2150775" cy="3124200"/>
          </a:xfrm>
        </p:grpSpPr>
        <p:sp>
          <p:nvSpPr>
            <p:cNvPr id="43" name="TextBox 42"/>
            <p:cNvSpPr txBox="1"/>
            <p:nvPr/>
          </p:nvSpPr>
          <p:spPr>
            <a:xfrm>
              <a:off x="2621280" y="1676400"/>
              <a:ext cx="960120" cy="3124200"/>
            </a:xfrm>
            <a:prstGeom prst="rect">
              <a:avLst/>
            </a:prstGeom>
            <a:solidFill>
              <a:schemeClr val="bg1">
                <a:lumMod val="65000"/>
              </a:schemeClr>
            </a:solidFill>
            <a:ln w="28575">
              <a:solidFill>
                <a:schemeClr val="tx1"/>
              </a:solidFill>
            </a:ln>
          </p:spPr>
          <p:txBody>
            <a:bodyPr wrap="square" rtlCol="0" anchor="t" anchorCtr="0">
              <a:noAutofit/>
            </a:bodyPr>
            <a:lstStyle/>
            <a:p>
              <a:pPr algn="ctr"/>
              <a:endParaRPr lang="en-US" sz="1600" b="1" i="1">
                <a:latin typeface="Courier New" pitchFamily="49" charset="0"/>
                <a:cs typeface="Courier New" pitchFamily="49" charset="0"/>
              </a:endParaRPr>
            </a:p>
          </p:txBody>
        </p:sp>
        <p:sp>
          <p:nvSpPr>
            <p:cNvPr id="458783" name="Line 31"/>
            <p:cNvSpPr>
              <a:spLocks noChangeShapeType="1"/>
            </p:cNvSpPr>
            <p:nvPr/>
          </p:nvSpPr>
          <p:spPr bwMode="auto">
            <a:xfrm flipH="1">
              <a:off x="2796165" y="2438710"/>
              <a:ext cx="69954" cy="297366"/>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88" name="Text Box 36"/>
            <p:cNvSpPr txBox="1">
              <a:spLocks noChangeArrowheads="1"/>
            </p:cNvSpPr>
            <p:nvPr/>
          </p:nvSpPr>
          <p:spPr bwMode="auto">
            <a:xfrm>
              <a:off x="2831142" y="2124307"/>
              <a:ext cx="139908" cy="31440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458789" name="Text Box 37"/>
            <p:cNvSpPr txBox="1">
              <a:spLocks noChangeArrowheads="1"/>
            </p:cNvSpPr>
            <p:nvPr/>
          </p:nvSpPr>
          <p:spPr bwMode="auto">
            <a:xfrm>
              <a:off x="2726211" y="2736076"/>
              <a:ext cx="139908" cy="31440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458791" name="Text Box 39"/>
            <p:cNvSpPr txBox="1">
              <a:spLocks noChangeArrowheads="1"/>
            </p:cNvSpPr>
            <p:nvPr/>
          </p:nvSpPr>
          <p:spPr bwMode="auto">
            <a:xfrm>
              <a:off x="2936073" y="2728332"/>
              <a:ext cx="139908" cy="31440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458793" name="Text Box 41"/>
            <p:cNvSpPr txBox="1">
              <a:spLocks noChangeArrowheads="1"/>
            </p:cNvSpPr>
            <p:nvPr/>
          </p:nvSpPr>
          <p:spPr bwMode="auto">
            <a:xfrm>
              <a:off x="2831142" y="3330808"/>
              <a:ext cx="139908" cy="31440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458794" name="Line 42"/>
            <p:cNvSpPr>
              <a:spLocks noChangeShapeType="1"/>
            </p:cNvSpPr>
            <p:nvPr/>
          </p:nvSpPr>
          <p:spPr bwMode="auto">
            <a:xfrm>
              <a:off x="2936073" y="2438710"/>
              <a:ext cx="69954" cy="297366"/>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5" name="Line 43"/>
            <p:cNvSpPr>
              <a:spLocks noChangeShapeType="1"/>
            </p:cNvSpPr>
            <p:nvPr/>
          </p:nvSpPr>
          <p:spPr bwMode="auto">
            <a:xfrm flipH="1">
              <a:off x="2936073" y="3033442"/>
              <a:ext cx="69954" cy="297366"/>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6" name="Line 44"/>
            <p:cNvSpPr>
              <a:spLocks noChangeShapeType="1"/>
            </p:cNvSpPr>
            <p:nvPr/>
          </p:nvSpPr>
          <p:spPr bwMode="auto">
            <a:xfrm>
              <a:off x="2796165" y="3033442"/>
              <a:ext cx="69954" cy="297366"/>
            </a:xfrm>
            <a:prstGeom prst="line">
              <a:avLst/>
            </a:prstGeom>
            <a:noFill/>
            <a:ln w="19050">
              <a:solidFill>
                <a:srgbClr val="0000CC"/>
              </a:solidFill>
              <a:round/>
              <a:headEnd/>
              <a:tailEnd type="triangle" w="med" len="med"/>
            </a:ln>
            <a:effectLst/>
          </p:spPr>
          <p:txBody>
            <a:bodyPr>
              <a:spAutoFit/>
            </a:bodyPr>
            <a:lstStyle/>
            <a:p>
              <a:endParaRPr lang="en-US"/>
            </a:p>
          </p:txBody>
        </p:sp>
        <p:sp>
          <p:nvSpPr>
            <p:cNvPr id="35" name="Text Box 41"/>
            <p:cNvSpPr txBox="1">
              <a:spLocks noChangeArrowheads="1"/>
            </p:cNvSpPr>
            <p:nvPr/>
          </p:nvSpPr>
          <p:spPr bwMode="auto">
            <a:xfrm>
              <a:off x="3320821" y="3834161"/>
              <a:ext cx="139908" cy="31440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37" name="Text Box 41"/>
            <p:cNvSpPr txBox="1">
              <a:spLocks noChangeArrowheads="1"/>
            </p:cNvSpPr>
            <p:nvPr/>
          </p:nvSpPr>
          <p:spPr bwMode="auto">
            <a:xfrm>
              <a:off x="2831142" y="4354551"/>
              <a:ext cx="139908" cy="31440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38" name="Line 43"/>
            <p:cNvSpPr>
              <a:spLocks noChangeShapeType="1"/>
            </p:cNvSpPr>
            <p:nvPr/>
          </p:nvSpPr>
          <p:spPr bwMode="auto">
            <a:xfrm>
              <a:off x="2887644" y="3636870"/>
              <a:ext cx="468154" cy="197291"/>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39" name="Line 43"/>
            <p:cNvSpPr>
              <a:spLocks noChangeShapeType="1"/>
            </p:cNvSpPr>
            <p:nvPr/>
          </p:nvSpPr>
          <p:spPr bwMode="auto">
            <a:xfrm flipH="1">
              <a:off x="2901096" y="4148563"/>
              <a:ext cx="419725" cy="205988"/>
            </a:xfrm>
            <a:prstGeom prst="line">
              <a:avLst/>
            </a:prstGeom>
            <a:noFill/>
            <a:ln w="19050">
              <a:solidFill>
                <a:srgbClr val="0000CC"/>
              </a:solidFill>
              <a:prstDash val="sysDot"/>
              <a:round/>
              <a:headEnd/>
              <a:tailEnd type="triangle" w="med" len="med"/>
            </a:ln>
            <a:effectLst/>
          </p:spPr>
          <p:txBody>
            <a:bodyPr wrap="square">
              <a:spAutoFit/>
            </a:bodyPr>
            <a:lstStyle/>
            <a:p>
              <a:endParaRPr lang="en-US"/>
            </a:p>
          </p:txBody>
        </p:sp>
        <p:sp>
          <p:nvSpPr>
            <p:cNvPr id="63" name="TextBox 62"/>
            <p:cNvSpPr txBox="1"/>
            <p:nvPr/>
          </p:nvSpPr>
          <p:spPr>
            <a:xfrm>
              <a:off x="3764280" y="1676400"/>
              <a:ext cx="960120" cy="3124200"/>
            </a:xfrm>
            <a:prstGeom prst="rect">
              <a:avLst/>
            </a:prstGeom>
            <a:solidFill>
              <a:schemeClr val="bg1">
                <a:lumMod val="95000"/>
              </a:schemeClr>
            </a:solidFill>
            <a:ln w="28575">
              <a:solidFill>
                <a:schemeClr val="tx1"/>
              </a:solidFill>
            </a:ln>
          </p:spPr>
          <p:txBody>
            <a:bodyPr wrap="square" rtlCol="0" anchor="t" anchorCtr="0">
              <a:noAutofit/>
            </a:bodyPr>
            <a:lstStyle/>
            <a:p>
              <a:pPr algn="ctr"/>
              <a:endParaRPr lang="en-US" sz="1600" b="1" i="1">
                <a:latin typeface="Courier New" pitchFamily="49" charset="0"/>
                <a:cs typeface="Courier New" pitchFamily="49" charset="0"/>
              </a:endParaRPr>
            </a:p>
          </p:txBody>
        </p:sp>
        <p:sp>
          <p:nvSpPr>
            <p:cNvPr id="64" name="Line 31"/>
            <p:cNvSpPr>
              <a:spLocks noChangeShapeType="1"/>
            </p:cNvSpPr>
            <p:nvPr/>
          </p:nvSpPr>
          <p:spPr bwMode="auto">
            <a:xfrm flipH="1">
              <a:off x="3939165" y="2438710"/>
              <a:ext cx="69954" cy="297366"/>
            </a:xfrm>
            <a:prstGeom prst="line">
              <a:avLst/>
            </a:prstGeom>
            <a:noFill/>
            <a:ln w="19050">
              <a:solidFill>
                <a:srgbClr val="0000CC"/>
              </a:solidFill>
              <a:round/>
              <a:headEnd/>
              <a:tailEnd type="triangle" w="med" len="med"/>
            </a:ln>
            <a:effectLst/>
          </p:spPr>
          <p:txBody>
            <a:bodyPr>
              <a:spAutoFit/>
            </a:bodyPr>
            <a:lstStyle/>
            <a:p>
              <a:endParaRPr lang="en-US"/>
            </a:p>
          </p:txBody>
        </p:sp>
        <p:sp>
          <p:nvSpPr>
            <p:cNvPr id="65" name="Text Box 36"/>
            <p:cNvSpPr txBox="1">
              <a:spLocks noChangeArrowheads="1"/>
            </p:cNvSpPr>
            <p:nvPr/>
          </p:nvSpPr>
          <p:spPr bwMode="auto">
            <a:xfrm>
              <a:off x="3974142" y="2124307"/>
              <a:ext cx="139908" cy="31440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66" name="Text Box 37"/>
            <p:cNvSpPr txBox="1">
              <a:spLocks noChangeArrowheads="1"/>
            </p:cNvSpPr>
            <p:nvPr/>
          </p:nvSpPr>
          <p:spPr bwMode="auto">
            <a:xfrm>
              <a:off x="3869211" y="2736076"/>
              <a:ext cx="139908" cy="31440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67" name="Text Box 39"/>
            <p:cNvSpPr txBox="1">
              <a:spLocks noChangeArrowheads="1"/>
            </p:cNvSpPr>
            <p:nvPr/>
          </p:nvSpPr>
          <p:spPr bwMode="auto">
            <a:xfrm>
              <a:off x="4079073" y="2728332"/>
              <a:ext cx="139908" cy="31440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68" name="Text Box 41"/>
            <p:cNvSpPr txBox="1">
              <a:spLocks noChangeArrowheads="1"/>
            </p:cNvSpPr>
            <p:nvPr/>
          </p:nvSpPr>
          <p:spPr bwMode="auto">
            <a:xfrm>
              <a:off x="3974142" y="3330808"/>
              <a:ext cx="139908" cy="31440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69" name="Line 42"/>
            <p:cNvSpPr>
              <a:spLocks noChangeShapeType="1"/>
            </p:cNvSpPr>
            <p:nvPr/>
          </p:nvSpPr>
          <p:spPr bwMode="auto">
            <a:xfrm>
              <a:off x="4079073" y="2438710"/>
              <a:ext cx="69954" cy="297366"/>
            </a:xfrm>
            <a:prstGeom prst="line">
              <a:avLst/>
            </a:prstGeom>
            <a:noFill/>
            <a:ln w="19050">
              <a:solidFill>
                <a:srgbClr val="0000CC"/>
              </a:solidFill>
              <a:round/>
              <a:headEnd/>
              <a:tailEnd type="triangle" w="med" len="med"/>
            </a:ln>
            <a:effectLst/>
          </p:spPr>
          <p:txBody>
            <a:bodyPr>
              <a:spAutoFit/>
            </a:bodyPr>
            <a:lstStyle/>
            <a:p>
              <a:endParaRPr lang="en-US"/>
            </a:p>
          </p:txBody>
        </p:sp>
        <p:sp>
          <p:nvSpPr>
            <p:cNvPr id="70" name="Line 43"/>
            <p:cNvSpPr>
              <a:spLocks noChangeShapeType="1"/>
            </p:cNvSpPr>
            <p:nvPr/>
          </p:nvSpPr>
          <p:spPr bwMode="auto">
            <a:xfrm flipH="1">
              <a:off x="4079073" y="3033442"/>
              <a:ext cx="69954" cy="297366"/>
            </a:xfrm>
            <a:prstGeom prst="line">
              <a:avLst/>
            </a:prstGeom>
            <a:noFill/>
            <a:ln w="19050">
              <a:solidFill>
                <a:srgbClr val="0000CC"/>
              </a:solidFill>
              <a:round/>
              <a:headEnd/>
              <a:tailEnd type="triangle" w="med" len="med"/>
            </a:ln>
            <a:effectLst/>
          </p:spPr>
          <p:txBody>
            <a:bodyPr>
              <a:spAutoFit/>
            </a:bodyPr>
            <a:lstStyle/>
            <a:p>
              <a:endParaRPr lang="en-US"/>
            </a:p>
          </p:txBody>
        </p:sp>
        <p:sp>
          <p:nvSpPr>
            <p:cNvPr id="71" name="Line 44"/>
            <p:cNvSpPr>
              <a:spLocks noChangeShapeType="1"/>
            </p:cNvSpPr>
            <p:nvPr/>
          </p:nvSpPr>
          <p:spPr bwMode="auto">
            <a:xfrm>
              <a:off x="3939165" y="3033442"/>
              <a:ext cx="69954" cy="297366"/>
            </a:xfrm>
            <a:prstGeom prst="line">
              <a:avLst/>
            </a:prstGeom>
            <a:noFill/>
            <a:ln w="19050">
              <a:solidFill>
                <a:srgbClr val="0000CC"/>
              </a:solidFill>
              <a:round/>
              <a:headEnd/>
              <a:tailEnd type="triangle" w="med" len="med"/>
            </a:ln>
            <a:effectLst/>
          </p:spPr>
          <p:txBody>
            <a:bodyPr>
              <a:spAutoFit/>
            </a:bodyPr>
            <a:lstStyle/>
            <a:p>
              <a:endParaRPr lang="en-US"/>
            </a:p>
          </p:txBody>
        </p:sp>
        <p:sp>
          <p:nvSpPr>
            <p:cNvPr id="94" name="Text Box 41"/>
            <p:cNvSpPr txBox="1">
              <a:spLocks noChangeArrowheads="1"/>
            </p:cNvSpPr>
            <p:nvPr/>
          </p:nvSpPr>
          <p:spPr bwMode="auto">
            <a:xfrm>
              <a:off x="4463821" y="3834161"/>
              <a:ext cx="139908" cy="31440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95" name="Text Box 41"/>
            <p:cNvSpPr txBox="1">
              <a:spLocks noChangeArrowheads="1"/>
            </p:cNvSpPr>
            <p:nvPr/>
          </p:nvSpPr>
          <p:spPr bwMode="auto">
            <a:xfrm>
              <a:off x="3974142" y="4354551"/>
              <a:ext cx="139908" cy="31440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96" name="Line 43"/>
            <p:cNvSpPr>
              <a:spLocks noChangeShapeType="1"/>
            </p:cNvSpPr>
            <p:nvPr/>
          </p:nvSpPr>
          <p:spPr bwMode="auto">
            <a:xfrm>
              <a:off x="4030644" y="3636870"/>
              <a:ext cx="468154" cy="197291"/>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97" name="Line 43"/>
            <p:cNvSpPr>
              <a:spLocks noChangeShapeType="1"/>
            </p:cNvSpPr>
            <p:nvPr/>
          </p:nvSpPr>
          <p:spPr bwMode="auto">
            <a:xfrm flipH="1">
              <a:off x="4044096" y="4148563"/>
              <a:ext cx="419725" cy="205988"/>
            </a:xfrm>
            <a:prstGeom prst="line">
              <a:avLst/>
            </a:prstGeom>
            <a:noFill/>
            <a:ln w="19050">
              <a:solidFill>
                <a:srgbClr val="0000CC"/>
              </a:solidFill>
              <a:prstDash val="sysDot"/>
              <a:round/>
              <a:headEnd/>
              <a:tailEnd type="triangle" w="med" len="med"/>
            </a:ln>
            <a:effectLst/>
          </p:spPr>
          <p:txBody>
            <a:bodyPr wrap="square">
              <a:spAutoFit/>
            </a:bodyPr>
            <a:lstStyle/>
            <a:p>
              <a:endParaRPr lang="en-US"/>
            </a:p>
          </p:txBody>
        </p:sp>
        <p:sp>
          <p:nvSpPr>
            <p:cNvPr id="98" name="TextBox 97"/>
            <p:cNvSpPr txBox="1"/>
            <p:nvPr/>
          </p:nvSpPr>
          <p:spPr>
            <a:xfrm>
              <a:off x="2667000" y="1676400"/>
              <a:ext cx="962055" cy="369332"/>
            </a:xfrm>
            <a:prstGeom prst="rect">
              <a:avLst/>
            </a:prstGeom>
            <a:noFill/>
          </p:spPr>
          <p:txBody>
            <a:bodyPr wrap="square" rtlCol="0">
              <a:spAutoFit/>
            </a:bodyPr>
            <a:lstStyle/>
            <a:p>
              <a:r>
                <a:rPr lang="en-US"/>
                <a:t>thread</a:t>
              </a:r>
            </a:p>
          </p:txBody>
        </p:sp>
        <p:sp>
          <p:nvSpPr>
            <p:cNvPr id="99" name="TextBox 98"/>
            <p:cNvSpPr txBox="1"/>
            <p:nvPr/>
          </p:nvSpPr>
          <p:spPr>
            <a:xfrm>
              <a:off x="3810000" y="1676400"/>
              <a:ext cx="962055" cy="369332"/>
            </a:xfrm>
            <a:prstGeom prst="rect">
              <a:avLst/>
            </a:prstGeom>
            <a:noFill/>
          </p:spPr>
          <p:txBody>
            <a:bodyPr wrap="square" rtlCol="0">
              <a:spAutoFit/>
            </a:bodyPr>
            <a:lstStyle/>
            <a:p>
              <a:r>
                <a:rPr lang="en-US"/>
                <a:t>thread</a:t>
              </a:r>
            </a:p>
          </p:txBody>
        </p:sp>
      </p:grpSp>
      <p:sp>
        <p:nvSpPr>
          <p:cNvPr id="58" name="Footer Placeholder 57"/>
          <p:cNvSpPr>
            <a:spLocks noGrp="1"/>
          </p:cNvSpPr>
          <p:nvPr>
            <p:ph type="ftr" sz="quarter" idx="12"/>
          </p:nvPr>
        </p:nvSpPr>
        <p:spPr/>
        <p:txBody>
          <a:bodyPr/>
          <a:lstStyle/>
          <a:p>
            <a:r>
              <a:rPr lang="en-US" err="1"/>
              <a:t>DynamoRIO</a:t>
            </a:r>
            <a:r>
              <a:rPr lang="en-US"/>
              <a:t> Tutorial February 2017</a:t>
            </a:r>
          </a:p>
        </p:txBody>
      </p:sp>
      <p:cxnSp>
        <p:nvCxnSpPr>
          <p:cNvPr id="59" name="Elbow Connector 58"/>
          <p:cNvCxnSpPr>
            <a:stCxn id="38" idx="0"/>
            <a:endCxn id="458788" idx="0"/>
          </p:cNvCxnSpPr>
          <p:nvPr/>
        </p:nvCxnSpPr>
        <p:spPr bwMode="auto">
          <a:xfrm rot="5400000" flipH="1" flipV="1">
            <a:off x="3662089" y="2873863"/>
            <a:ext cx="1512563" cy="13452"/>
          </a:xfrm>
          <a:prstGeom prst="bentConnector5">
            <a:avLst>
              <a:gd name="adj1" fmla="val -9958"/>
              <a:gd name="adj2" fmla="val -1459880"/>
              <a:gd name="adj3" fmla="val 108552"/>
            </a:avLst>
          </a:prstGeom>
          <a:solidFill>
            <a:schemeClr val="accent1"/>
          </a:solidFill>
          <a:ln w="19050" cap="flat" cmpd="sng" algn="ctr">
            <a:solidFill>
              <a:srgbClr val="0000CC"/>
            </a:solidFill>
            <a:prstDash val="solid"/>
            <a:round/>
            <a:headEnd type="none" w="med" len="med"/>
            <a:tailEnd type="arrow"/>
          </a:ln>
          <a:effectLst/>
        </p:spPr>
      </p:cxnSp>
      <p:cxnSp>
        <p:nvCxnSpPr>
          <p:cNvPr id="100" name="Elbow Connector 99"/>
          <p:cNvCxnSpPr/>
          <p:nvPr/>
        </p:nvCxnSpPr>
        <p:spPr bwMode="auto">
          <a:xfrm rot="5400000" flipH="1" flipV="1">
            <a:off x="4813046" y="2883156"/>
            <a:ext cx="1512563" cy="13452"/>
          </a:xfrm>
          <a:prstGeom prst="bentConnector5">
            <a:avLst>
              <a:gd name="adj1" fmla="val -9958"/>
              <a:gd name="adj2" fmla="val -1459880"/>
              <a:gd name="adj3" fmla="val 108552"/>
            </a:avLst>
          </a:prstGeom>
          <a:solidFill>
            <a:schemeClr val="accent1"/>
          </a:solidFill>
          <a:ln w="19050" cap="flat" cmpd="sng" algn="ctr">
            <a:solidFill>
              <a:srgbClr val="0000CC"/>
            </a:solidFill>
            <a:prstDash val="solid"/>
            <a:round/>
            <a:headEnd type="none" w="med" len="med"/>
            <a:tailEnd type="arrow"/>
          </a:ln>
          <a:effectLst/>
        </p:spPr>
      </p:cxnSp>
    </p:spTree>
    <p:extLst>
      <p:ext uri="{BB962C8B-B14F-4D97-AF65-F5344CB8AC3E}">
        <p14:creationId xmlns:p14="http://schemas.microsoft.com/office/powerpoint/2010/main" val="53968947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78E33963-7165-440B-8FEB-02E6BFDBB8A4}" type="slidenum">
              <a:rPr lang="en-US"/>
              <a:pPr/>
              <a:t>37</a:t>
            </a:fld>
            <a:endParaRPr lang="en-US"/>
          </a:p>
        </p:txBody>
      </p:sp>
      <p:sp>
        <p:nvSpPr>
          <p:cNvPr id="20484" name="Rectangle 4"/>
          <p:cNvSpPr>
            <a:spLocks noGrp="1" noChangeArrowheads="1"/>
          </p:cNvSpPr>
          <p:nvPr>
            <p:ph type="title"/>
          </p:nvPr>
        </p:nvSpPr>
        <p:spPr/>
        <p:txBody>
          <a:bodyPr/>
          <a:lstStyle/>
          <a:p>
            <a:r>
              <a:rPr lang="en-US"/>
              <a:t>Design Goals</a:t>
            </a:r>
          </a:p>
        </p:txBody>
      </p:sp>
      <p:sp>
        <p:nvSpPr>
          <p:cNvPr id="20485" name="Rectangle 5"/>
          <p:cNvSpPr>
            <a:spLocks noGrp="1" noChangeArrowheads="1"/>
          </p:cNvSpPr>
          <p:nvPr>
            <p:ph type="body" idx="1"/>
          </p:nvPr>
        </p:nvSpPr>
        <p:spPr/>
        <p:txBody>
          <a:bodyPr/>
          <a:lstStyle/>
          <a:p>
            <a:r>
              <a:rPr lang="en-US"/>
              <a:t>Efficient</a:t>
            </a:r>
          </a:p>
          <a:p>
            <a:pPr lvl="1"/>
            <a:r>
              <a:rPr lang="en-US"/>
              <a:t>Aiming for near-native performance (?)</a:t>
            </a:r>
          </a:p>
          <a:p>
            <a:r>
              <a:rPr lang="en-US"/>
              <a:t>Transparent</a:t>
            </a:r>
          </a:p>
          <a:p>
            <a:pPr lvl="1"/>
            <a:r>
              <a:rPr lang="en-US"/>
              <a:t>Match native behavior</a:t>
            </a:r>
          </a:p>
          <a:p>
            <a:r>
              <a:rPr lang="en-US"/>
              <a:t>Comprehensive</a:t>
            </a:r>
          </a:p>
          <a:p>
            <a:pPr lvl="1"/>
            <a:r>
              <a:rPr lang="en-US"/>
              <a:t>Control every instruction, in any application</a:t>
            </a:r>
          </a:p>
          <a:p>
            <a:r>
              <a:rPr lang="en-US"/>
              <a:t>Customizable</a:t>
            </a:r>
          </a:p>
          <a:p>
            <a:pPr lvl="1"/>
            <a:r>
              <a:rPr lang="en-US"/>
              <a:t>Adapt to satisfy disparate tool needs</a:t>
            </a:r>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8676511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Arrow 21"/>
          <p:cNvSpPr/>
          <p:nvPr/>
        </p:nvSpPr>
        <p:spPr bwMode="auto">
          <a:xfrm>
            <a:off x="9583831" y="4513371"/>
            <a:ext cx="263339" cy="579715"/>
          </a:xfrm>
          <a:prstGeom prst="rightArrow">
            <a:avLst>
              <a:gd name="adj1" fmla="val 47526"/>
              <a:gd name="adj2" fmla="val 63323"/>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23" name="Right Arrow 22"/>
          <p:cNvSpPr/>
          <p:nvPr/>
        </p:nvSpPr>
        <p:spPr bwMode="auto">
          <a:xfrm>
            <a:off x="9583831" y="2071923"/>
            <a:ext cx="263339" cy="579715"/>
          </a:xfrm>
          <a:prstGeom prst="rightArrow">
            <a:avLst>
              <a:gd name="adj1" fmla="val 47526"/>
              <a:gd name="adj2" fmla="val 63323"/>
            </a:avLst>
          </a:prstGeom>
          <a:solidFill>
            <a:schemeClr val="accent1">
              <a:lumMod val="60000"/>
              <a:lumOff val="40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13" name="Text Box 8"/>
          <p:cNvSpPr txBox="1">
            <a:spLocks noChangeArrowheads="1"/>
          </p:cNvSpPr>
          <p:nvPr/>
        </p:nvSpPr>
        <p:spPr bwMode="auto">
          <a:xfrm>
            <a:off x="8001000" y="1828800"/>
            <a:ext cx="1600200" cy="1066800"/>
          </a:xfrm>
          <a:prstGeom prst="rect">
            <a:avLst/>
          </a:prstGeom>
          <a:solidFill>
            <a:schemeClr val="accent1">
              <a:lumMod val="60000"/>
              <a:lumOff val="40000"/>
            </a:schemeClr>
          </a:solidFill>
          <a:ln w="28575">
            <a:noFill/>
            <a:miter lim="800000"/>
            <a:headEnd/>
            <a:tailEnd/>
          </a:ln>
          <a:effectLst/>
        </p:spPr>
        <p:txBody>
          <a:bodyPr wrap="square" lIns="91432" tIns="45716" rIns="91432" bIns="45716" anchor="ctr" anchorCtr="1">
            <a:noAutofit/>
          </a:bodyPr>
          <a:lstStyle/>
          <a:p>
            <a:pPr algn="ctr"/>
            <a:r>
              <a:rPr lang="en-US" sz="2000"/>
              <a:t>Google sponsors</a:t>
            </a:r>
            <a:br>
              <a:rPr lang="en-US" sz="2000"/>
            </a:br>
            <a:r>
              <a:rPr lang="en-US" sz="2000"/>
              <a:t> Dr. Memory</a:t>
            </a:r>
            <a:endParaRPr lang="en-US" sz="3200">
              <a:latin typeface="Times New Roman" pitchFamily="16" charset="0"/>
            </a:endParaRPr>
          </a:p>
        </p:txBody>
      </p:sp>
      <p:sp>
        <p:nvSpPr>
          <p:cNvPr id="8196" name="Rectangle 4"/>
          <p:cNvSpPr>
            <a:spLocks noGrp="1" noChangeArrowheads="1"/>
          </p:cNvSpPr>
          <p:nvPr>
            <p:ph type="title"/>
          </p:nvPr>
        </p:nvSpPr>
        <p:spPr/>
        <p:txBody>
          <a:bodyPr/>
          <a:lstStyle/>
          <a:p>
            <a:r>
              <a:rPr lang="en-US"/>
              <a:t>DynamoRIO History</a:t>
            </a:r>
          </a:p>
        </p:txBody>
      </p:sp>
      <p:sp>
        <p:nvSpPr>
          <p:cNvPr id="2" name="Slide Number Placeholder 1"/>
          <p:cNvSpPr>
            <a:spLocks noGrp="1"/>
          </p:cNvSpPr>
          <p:nvPr>
            <p:ph type="sldNum" sz="quarter" idx="11"/>
          </p:nvPr>
        </p:nvSpPr>
        <p:spPr/>
        <p:txBody>
          <a:bodyPr/>
          <a:lstStyle/>
          <a:p>
            <a:fld id="{ED4BD66F-D165-4EBD-B702-0C4B83F080EE}" type="slidenum">
              <a:rPr lang="en-US" smtClean="0"/>
              <a:pPr/>
              <a:t>38</a:t>
            </a:fld>
            <a:endParaRPr lang="en-US"/>
          </a:p>
        </p:txBody>
      </p:sp>
      <p:sp>
        <p:nvSpPr>
          <p:cNvPr id="3" name="Footer Placeholder 2"/>
          <p:cNvSpPr>
            <a:spLocks noGrp="1"/>
          </p:cNvSpPr>
          <p:nvPr>
            <p:ph type="ftr" sz="quarter" idx="12"/>
          </p:nvPr>
        </p:nvSpPr>
        <p:spPr/>
        <p:txBody>
          <a:bodyPr/>
          <a:lstStyle/>
          <a:p>
            <a:r>
              <a:rPr lang="en-US" err="1"/>
              <a:t>DynamoRIO</a:t>
            </a:r>
            <a:r>
              <a:rPr lang="en-US"/>
              <a:t> Tutorial February 2017</a:t>
            </a:r>
          </a:p>
        </p:txBody>
      </p:sp>
      <p:sp>
        <p:nvSpPr>
          <p:cNvPr id="7" name="Text Box 3"/>
          <p:cNvSpPr txBox="1">
            <a:spLocks noChangeArrowheads="1"/>
          </p:cNvSpPr>
          <p:nvPr/>
        </p:nvSpPr>
        <p:spPr bwMode="auto">
          <a:xfrm>
            <a:off x="1828800" y="2907276"/>
            <a:ext cx="762000" cy="369324"/>
          </a:xfrm>
          <a:prstGeom prst="rect">
            <a:avLst/>
          </a:prstGeom>
          <a:noFill/>
          <a:ln w="9525">
            <a:noFill/>
            <a:miter lim="800000"/>
            <a:headEnd/>
            <a:tailEnd/>
          </a:ln>
          <a:effectLst/>
        </p:spPr>
        <p:txBody>
          <a:bodyPr wrap="square" lIns="91432" tIns="45716" rIns="91432" bIns="45716">
            <a:spAutoFit/>
          </a:bodyPr>
          <a:lstStyle/>
          <a:p>
            <a:pPr algn="ctr">
              <a:lnSpc>
                <a:spcPct val="90000"/>
              </a:lnSpc>
              <a:spcBef>
                <a:spcPct val="50000"/>
              </a:spcBef>
              <a:spcAft>
                <a:spcPct val="0"/>
              </a:spcAft>
              <a:buClrTx/>
              <a:buSzTx/>
              <a:buFontTx/>
              <a:buNone/>
            </a:pPr>
            <a:r>
              <a:rPr lang="en-US" sz="2000" b="1"/>
              <a:t>2001</a:t>
            </a:r>
          </a:p>
        </p:txBody>
      </p:sp>
      <p:sp>
        <p:nvSpPr>
          <p:cNvPr id="12" name="Text Box 8"/>
          <p:cNvSpPr txBox="1">
            <a:spLocks noChangeArrowheads="1"/>
          </p:cNvSpPr>
          <p:nvPr/>
        </p:nvSpPr>
        <p:spPr bwMode="auto">
          <a:xfrm>
            <a:off x="6019800" y="1828800"/>
            <a:ext cx="1981200" cy="1066800"/>
          </a:xfrm>
          <a:prstGeom prst="rect">
            <a:avLst/>
          </a:prstGeom>
          <a:solidFill>
            <a:schemeClr val="accent2">
              <a:lumMod val="60000"/>
              <a:lumOff val="40000"/>
            </a:schemeClr>
          </a:solidFill>
          <a:ln w="28575">
            <a:solidFill>
              <a:schemeClr val="tx1"/>
            </a:solidFill>
            <a:miter lim="800000"/>
            <a:headEnd/>
            <a:tailEnd/>
          </a:ln>
          <a:effectLst/>
        </p:spPr>
        <p:txBody>
          <a:bodyPr wrap="square" lIns="91432" tIns="45716" rIns="91432" bIns="45716" anchor="ctr" anchorCtr="1">
            <a:noAutofit/>
          </a:bodyPr>
          <a:lstStyle/>
          <a:p>
            <a:pPr algn="ctr"/>
            <a:r>
              <a:rPr lang="en-US" sz="2000"/>
              <a:t>VMware</a:t>
            </a:r>
          </a:p>
          <a:p>
            <a:pPr algn="ctr"/>
            <a:r>
              <a:rPr lang="en-US" sz="2000"/>
              <a:t>acquires </a:t>
            </a:r>
            <a:r>
              <a:rPr lang="en-US" sz="2000" err="1"/>
              <a:t>Determina</a:t>
            </a:r>
            <a:endParaRPr lang="en-US" sz="3200">
              <a:latin typeface="Times New Roman" pitchFamily="16" charset="0"/>
            </a:endParaRPr>
          </a:p>
        </p:txBody>
      </p:sp>
      <p:sp>
        <p:nvSpPr>
          <p:cNvPr id="27" name="Text Box 8"/>
          <p:cNvSpPr txBox="1">
            <a:spLocks noChangeArrowheads="1"/>
          </p:cNvSpPr>
          <p:nvPr/>
        </p:nvSpPr>
        <p:spPr bwMode="auto">
          <a:xfrm>
            <a:off x="3733800" y="1828800"/>
            <a:ext cx="2286000" cy="1066800"/>
          </a:xfrm>
          <a:prstGeom prst="rect">
            <a:avLst/>
          </a:prstGeom>
          <a:solidFill>
            <a:srgbClr val="98E036"/>
          </a:solidFill>
          <a:ln w="28575">
            <a:solidFill>
              <a:schemeClr val="tx1"/>
            </a:solidFill>
            <a:miter lim="800000"/>
            <a:headEnd/>
            <a:tailEnd/>
          </a:ln>
          <a:effectLst/>
        </p:spPr>
        <p:txBody>
          <a:bodyPr wrap="square" lIns="91432" tIns="45716" rIns="91432" bIns="45716" anchor="ctr" anchorCtr="1">
            <a:noAutofit/>
          </a:bodyPr>
          <a:lstStyle/>
          <a:p>
            <a:pPr algn="ctr"/>
            <a:r>
              <a:rPr lang="en-US" sz="2000" err="1"/>
              <a:t>Determina</a:t>
            </a:r>
            <a:endParaRPr lang="en-US" sz="2000"/>
          </a:p>
          <a:p>
            <a:pPr algn="ctr"/>
            <a:r>
              <a:rPr lang="en-US" sz="2000"/>
              <a:t>security startup</a:t>
            </a:r>
          </a:p>
        </p:txBody>
      </p:sp>
      <p:sp>
        <p:nvSpPr>
          <p:cNvPr id="29" name="Text Box 8"/>
          <p:cNvSpPr txBox="1">
            <a:spLocks noChangeArrowheads="1"/>
          </p:cNvSpPr>
          <p:nvPr/>
        </p:nvSpPr>
        <p:spPr bwMode="auto">
          <a:xfrm>
            <a:off x="7391400" y="4267200"/>
            <a:ext cx="2209800" cy="1066800"/>
          </a:xfrm>
          <a:prstGeom prst="rect">
            <a:avLst/>
          </a:prstGeom>
          <a:solidFill>
            <a:schemeClr val="accent1">
              <a:lumMod val="20000"/>
              <a:lumOff val="80000"/>
            </a:schemeClr>
          </a:solidFill>
          <a:ln w="28575">
            <a:noFill/>
            <a:miter lim="800000"/>
            <a:headEnd/>
            <a:tailEnd/>
          </a:ln>
          <a:effectLst/>
        </p:spPr>
        <p:txBody>
          <a:bodyPr wrap="square" lIns="91432" tIns="45716" rIns="91432" bIns="45716" anchor="ctr" anchorCtr="1">
            <a:noAutofit/>
          </a:bodyPr>
          <a:lstStyle/>
          <a:p>
            <a:pPr algn="ctr"/>
            <a:r>
              <a:rPr lang="en-US" sz="2000"/>
              <a:t>open-sourced</a:t>
            </a:r>
            <a:br>
              <a:rPr lang="en-US" sz="2000"/>
            </a:br>
            <a:r>
              <a:rPr lang="en-US" sz="2000"/>
              <a:t>BSD license</a:t>
            </a:r>
          </a:p>
        </p:txBody>
      </p:sp>
      <p:sp>
        <p:nvSpPr>
          <p:cNvPr id="31" name="Text Box 8"/>
          <p:cNvSpPr txBox="1">
            <a:spLocks noChangeArrowheads="1"/>
          </p:cNvSpPr>
          <p:nvPr/>
        </p:nvSpPr>
        <p:spPr bwMode="auto">
          <a:xfrm>
            <a:off x="2819400" y="4267200"/>
            <a:ext cx="4572000" cy="1066800"/>
          </a:xfrm>
          <a:prstGeom prst="rect">
            <a:avLst/>
          </a:prstGeom>
          <a:solidFill>
            <a:schemeClr val="bg2">
              <a:lumMod val="60000"/>
              <a:lumOff val="40000"/>
            </a:schemeClr>
          </a:solidFill>
          <a:ln w="28575">
            <a:solidFill>
              <a:schemeClr val="tx1"/>
            </a:solidFill>
            <a:miter lim="800000"/>
            <a:headEnd/>
            <a:tailEnd/>
          </a:ln>
          <a:effectLst/>
        </p:spPr>
        <p:txBody>
          <a:bodyPr wrap="square" lIns="91432" tIns="45716" rIns="91432" bIns="45716" anchor="ctr" anchorCtr="1">
            <a:noAutofit/>
          </a:bodyPr>
          <a:lstStyle/>
          <a:p>
            <a:pPr algn="ctr"/>
            <a:r>
              <a:rPr lang="en-US" sz="2000"/>
              <a:t>binary releases</a:t>
            </a:r>
            <a:endParaRPr lang="en-US" sz="3200">
              <a:latin typeface="Times New Roman" pitchFamily="16" charset="0"/>
            </a:endParaRPr>
          </a:p>
        </p:txBody>
      </p:sp>
      <p:sp>
        <p:nvSpPr>
          <p:cNvPr id="11" name="Text Box 8"/>
          <p:cNvSpPr txBox="1">
            <a:spLocks noChangeArrowheads="1"/>
          </p:cNvSpPr>
          <p:nvPr/>
        </p:nvSpPr>
        <p:spPr bwMode="auto">
          <a:xfrm>
            <a:off x="2133600" y="1828800"/>
            <a:ext cx="1600200" cy="1066800"/>
          </a:xfrm>
          <a:prstGeom prst="rect">
            <a:avLst/>
          </a:prstGeom>
          <a:solidFill>
            <a:srgbClr val="FFFF99"/>
          </a:solidFill>
          <a:ln w="28575">
            <a:solidFill>
              <a:schemeClr val="tx1"/>
            </a:solidFill>
            <a:miter lim="800000"/>
            <a:headEnd/>
            <a:tailEnd/>
          </a:ln>
          <a:effectLst/>
        </p:spPr>
        <p:txBody>
          <a:bodyPr wrap="square" lIns="91432" tIns="45716" rIns="91432" bIns="45716" anchor="ctr" anchorCtr="1">
            <a:noAutofit/>
          </a:bodyPr>
          <a:lstStyle/>
          <a:p>
            <a:pPr algn="ctr"/>
            <a:r>
              <a:rPr lang="en-US" sz="2000" err="1"/>
              <a:t>DynamoRIO</a:t>
            </a:r>
            <a:endParaRPr lang="en-US" sz="2000"/>
          </a:p>
          <a:p>
            <a:pPr algn="ctr"/>
            <a:r>
              <a:rPr lang="en-US" sz="2000"/>
              <a:t>@MIT</a:t>
            </a:r>
          </a:p>
        </p:txBody>
      </p:sp>
      <p:sp>
        <p:nvSpPr>
          <p:cNvPr id="15" name="Text Box 3"/>
          <p:cNvSpPr txBox="1">
            <a:spLocks noChangeArrowheads="1"/>
          </p:cNvSpPr>
          <p:nvPr/>
        </p:nvSpPr>
        <p:spPr bwMode="auto">
          <a:xfrm>
            <a:off x="3352800" y="2895600"/>
            <a:ext cx="762000" cy="369324"/>
          </a:xfrm>
          <a:prstGeom prst="rect">
            <a:avLst/>
          </a:prstGeom>
          <a:noFill/>
          <a:ln w="9525">
            <a:noFill/>
            <a:miter lim="800000"/>
            <a:headEnd/>
            <a:tailEnd/>
          </a:ln>
          <a:effectLst/>
        </p:spPr>
        <p:txBody>
          <a:bodyPr wrap="square" lIns="91432" tIns="45716" rIns="91432" bIns="45716">
            <a:spAutoFit/>
          </a:bodyPr>
          <a:lstStyle/>
          <a:p>
            <a:pPr algn="ctr">
              <a:lnSpc>
                <a:spcPct val="90000"/>
              </a:lnSpc>
              <a:spcBef>
                <a:spcPct val="50000"/>
              </a:spcBef>
              <a:spcAft>
                <a:spcPct val="0"/>
              </a:spcAft>
              <a:buClrTx/>
              <a:buSzTx/>
              <a:buFontTx/>
              <a:buNone/>
            </a:pPr>
            <a:r>
              <a:rPr lang="en-US" sz="2000" b="1"/>
              <a:t>2003</a:t>
            </a:r>
          </a:p>
        </p:txBody>
      </p:sp>
      <p:sp>
        <p:nvSpPr>
          <p:cNvPr id="16" name="Text Box 3"/>
          <p:cNvSpPr txBox="1">
            <a:spLocks noChangeArrowheads="1"/>
          </p:cNvSpPr>
          <p:nvPr/>
        </p:nvSpPr>
        <p:spPr bwMode="auto">
          <a:xfrm>
            <a:off x="5638800" y="2895600"/>
            <a:ext cx="762000" cy="369324"/>
          </a:xfrm>
          <a:prstGeom prst="rect">
            <a:avLst/>
          </a:prstGeom>
          <a:noFill/>
          <a:ln w="9525">
            <a:noFill/>
            <a:miter lim="800000"/>
            <a:headEnd/>
            <a:tailEnd/>
          </a:ln>
          <a:effectLst/>
        </p:spPr>
        <p:txBody>
          <a:bodyPr wrap="square" lIns="91432" tIns="45716" rIns="91432" bIns="45716">
            <a:spAutoFit/>
          </a:bodyPr>
          <a:lstStyle/>
          <a:p>
            <a:pPr algn="ctr">
              <a:lnSpc>
                <a:spcPct val="90000"/>
              </a:lnSpc>
              <a:spcBef>
                <a:spcPct val="50000"/>
              </a:spcBef>
              <a:spcAft>
                <a:spcPct val="0"/>
              </a:spcAft>
              <a:buClrTx/>
              <a:buSzTx/>
              <a:buFontTx/>
              <a:buNone/>
            </a:pPr>
            <a:r>
              <a:rPr lang="en-US" sz="2000" b="1"/>
              <a:t>2007</a:t>
            </a:r>
          </a:p>
        </p:txBody>
      </p:sp>
      <p:sp>
        <p:nvSpPr>
          <p:cNvPr id="17" name="Text Box 3"/>
          <p:cNvSpPr txBox="1">
            <a:spLocks noChangeArrowheads="1"/>
          </p:cNvSpPr>
          <p:nvPr/>
        </p:nvSpPr>
        <p:spPr bwMode="auto">
          <a:xfrm>
            <a:off x="7620000" y="2895600"/>
            <a:ext cx="762000" cy="369324"/>
          </a:xfrm>
          <a:prstGeom prst="rect">
            <a:avLst/>
          </a:prstGeom>
          <a:noFill/>
          <a:ln w="9525">
            <a:noFill/>
            <a:miter lim="800000"/>
            <a:headEnd/>
            <a:tailEnd/>
          </a:ln>
          <a:effectLst/>
        </p:spPr>
        <p:txBody>
          <a:bodyPr wrap="square" lIns="91432" tIns="45716" rIns="91432" bIns="45716">
            <a:spAutoFit/>
          </a:bodyPr>
          <a:lstStyle/>
          <a:p>
            <a:pPr algn="ctr">
              <a:lnSpc>
                <a:spcPct val="90000"/>
              </a:lnSpc>
              <a:spcBef>
                <a:spcPct val="50000"/>
              </a:spcBef>
              <a:spcAft>
                <a:spcPct val="0"/>
              </a:spcAft>
              <a:buClrTx/>
              <a:buSzTx/>
              <a:buFontTx/>
              <a:buNone/>
            </a:pPr>
            <a:r>
              <a:rPr lang="en-US" sz="2000" b="1"/>
              <a:t>2010</a:t>
            </a:r>
          </a:p>
        </p:txBody>
      </p:sp>
      <p:sp>
        <p:nvSpPr>
          <p:cNvPr id="18" name="Text Box 3"/>
          <p:cNvSpPr txBox="1">
            <a:spLocks noChangeArrowheads="1"/>
          </p:cNvSpPr>
          <p:nvPr/>
        </p:nvSpPr>
        <p:spPr bwMode="auto">
          <a:xfrm>
            <a:off x="2514600" y="5334000"/>
            <a:ext cx="762000" cy="369324"/>
          </a:xfrm>
          <a:prstGeom prst="rect">
            <a:avLst/>
          </a:prstGeom>
          <a:noFill/>
          <a:ln w="9525">
            <a:noFill/>
            <a:miter lim="800000"/>
            <a:headEnd/>
            <a:tailEnd/>
          </a:ln>
          <a:effectLst/>
        </p:spPr>
        <p:txBody>
          <a:bodyPr wrap="square" lIns="91432" tIns="45716" rIns="91432" bIns="45716">
            <a:spAutoFit/>
          </a:bodyPr>
          <a:lstStyle/>
          <a:p>
            <a:pPr algn="ctr">
              <a:lnSpc>
                <a:spcPct val="90000"/>
              </a:lnSpc>
              <a:spcBef>
                <a:spcPct val="50000"/>
              </a:spcBef>
              <a:spcAft>
                <a:spcPct val="0"/>
              </a:spcAft>
              <a:buClrTx/>
              <a:buSzTx/>
              <a:buFontTx/>
              <a:buNone/>
            </a:pPr>
            <a:r>
              <a:rPr lang="en-US" sz="2000" b="1"/>
              <a:t>2002</a:t>
            </a:r>
          </a:p>
        </p:txBody>
      </p:sp>
      <p:sp>
        <p:nvSpPr>
          <p:cNvPr id="19" name="Text Box 3"/>
          <p:cNvSpPr txBox="1">
            <a:spLocks noChangeArrowheads="1"/>
          </p:cNvSpPr>
          <p:nvPr/>
        </p:nvSpPr>
        <p:spPr bwMode="auto">
          <a:xfrm>
            <a:off x="7010400" y="5334000"/>
            <a:ext cx="762000" cy="369324"/>
          </a:xfrm>
          <a:prstGeom prst="rect">
            <a:avLst/>
          </a:prstGeom>
          <a:noFill/>
          <a:ln w="9525">
            <a:noFill/>
            <a:miter lim="800000"/>
            <a:headEnd/>
            <a:tailEnd/>
          </a:ln>
          <a:effectLst/>
        </p:spPr>
        <p:txBody>
          <a:bodyPr wrap="square" lIns="91432" tIns="45716" rIns="91432" bIns="45716">
            <a:spAutoFit/>
          </a:bodyPr>
          <a:lstStyle/>
          <a:p>
            <a:pPr algn="ctr">
              <a:lnSpc>
                <a:spcPct val="90000"/>
              </a:lnSpc>
              <a:spcBef>
                <a:spcPct val="50000"/>
              </a:spcBef>
              <a:spcAft>
                <a:spcPct val="0"/>
              </a:spcAft>
              <a:buClrTx/>
              <a:buSzTx/>
              <a:buFontTx/>
              <a:buNone/>
            </a:pPr>
            <a:r>
              <a:rPr lang="en-US" sz="2000" b="1"/>
              <a:t>2009</a:t>
            </a:r>
          </a:p>
        </p:txBody>
      </p:sp>
      <p:cxnSp>
        <p:nvCxnSpPr>
          <p:cNvPr id="25" name="Straight Connector 24"/>
          <p:cNvCxnSpPr/>
          <p:nvPr/>
        </p:nvCxnSpPr>
        <p:spPr bwMode="auto">
          <a:xfrm>
            <a:off x="8001000" y="1828800"/>
            <a:ext cx="1600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8001000" y="2895600"/>
            <a:ext cx="1600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7391400" y="4267200"/>
            <a:ext cx="2209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7" name="Straight Connector 36"/>
          <p:cNvCxnSpPr>
            <a:stCxn id="19" idx="0"/>
          </p:cNvCxnSpPr>
          <p:nvPr/>
        </p:nvCxnSpPr>
        <p:spPr bwMode="auto">
          <a:xfrm>
            <a:off x="7391400" y="5334000"/>
            <a:ext cx="2209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14338" name="Picture 2" descr="Derek Bruening">
            <a:extLst>
              <a:ext uri="{FF2B5EF4-FFF2-40B4-BE49-F238E27FC236}">
                <a16:creationId xmlns:a16="http://schemas.microsoft.com/office/drawing/2014/main" id="{938292AB-5D71-B742-ADD1-77D91D9E3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26" y="4267200"/>
            <a:ext cx="1600174" cy="16001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91EF51-ADAC-F644-BA78-4E0C09413F58}"/>
              </a:ext>
            </a:extLst>
          </p:cNvPr>
          <p:cNvSpPr/>
          <p:nvPr/>
        </p:nvSpPr>
        <p:spPr>
          <a:xfrm>
            <a:off x="142009" y="5867374"/>
            <a:ext cx="1894609" cy="923330"/>
          </a:xfrm>
          <a:prstGeom prst="rect">
            <a:avLst/>
          </a:prstGeom>
        </p:spPr>
        <p:txBody>
          <a:bodyPr wrap="square">
            <a:spAutoFit/>
          </a:bodyPr>
          <a:lstStyle/>
          <a:p>
            <a:r>
              <a:rPr lang="en-US"/>
              <a:t>Derek </a:t>
            </a:r>
            <a:r>
              <a:rPr lang="en-US" err="1"/>
              <a:t>Bruening</a:t>
            </a:r>
            <a:br>
              <a:rPr lang="en-US"/>
            </a:br>
            <a:r>
              <a:rPr lang="en-US"/>
              <a:t>@Google</a:t>
            </a:r>
            <a:br>
              <a:rPr lang="en-US"/>
            </a:br>
            <a:endParaRPr lang="en-US"/>
          </a:p>
        </p:txBody>
      </p:sp>
    </p:spTree>
    <p:extLst>
      <p:ext uri="{BB962C8B-B14F-4D97-AF65-F5344CB8AC3E}">
        <p14:creationId xmlns:p14="http://schemas.microsoft.com/office/powerpoint/2010/main" val="3782372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276600" y="2590800"/>
            <a:ext cx="6400800" cy="2667000"/>
          </a:xfrm>
          <a:prstGeom prst="rect">
            <a:avLst/>
          </a:prstGeom>
          <a:solidFill>
            <a:srgbClr val="99BBFF"/>
          </a:solidFill>
          <a:ln w="9525" algn="ctr">
            <a:noFill/>
            <a:miter lim="800000"/>
            <a:headEnd/>
            <a:tailEnd/>
          </a:ln>
          <a:effectLst/>
        </p:spPr>
        <p:txBody>
          <a:bodyPr wrap="none" anchor="ctr"/>
          <a:lstStyle/>
          <a:p>
            <a:endParaRPr lang="en-US"/>
          </a:p>
        </p:txBody>
      </p:sp>
      <p:sp>
        <p:nvSpPr>
          <p:cNvPr id="32780" name="Rectangle 12"/>
          <p:cNvSpPr>
            <a:spLocks noGrp="1" noChangeArrowheads="1"/>
          </p:cNvSpPr>
          <p:nvPr>
            <p:ph type="title"/>
          </p:nvPr>
        </p:nvSpPr>
        <p:spPr/>
        <p:txBody>
          <a:bodyPr/>
          <a:lstStyle/>
          <a:p>
            <a:r>
              <a:rPr lang="en-US"/>
              <a:t>Direct Code Modification</a:t>
            </a:r>
          </a:p>
        </p:txBody>
      </p:sp>
      <p:sp>
        <p:nvSpPr>
          <p:cNvPr id="14" name="Slide Number Placeholder 13"/>
          <p:cNvSpPr>
            <a:spLocks noGrp="1"/>
          </p:cNvSpPr>
          <p:nvPr>
            <p:ph type="sldNum" sz="quarter" idx="11"/>
          </p:nvPr>
        </p:nvSpPr>
        <p:spPr>
          <a:prstGeom prst="rect">
            <a:avLst/>
          </a:prstGeom>
        </p:spPr>
        <p:txBody>
          <a:bodyPr/>
          <a:lstStyle/>
          <a:p>
            <a:fld id="{6F08177D-D844-4EDB-A536-A04CF4DF9A75}" type="slidenum">
              <a:rPr lang="en-US" smtClean="0"/>
              <a:pPr/>
              <a:t>39</a:t>
            </a:fld>
            <a:endParaRPr lang="en-US"/>
          </a:p>
        </p:txBody>
      </p:sp>
      <p:sp>
        <p:nvSpPr>
          <p:cNvPr id="13" name="Footer Placeholder 12"/>
          <p:cNvSpPr>
            <a:spLocks noGrp="1"/>
          </p:cNvSpPr>
          <p:nvPr>
            <p:ph type="ftr" sz="quarter" idx="12"/>
          </p:nvPr>
        </p:nvSpPr>
        <p:spPr/>
        <p:txBody>
          <a:bodyPr/>
          <a:lstStyle/>
          <a:p>
            <a:r>
              <a:rPr lang="en-US" err="1"/>
              <a:t>DynamoRIO</a:t>
            </a:r>
            <a:r>
              <a:rPr lang="en-US"/>
              <a:t> Tutorial February 2017</a:t>
            </a:r>
          </a:p>
        </p:txBody>
      </p:sp>
      <p:sp>
        <p:nvSpPr>
          <p:cNvPr id="32772" name="Rectangle 4"/>
          <p:cNvSpPr>
            <a:spLocks noChangeArrowheads="1"/>
          </p:cNvSpPr>
          <p:nvPr/>
        </p:nvSpPr>
        <p:spPr bwMode="auto">
          <a:xfrm>
            <a:off x="4495800" y="3733800"/>
            <a:ext cx="457200" cy="1524000"/>
          </a:xfrm>
          <a:prstGeom prst="rect">
            <a:avLst/>
          </a:prstGeom>
          <a:solidFill>
            <a:srgbClr val="FFFF66"/>
          </a:solidFill>
          <a:ln w="9525" algn="ctr">
            <a:noFill/>
            <a:miter lim="800000"/>
            <a:headEnd/>
            <a:tailEnd/>
          </a:ln>
          <a:effectLst/>
        </p:spPr>
        <p:txBody>
          <a:bodyPr wrap="none" anchor="ctr"/>
          <a:lstStyle/>
          <a:p>
            <a:endParaRPr lang="en-US"/>
          </a:p>
        </p:txBody>
      </p:sp>
      <p:sp>
        <p:nvSpPr>
          <p:cNvPr id="32773" name="Rectangle 5"/>
          <p:cNvSpPr>
            <a:spLocks noChangeArrowheads="1"/>
          </p:cNvSpPr>
          <p:nvPr/>
        </p:nvSpPr>
        <p:spPr bwMode="auto">
          <a:xfrm>
            <a:off x="4953000" y="4114800"/>
            <a:ext cx="457200" cy="381000"/>
          </a:xfrm>
          <a:prstGeom prst="rect">
            <a:avLst/>
          </a:prstGeom>
          <a:solidFill>
            <a:srgbClr val="FFFF66"/>
          </a:solidFill>
          <a:ln w="9525" algn="ctr">
            <a:noFill/>
            <a:miter lim="800000"/>
            <a:headEnd/>
            <a:tailEnd/>
          </a:ln>
          <a:effectLst/>
        </p:spPr>
        <p:txBody>
          <a:bodyPr wrap="none" anchor="ctr"/>
          <a:lstStyle/>
          <a:p>
            <a:endParaRPr lang="en-US"/>
          </a:p>
        </p:txBody>
      </p:sp>
      <p:sp>
        <p:nvSpPr>
          <p:cNvPr id="32774" name="Text Box 6"/>
          <p:cNvSpPr txBox="1">
            <a:spLocks noChangeArrowheads="1"/>
          </p:cNvSpPr>
          <p:nvPr/>
        </p:nvSpPr>
        <p:spPr bwMode="auto">
          <a:xfrm>
            <a:off x="3276600" y="2590800"/>
            <a:ext cx="6400800" cy="2681288"/>
          </a:xfrm>
          <a:prstGeom prst="rect">
            <a:avLst/>
          </a:prstGeom>
          <a:noFill/>
          <a:ln w="9525" algn="ctr">
            <a:solidFill>
              <a:schemeClr val="tx1"/>
            </a:solidFill>
            <a:miter lim="800000"/>
            <a:headEnd/>
            <a:tailEnd/>
          </a:ln>
          <a:effectLst/>
        </p:spPr>
        <p:txBody>
          <a:bodyPr>
            <a:spAutoFit/>
          </a:bodyPr>
          <a:lstStyle/>
          <a:p>
            <a:pPr>
              <a:spcBef>
                <a:spcPct val="50000"/>
              </a:spcBef>
              <a:spcAft>
                <a:spcPct val="40000"/>
              </a:spcAft>
              <a:buClr>
                <a:schemeClr val="folHlink"/>
              </a:buClr>
              <a:buSzPct val="75000"/>
              <a:buFont typeface="Wingdings 3" pitchFamily="18" charset="2"/>
              <a:buNone/>
            </a:pPr>
            <a:r>
              <a:rPr lang="en-US" b="1">
                <a:latin typeface="Courier New" pitchFamily="49" charset="0"/>
                <a:cs typeface="Arial" charset="0"/>
              </a:rPr>
              <a:t>Kernel32!TerminateProcess:</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7d4d1028 </a:t>
            </a:r>
            <a:r>
              <a:rPr lang="en-US" b="1">
                <a:solidFill>
                  <a:srgbClr val="FF3300"/>
                </a:solidFill>
                <a:latin typeface="Courier New" pitchFamily="49" charset="0"/>
                <a:cs typeface="Arial" charset="0"/>
              </a:rPr>
              <a:t>7c 05</a:t>
            </a:r>
            <a:r>
              <a:rPr lang="en-US" b="1">
                <a:latin typeface="Courier New" pitchFamily="49" charset="0"/>
                <a:cs typeface="Arial" charset="0"/>
              </a:rPr>
              <a:t>             </a:t>
            </a:r>
            <a:r>
              <a:rPr lang="en-US" b="1" err="1">
                <a:latin typeface="Courier New" pitchFamily="49" charset="0"/>
                <a:cs typeface="Arial" charset="0"/>
              </a:rPr>
              <a:t>jl</a:t>
            </a:r>
            <a:r>
              <a:rPr lang="en-US" b="1">
                <a:latin typeface="Courier New" pitchFamily="49" charset="0"/>
                <a:cs typeface="Arial" charset="0"/>
              </a:rPr>
              <a:t>   7d4d102f</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7d4d102a </a:t>
            </a:r>
            <a:r>
              <a:rPr lang="en-US" b="1">
                <a:solidFill>
                  <a:srgbClr val="FF3300"/>
                </a:solidFill>
                <a:latin typeface="Courier New" pitchFamily="49" charset="0"/>
                <a:cs typeface="Arial" charset="0"/>
              </a:rPr>
              <a:t>33 c0</a:t>
            </a:r>
            <a:r>
              <a:rPr lang="en-US" b="1">
                <a:latin typeface="Courier New" pitchFamily="49" charset="0"/>
                <a:cs typeface="Arial" charset="0"/>
              </a:rPr>
              <a:t>             </a:t>
            </a:r>
            <a:r>
              <a:rPr lang="en-US" b="1" err="1">
                <a:latin typeface="Courier New" pitchFamily="49" charset="0"/>
                <a:cs typeface="Arial" charset="0"/>
              </a:rPr>
              <a:t>xor</a:t>
            </a:r>
            <a:r>
              <a:rPr lang="en-US" b="1">
                <a:latin typeface="Courier New" pitchFamily="49" charset="0"/>
                <a:cs typeface="Arial" charset="0"/>
              </a:rPr>
              <a:t>  %</a:t>
            </a:r>
            <a:r>
              <a:rPr lang="en-US" b="1" err="1">
                <a:latin typeface="Courier New" pitchFamily="49" charset="0"/>
                <a:cs typeface="Arial" charset="0"/>
              </a:rPr>
              <a:t>eax,%eax</a:t>
            </a:r>
            <a:endParaRPr lang="en-US" b="1">
              <a:latin typeface="Courier New" pitchFamily="49" charset="0"/>
              <a:cs typeface="Arial" charset="0"/>
            </a:endParaRPr>
          </a:p>
          <a:p>
            <a:pPr>
              <a:spcAft>
                <a:spcPct val="40000"/>
              </a:spcAft>
              <a:buClr>
                <a:schemeClr val="folHlink"/>
              </a:buClr>
              <a:buSzPct val="75000"/>
              <a:buFont typeface="Wingdings 3" pitchFamily="18" charset="2"/>
              <a:buNone/>
            </a:pPr>
            <a:r>
              <a:rPr lang="en-US" b="1">
                <a:latin typeface="Courier New" pitchFamily="49" charset="0"/>
                <a:cs typeface="Arial" charset="0"/>
              </a:rPr>
              <a:t>7d4d102c </a:t>
            </a:r>
            <a:r>
              <a:rPr lang="en-US" b="1">
                <a:solidFill>
                  <a:srgbClr val="FF3300"/>
                </a:solidFill>
                <a:latin typeface="Courier New" pitchFamily="49" charset="0"/>
                <a:cs typeface="Arial" charset="0"/>
              </a:rPr>
              <a:t>40</a:t>
            </a:r>
            <a:r>
              <a:rPr lang="en-US" b="1">
                <a:latin typeface="Courier New" pitchFamily="49" charset="0"/>
                <a:cs typeface="Arial" charset="0"/>
              </a:rPr>
              <a:t>                inc  %</a:t>
            </a:r>
            <a:r>
              <a:rPr lang="en-US" b="1" err="1">
                <a:latin typeface="Courier New" pitchFamily="49" charset="0"/>
                <a:cs typeface="Arial" charset="0"/>
              </a:rPr>
              <a:t>eax</a:t>
            </a:r>
            <a:endParaRPr lang="en-US" b="1">
              <a:latin typeface="Courier New" pitchFamily="49" charset="0"/>
              <a:cs typeface="Arial" charset="0"/>
            </a:endParaRPr>
          </a:p>
          <a:p>
            <a:pPr>
              <a:spcAft>
                <a:spcPct val="40000"/>
              </a:spcAft>
              <a:buClr>
                <a:schemeClr val="folHlink"/>
              </a:buClr>
              <a:buSzPct val="75000"/>
              <a:buFont typeface="Wingdings 3" pitchFamily="18" charset="2"/>
              <a:buNone/>
            </a:pPr>
            <a:r>
              <a:rPr lang="en-US" b="1">
                <a:latin typeface="Courier New" pitchFamily="49" charset="0"/>
                <a:cs typeface="Arial" charset="0"/>
              </a:rPr>
              <a:t>7d4d102d </a:t>
            </a:r>
            <a:r>
              <a:rPr lang="en-US" b="1" err="1">
                <a:solidFill>
                  <a:srgbClr val="FF3300"/>
                </a:solidFill>
                <a:latin typeface="Courier New" pitchFamily="49" charset="0"/>
                <a:cs typeface="Arial" charset="0"/>
              </a:rPr>
              <a:t>eb</a:t>
            </a:r>
            <a:r>
              <a:rPr lang="en-US" b="1">
                <a:solidFill>
                  <a:srgbClr val="FF3300"/>
                </a:solidFill>
                <a:latin typeface="Courier New" pitchFamily="49" charset="0"/>
                <a:cs typeface="Arial" charset="0"/>
              </a:rPr>
              <a:t> 08</a:t>
            </a:r>
            <a:r>
              <a:rPr lang="en-US" b="1">
                <a:latin typeface="Courier New" pitchFamily="49" charset="0"/>
                <a:cs typeface="Arial" charset="0"/>
              </a:rPr>
              <a:t>             </a:t>
            </a:r>
            <a:r>
              <a:rPr lang="en-US" b="1" err="1">
                <a:latin typeface="Courier New" pitchFamily="49" charset="0"/>
                <a:cs typeface="Arial" charset="0"/>
              </a:rPr>
              <a:t>jmp</a:t>
            </a:r>
            <a:r>
              <a:rPr lang="en-US" b="1">
                <a:latin typeface="Courier New" pitchFamily="49" charset="0"/>
                <a:cs typeface="Arial" charset="0"/>
              </a:rPr>
              <a:t>  7d4d1037</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7d4d102f </a:t>
            </a:r>
            <a:r>
              <a:rPr lang="en-US" b="1">
                <a:solidFill>
                  <a:srgbClr val="FF3300"/>
                </a:solidFill>
                <a:latin typeface="Courier New" pitchFamily="49" charset="0"/>
                <a:cs typeface="Arial" charset="0"/>
              </a:rPr>
              <a:t>50  </a:t>
            </a:r>
            <a:r>
              <a:rPr lang="en-US" b="1">
                <a:latin typeface="Courier New" pitchFamily="49" charset="0"/>
                <a:cs typeface="Arial" charset="0"/>
              </a:rPr>
              <a:t>              push %</a:t>
            </a:r>
            <a:r>
              <a:rPr lang="en-US" b="1" err="1">
                <a:latin typeface="Courier New" pitchFamily="49" charset="0"/>
                <a:cs typeface="Arial" charset="0"/>
              </a:rPr>
              <a:t>eax</a:t>
            </a:r>
            <a:endParaRPr lang="en-US" b="1">
              <a:latin typeface="Courier New" pitchFamily="49" charset="0"/>
              <a:cs typeface="Arial" charset="0"/>
            </a:endParaRPr>
          </a:p>
          <a:p>
            <a:pPr>
              <a:spcAft>
                <a:spcPct val="40000"/>
              </a:spcAft>
              <a:buClr>
                <a:schemeClr val="folHlink"/>
              </a:buClr>
              <a:buSzPct val="75000"/>
              <a:buFont typeface="Wingdings 3" pitchFamily="18" charset="2"/>
              <a:buNone/>
            </a:pPr>
            <a:r>
              <a:rPr lang="en-US" b="1">
                <a:latin typeface="Courier New" pitchFamily="49" charset="0"/>
                <a:cs typeface="Arial" charset="0"/>
              </a:rPr>
              <a:t>7d4d1030 </a:t>
            </a:r>
            <a:r>
              <a:rPr lang="en-US" b="1">
                <a:solidFill>
                  <a:srgbClr val="FF3300"/>
                </a:solidFill>
                <a:latin typeface="Courier New" pitchFamily="49" charset="0"/>
                <a:cs typeface="Arial" charset="0"/>
              </a:rPr>
              <a:t>e8 </a:t>
            </a:r>
            <a:r>
              <a:rPr lang="en-US" b="1" err="1">
                <a:solidFill>
                  <a:srgbClr val="FF3300"/>
                </a:solidFill>
                <a:latin typeface="Courier New" pitchFamily="49" charset="0"/>
                <a:cs typeface="Arial" charset="0"/>
              </a:rPr>
              <a:t>ed</a:t>
            </a:r>
            <a:r>
              <a:rPr lang="en-US" b="1">
                <a:solidFill>
                  <a:srgbClr val="FF3300"/>
                </a:solidFill>
                <a:latin typeface="Courier New" pitchFamily="49" charset="0"/>
                <a:cs typeface="Arial" charset="0"/>
              </a:rPr>
              <a:t> 7c 00 00</a:t>
            </a:r>
            <a:r>
              <a:rPr lang="en-US" b="1">
                <a:latin typeface="Courier New" pitchFamily="49" charset="0"/>
                <a:cs typeface="Arial" charset="0"/>
              </a:rPr>
              <a:t>    call 7d4d8d22</a:t>
            </a:r>
          </a:p>
        </p:txBody>
      </p:sp>
      <p:sp>
        <p:nvSpPr>
          <p:cNvPr id="32775" name="Line 7"/>
          <p:cNvSpPr>
            <a:spLocks noChangeShapeType="1"/>
          </p:cNvSpPr>
          <p:nvPr/>
        </p:nvSpPr>
        <p:spPr bwMode="auto">
          <a:xfrm flipH="1">
            <a:off x="4800600" y="3276600"/>
            <a:ext cx="2667000" cy="1295400"/>
          </a:xfrm>
          <a:prstGeom prst="line">
            <a:avLst/>
          </a:prstGeom>
          <a:noFill/>
          <a:ln w="38100">
            <a:solidFill>
              <a:schemeClr val="tx1"/>
            </a:solidFill>
            <a:round/>
            <a:headEnd/>
            <a:tailEnd type="triangle" w="lg" len="lg"/>
          </a:ln>
          <a:effectLst/>
        </p:spPr>
        <p:txBody>
          <a:bodyPr/>
          <a:lstStyle/>
          <a:p>
            <a:endParaRPr lang="en-US"/>
          </a:p>
        </p:txBody>
      </p:sp>
      <p:sp>
        <p:nvSpPr>
          <p:cNvPr id="32776" name="Line 8"/>
          <p:cNvSpPr>
            <a:spLocks noChangeShapeType="1"/>
          </p:cNvSpPr>
          <p:nvPr/>
        </p:nvSpPr>
        <p:spPr bwMode="auto">
          <a:xfrm flipV="1">
            <a:off x="2590800" y="3886200"/>
            <a:ext cx="685800" cy="0"/>
          </a:xfrm>
          <a:prstGeom prst="line">
            <a:avLst/>
          </a:prstGeom>
          <a:noFill/>
          <a:ln w="38100">
            <a:solidFill>
              <a:schemeClr val="tx1"/>
            </a:solidFill>
            <a:round/>
            <a:headEnd/>
            <a:tailEnd type="triangle" w="lg" len="lg"/>
          </a:ln>
          <a:effectLst/>
        </p:spPr>
        <p:txBody>
          <a:bodyPr/>
          <a:lstStyle/>
          <a:p>
            <a:endParaRPr lang="en-US"/>
          </a:p>
        </p:txBody>
      </p:sp>
      <p:sp>
        <p:nvSpPr>
          <p:cNvPr id="32777" name="Text Box 9"/>
          <p:cNvSpPr txBox="1">
            <a:spLocks noChangeArrowheads="1"/>
          </p:cNvSpPr>
          <p:nvPr/>
        </p:nvSpPr>
        <p:spPr bwMode="auto">
          <a:xfrm>
            <a:off x="2133600" y="1681164"/>
            <a:ext cx="4343400" cy="376237"/>
          </a:xfrm>
          <a:prstGeom prst="rect">
            <a:avLst/>
          </a:prstGeom>
          <a:solidFill>
            <a:srgbClr val="FFFF66"/>
          </a:solidFill>
          <a:ln w="9525" algn="ctr">
            <a:solidFill>
              <a:schemeClr val="tx1"/>
            </a:solidFill>
            <a:miter lim="800000"/>
            <a:headEnd/>
            <a:tailEnd/>
          </a:ln>
          <a:effectLst/>
        </p:spPr>
        <p:txBody>
          <a:bodyPr>
            <a:spAutoFit/>
          </a:bodyPr>
          <a:lstStyle/>
          <a:p>
            <a:pPr>
              <a:spcBef>
                <a:spcPct val="50000"/>
              </a:spcBef>
              <a:spcAft>
                <a:spcPct val="40000"/>
              </a:spcAft>
              <a:buClr>
                <a:schemeClr val="folHlink"/>
              </a:buClr>
              <a:buSzPct val="75000"/>
              <a:buFont typeface="Wingdings 3" pitchFamily="18" charset="2"/>
              <a:buNone/>
            </a:pPr>
            <a:r>
              <a:rPr lang="en-US" b="1">
                <a:latin typeface="Courier New" pitchFamily="49" charset="0"/>
                <a:cs typeface="Arial" charset="0"/>
              </a:rPr>
              <a:t>e9 37 6f 48 92   jmp &lt;callout&gt;</a:t>
            </a:r>
          </a:p>
        </p:txBody>
      </p:sp>
      <p:sp>
        <p:nvSpPr>
          <p:cNvPr id="32778" name="Line 10"/>
          <p:cNvSpPr>
            <a:spLocks noChangeShapeType="1"/>
          </p:cNvSpPr>
          <p:nvPr/>
        </p:nvSpPr>
        <p:spPr bwMode="auto">
          <a:xfrm>
            <a:off x="2590800" y="2057400"/>
            <a:ext cx="0" cy="1828800"/>
          </a:xfrm>
          <a:prstGeom prst="line">
            <a:avLst/>
          </a:prstGeom>
          <a:noFill/>
          <a:ln w="38100">
            <a:solidFill>
              <a:schemeClr val="tx1"/>
            </a:solidFill>
            <a:round/>
            <a:headEnd/>
            <a:tailEnd type="none" w="lg" len="lg"/>
          </a:ln>
          <a:effectLst/>
        </p:spPr>
        <p:txBody>
          <a:bodyPr/>
          <a:lstStyle/>
          <a:p>
            <a:endParaRPr lang="en-US"/>
          </a:p>
        </p:txBody>
      </p:sp>
      <p:sp>
        <p:nvSpPr>
          <p:cNvPr id="32779" name="Line 11"/>
          <p:cNvSpPr>
            <a:spLocks noChangeShapeType="1"/>
          </p:cNvSpPr>
          <p:nvPr/>
        </p:nvSpPr>
        <p:spPr bwMode="auto">
          <a:xfrm flipH="1">
            <a:off x="3429000" y="1219200"/>
            <a:ext cx="0" cy="609600"/>
          </a:xfrm>
          <a:prstGeom prst="line">
            <a:avLst/>
          </a:prstGeom>
          <a:noFill/>
          <a:ln w="38100">
            <a:solidFill>
              <a:schemeClr val="tx1"/>
            </a:solidFill>
            <a:round/>
            <a:headEnd/>
            <a:tailEnd type="triangle" w="lg" len="lg"/>
          </a:ln>
          <a:effectLst/>
        </p:spPr>
        <p:txBody>
          <a:bodyPr/>
          <a:lstStyle/>
          <a:p>
            <a:endParaRPr lang="en-US"/>
          </a:p>
        </p:txBody>
      </p:sp>
    </p:spTree>
    <p:extLst>
      <p:ext uri="{BB962C8B-B14F-4D97-AF65-F5344CB8AC3E}">
        <p14:creationId xmlns:p14="http://schemas.microsoft.com/office/powerpoint/2010/main" val="1094679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P spid="32775" grpId="0" animBg="1"/>
      <p:bldP spid="327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0911-0C63-D846-83F5-DFB5C94BF865}"/>
              </a:ext>
            </a:extLst>
          </p:cNvPr>
          <p:cNvSpPr>
            <a:spLocks noGrp="1"/>
          </p:cNvSpPr>
          <p:nvPr>
            <p:ph type="title"/>
          </p:nvPr>
        </p:nvSpPr>
        <p:spPr/>
        <p:txBody>
          <a:bodyPr/>
          <a:lstStyle/>
          <a:p>
            <a:r>
              <a:rPr lang="en-US"/>
              <a:t>Virtualization Intro</a:t>
            </a:r>
          </a:p>
        </p:txBody>
      </p:sp>
      <p:sp>
        <p:nvSpPr>
          <p:cNvPr id="3" name="Content Placeholder 2">
            <a:extLst>
              <a:ext uri="{FF2B5EF4-FFF2-40B4-BE49-F238E27FC236}">
                <a16:creationId xmlns:a16="http://schemas.microsoft.com/office/drawing/2014/main" id="{F8992E07-3D0F-424C-A639-8E5AF781A735}"/>
              </a:ext>
            </a:extLst>
          </p:cNvPr>
          <p:cNvSpPr>
            <a:spLocks noGrp="1"/>
          </p:cNvSpPr>
          <p:nvPr>
            <p:ph idx="1"/>
          </p:nvPr>
        </p:nvSpPr>
        <p:spPr/>
        <p:txBody>
          <a:bodyPr/>
          <a:lstStyle/>
          <a:p>
            <a:r>
              <a:rPr lang="en-US"/>
              <a:t>Virtualization Overview</a:t>
            </a:r>
          </a:p>
          <a:p>
            <a:pPr lvl="1"/>
            <a:r>
              <a:rPr lang="en-US"/>
              <a:t>Taxonomy</a:t>
            </a:r>
          </a:p>
          <a:p>
            <a:pPr lvl="1"/>
            <a:r>
              <a:rPr lang="en-US"/>
              <a:t>CPU virtualization, </a:t>
            </a:r>
            <a:r>
              <a:rPr lang="en-US">
                <a:solidFill>
                  <a:schemeClr val="bg2">
                    <a:lumMod val="50000"/>
                  </a:schemeClr>
                </a:solidFill>
              </a:rPr>
              <a:t>memory space virtualization, device virtualization</a:t>
            </a:r>
          </a:p>
          <a:p>
            <a:r>
              <a:rPr lang="en-US"/>
              <a:t>Binary Translators</a:t>
            </a:r>
          </a:p>
          <a:p>
            <a:r>
              <a:rPr lang="en-US"/>
              <a:t>Light-weighted Virtualization (Containers)</a:t>
            </a:r>
          </a:p>
          <a:p>
            <a:endParaRPr lang="en-US"/>
          </a:p>
          <a:p>
            <a:r>
              <a:rPr lang="en-US"/>
              <a:t>Beginning of many innovations we see today</a:t>
            </a:r>
          </a:p>
          <a:p>
            <a:pPr lvl="1"/>
            <a:r>
              <a:rPr lang="en-US"/>
              <a:t>Cloud, big data, ML and many more</a:t>
            </a:r>
          </a:p>
        </p:txBody>
      </p:sp>
      <p:sp>
        <p:nvSpPr>
          <p:cNvPr id="4" name="Slide Number Placeholder 3">
            <a:extLst>
              <a:ext uri="{FF2B5EF4-FFF2-40B4-BE49-F238E27FC236}">
                <a16:creationId xmlns:a16="http://schemas.microsoft.com/office/drawing/2014/main" id="{DEF6CF5B-F943-3545-8208-319D6CE9A8CE}"/>
              </a:ext>
            </a:extLst>
          </p:cNvPr>
          <p:cNvSpPr>
            <a:spLocks noGrp="1"/>
          </p:cNvSpPr>
          <p:nvPr>
            <p:ph type="sldNum" sz="quarter" idx="12"/>
          </p:nvPr>
        </p:nvSpPr>
        <p:spPr/>
        <p:txBody>
          <a:bodyPr/>
          <a:lstStyle/>
          <a:p>
            <a:fld id="{09389159-E739-9442-A4C1-EF1FC2C1E2A1}" type="slidenum">
              <a:rPr lang="en-US" smtClean="0"/>
              <a:t>4</a:t>
            </a:fld>
            <a:endParaRPr lang="en-US"/>
          </a:p>
        </p:txBody>
      </p:sp>
    </p:spTree>
    <p:extLst>
      <p:ext uri="{BB962C8B-B14F-4D97-AF65-F5344CB8AC3E}">
        <p14:creationId xmlns:p14="http://schemas.microsoft.com/office/powerpoint/2010/main" val="3773226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0CBAF0CC-B103-40ED-ADFD-A65320800C35}" type="slidenum">
              <a:rPr lang="en-US"/>
              <a:pPr/>
              <a:t>40</a:t>
            </a:fld>
            <a:endParaRPr lang="en-US"/>
          </a:p>
        </p:txBody>
      </p:sp>
      <p:sp>
        <p:nvSpPr>
          <p:cNvPr id="28674" name="Rectangle 2"/>
          <p:cNvSpPr>
            <a:spLocks noChangeArrowheads="1"/>
          </p:cNvSpPr>
          <p:nvPr/>
        </p:nvSpPr>
        <p:spPr bwMode="auto">
          <a:xfrm>
            <a:off x="3276600" y="2590800"/>
            <a:ext cx="6400800" cy="2667000"/>
          </a:xfrm>
          <a:prstGeom prst="rect">
            <a:avLst/>
          </a:prstGeom>
          <a:solidFill>
            <a:srgbClr val="99BBFF"/>
          </a:solidFill>
          <a:ln w="9525" algn="ctr">
            <a:noFill/>
            <a:miter lim="800000"/>
            <a:headEnd/>
            <a:tailEnd/>
          </a:ln>
          <a:effectLst/>
        </p:spPr>
        <p:txBody>
          <a:bodyPr wrap="none" anchor="ctr"/>
          <a:lstStyle/>
          <a:p>
            <a:endParaRPr lang="en-US"/>
          </a:p>
        </p:txBody>
      </p:sp>
      <p:sp>
        <p:nvSpPr>
          <p:cNvPr id="28681" name="Rectangle 9"/>
          <p:cNvSpPr>
            <a:spLocks noGrp="1" noChangeArrowheads="1"/>
          </p:cNvSpPr>
          <p:nvPr>
            <p:ph type="title"/>
          </p:nvPr>
        </p:nvSpPr>
        <p:spPr/>
        <p:txBody>
          <a:bodyPr/>
          <a:lstStyle/>
          <a:p>
            <a:r>
              <a:rPr lang="en-US"/>
              <a:t>Debugger Trap Too Expensive</a:t>
            </a:r>
          </a:p>
        </p:txBody>
      </p:sp>
      <p:sp>
        <p:nvSpPr>
          <p:cNvPr id="28676" name="Rectangle 4"/>
          <p:cNvSpPr>
            <a:spLocks noChangeArrowheads="1"/>
          </p:cNvSpPr>
          <p:nvPr/>
        </p:nvSpPr>
        <p:spPr bwMode="auto">
          <a:xfrm>
            <a:off x="4495800" y="3733800"/>
            <a:ext cx="457200" cy="381000"/>
          </a:xfrm>
          <a:prstGeom prst="rect">
            <a:avLst/>
          </a:prstGeom>
          <a:solidFill>
            <a:srgbClr val="FFFF66"/>
          </a:solidFill>
          <a:ln w="9525" algn="ctr">
            <a:noFill/>
            <a:miter lim="800000"/>
            <a:headEnd/>
            <a:tailEnd/>
          </a:ln>
          <a:effectLst/>
        </p:spPr>
        <p:txBody>
          <a:bodyPr wrap="none" anchor="ctr"/>
          <a:lstStyle/>
          <a:p>
            <a:endParaRPr lang="en-US"/>
          </a:p>
        </p:txBody>
      </p:sp>
      <p:sp>
        <p:nvSpPr>
          <p:cNvPr id="28677" name="Text Box 5"/>
          <p:cNvSpPr txBox="1">
            <a:spLocks noChangeArrowheads="1"/>
          </p:cNvSpPr>
          <p:nvPr/>
        </p:nvSpPr>
        <p:spPr bwMode="auto">
          <a:xfrm>
            <a:off x="3276600" y="2590800"/>
            <a:ext cx="6400800" cy="2681288"/>
          </a:xfrm>
          <a:prstGeom prst="rect">
            <a:avLst/>
          </a:prstGeom>
          <a:noFill/>
          <a:ln w="9525" algn="ctr">
            <a:solidFill>
              <a:schemeClr val="tx1"/>
            </a:solidFill>
            <a:miter lim="800000"/>
            <a:headEnd/>
            <a:tailEnd/>
          </a:ln>
          <a:effectLst/>
        </p:spPr>
        <p:txBody>
          <a:bodyPr>
            <a:spAutoFit/>
          </a:bodyPr>
          <a:lstStyle/>
          <a:p>
            <a:pPr>
              <a:spcBef>
                <a:spcPct val="50000"/>
              </a:spcBef>
              <a:spcAft>
                <a:spcPct val="40000"/>
              </a:spcAft>
              <a:buClr>
                <a:schemeClr val="folHlink"/>
              </a:buClr>
              <a:buSzPct val="75000"/>
              <a:buFont typeface="Wingdings 3" pitchFamily="18" charset="2"/>
              <a:buNone/>
            </a:pPr>
            <a:r>
              <a:rPr lang="en-US" b="1">
                <a:latin typeface="Courier New" pitchFamily="49" charset="0"/>
                <a:cs typeface="Arial" charset="0"/>
              </a:rPr>
              <a:t>Kernel32!TerminateProcess:</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7d4d1028 </a:t>
            </a:r>
            <a:r>
              <a:rPr lang="en-US" b="1">
                <a:solidFill>
                  <a:srgbClr val="FF3300"/>
                </a:solidFill>
                <a:latin typeface="Courier New" pitchFamily="49" charset="0"/>
                <a:cs typeface="Arial" charset="0"/>
              </a:rPr>
              <a:t>7c 05</a:t>
            </a:r>
            <a:r>
              <a:rPr lang="en-US" b="1">
                <a:latin typeface="Courier New" pitchFamily="49" charset="0"/>
                <a:cs typeface="Arial" charset="0"/>
              </a:rPr>
              <a:t>             jl   7d4d102f</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7d4d102a </a:t>
            </a:r>
            <a:r>
              <a:rPr lang="en-US" b="1">
                <a:solidFill>
                  <a:srgbClr val="FF3300"/>
                </a:solidFill>
                <a:latin typeface="Courier New" pitchFamily="49" charset="0"/>
                <a:cs typeface="Arial" charset="0"/>
              </a:rPr>
              <a:t>33 c0</a:t>
            </a:r>
            <a:r>
              <a:rPr lang="en-US" b="1">
                <a:latin typeface="Courier New" pitchFamily="49" charset="0"/>
                <a:cs typeface="Arial" charset="0"/>
              </a:rPr>
              <a:t>             xor  %eax,%eax</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7d4d102c </a:t>
            </a:r>
            <a:r>
              <a:rPr lang="en-US" b="1">
                <a:solidFill>
                  <a:srgbClr val="FF3300"/>
                </a:solidFill>
                <a:latin typeface="Courier New" pitchFamily="49" charset="0"/>
                <a:cs typeface="Arial" charset="0"/>
              </a:rPr>
              <a:t>40</a:t>
            </a:r>
            <a:r>
              <a:rPr lang="en-US" b="1">
                <a:latin typeface="Courier New" pitchFamily="49" charset="0"/>
                <a:cs typeface="Arial" charset="0"/>
              </a:rPr>
              <a:t>                inc  %eax</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7d4d102d </a:t>
            </a:r>
            <a:r>
              <a:rPr lang="en-US" b="1">
                <a:solidFill>
                  <a:srgbClr val="FF3300"/>
                </a:solidFill>
                <a:latin typeface="Courier New" pitchFamily="49" charset="0"/>
                <a:cs typeface="Arial" charset="0"/>
              </a:rPr>
              <a:t>eb 08</a:t>
            </a:r>
            <a:r>
              <a:rPr lang="en-US" b="1">
                <a:latin typeface="Courier New" pitchFamily="49" charset="0"/>
                <a:cs typeface="Arial" charset="0"/>
              </a:rPr>
              <a:t>             jmp  7d4d1037</a:t>
            </a:r>
          </a:p>
          <a:p>
            <a:pPr>
              <a:spcAft>
                <a:spcPct val="40000"/>
              </a:spcAft>
              <a:buClr>
                <a:schemeClr val="folHlink"/>
              </a:buClr>
              <a:buSzPct val="75000"/>
              <a:buFont typeface="Wingdings 3" pitchFamily="18" charset="2"/>
              <a:buNone/>
            </a:pPr>
            <a:r>
              <a:rPr lang="en-US" b="1">
                <a:latin typeface="Courier New" pitchFamily="49" charset="0"/>
                <a:cs typeface="Arial" charset="0"/>
              </a:rPr>
              <a:t>7d4d102f </a:t>
            </a:r>
            <a:r>
              <a:rPr lang="en-US" b="1">
                <a:solidFill>
                  <a:srgbClr val="FF3300"/>
                </a:solidFill>
                <a:latin typeface="Courier New" pitchFamily="49" charset="0"/>
                <a:cs typeface="Arial" charset="0"/>
              </a:rPr>
              <a:t>50  </a:t>
            </a:r>
            <a:r>
              <a:rPr lang="en-US" b="1">
                <a:latin typeface="Courier New" pitchFamily="49" charset="0"/>
                <a:cs typeface="Arial" charset="0"/>
              </a:rPr>
              <a:t>              push %eax</a:t>
            </a:r>
          </a:p>
          <a:p>
            <a:pPr>
              <a:spcAft>
                <a:spcPct val="40000"/>
              </a:spcAft>
              <a:buClr>
                <a:schemeClr val="folHlink"/>
              </a:buClr>
              <a:buSzPct val="75000"/>
              <a:buFont typeface="Wingdings 3" pitchFamily="18" charset="2"/>
              <a:buNone/>
            </a:pPr>
            <a:r>
              <a:rPr lang="en-US" b="1">
                <a:latin typeface="Courier New" pitchFamily="49" charset="0"/>
                <a:cs typeface="Arial" charset="0"/>
              </a:rPr>
              <a:t>7d4d1030 </a:t>
            </a:r>
            <a:r>
              <a:rPr lang="en-US" b="1">
                <a:solidFill>
                  <a:srgbClr val="FF3300"/>
                </a:solidFill>
                <a:latin typeface="Courier New" pitchFamily="49" charset="0"/>
                <a:cs typeface="Arial" charset="0"/>
              </a:rPr>
              <a:t>e8 ed 7c 00 00</a:t>
            </a:r>
            <a:r>
              <a:rPr lang="en-US" b="1">
                <a:latin typeface="Courier New" pitchFamily="49" charset="0"/>
                <a:cs typeface="Arial" charset="0"/>
              </a:rPr>
              <a:t>    call 7d4d8d22</a:t>
            </a:r>
            <a:endParaRPr lang="en-US" sz="2000" b="1">
              <a:latin typeface="Courier New" pitchFamily="49" charset="0"/>
              <a:cs typeface="Arial" charset="0"/>
            </a:endParaRPr>
          </a:p>
        </p:txBody>
      </p:sp>
      <p:sp>
        <p:nvSpPr>
          <p:cNvPr id="28678" name="Line 6"/>
          <p:cNvSpPr>
            <a:spLocks noChangeShapeType="1"/>
          </p:cNvSpPr>
          <p:nvPr/>
        </p:nvSpPr>
        <p:spPr bwMode="auto">
          <a:xfrm flipV="1">
            <a:off x="2590800" y="3886200"/>
            <a:ext cx="685800" cy="0"/>
          </a:xfrm>
          <a:prstGeom prst="line">
            <a:avLst/>
          </a:prstGeom>
          <a:noFill/>
          <a:ln w="38100">
            <a:solidFill>
              <a:schemeClr val="tx1"/>
            </a:solidFill>
            <a:round/>
            <a:headEnd/>
            <a:tailEnd type="triangle" w="lg" len="lg"/>
          </a:ln>
          <a:effectLst/>
        </p:spPr>
        <p:txBody>
          <a:bodyPr/>
          <a:lstStyle/>
          <a:p>
            <a:endParaRPr lang="en-US"/>
          </a:p>
        </p:txBody>
      </p:sp>
      <p:sp>
        <p:nvSpPr>
          <p:cNvPr id="28679" name="Text Box 7"/>
          <p:cNvSpPr txBox="1">
            <a:spLocks noChangeArrowheads="1"/>
          </p:cNvSpPr>
          <p:nvPr/>
        </p:nvSpPr>
        <p:spPr bwMode="auto">
          <a:xfrm>
            <a:off x="2133600" y="1681164"/>
            <a:ext cx="3200400" cy="376237"/>
          </a:xfrm>
          <a:prstGeom prst="rect">
            <a:avLst/>
          </a:prstGeom>
          <a:solidFill>
            <a:srgbClr val="FFFF66"/>
          </a:solidFill>
          <a:ln w="9525" algn="ctr">
            <a:solidFill>
              <a:schemeClr val="tx1"/>
            </a:solidFill>
            <a:miter lim="800000"/>
            <a:headEnd/>
            <a:tailEnd/>
          </a:ln>
          <a:effectLst/>
        </p:spPr>
        <p:txBody>
          <a:bodyPr>
            <a:spAutoFit/>
          </a:bodyPr>
          <a:lstStyle/>
          <a:p>
            <a:pPr>
              <a:spcBef>
                <a:spcPct val="50000"/>
              </a:spcBef>
              <a:spcAft>
                <a:spcPct val="40000"/>
              </a:spcAft>
              <a:buClr>
                <a:schemeClr val="folHlink"/>
              </a:buClr>
              <a:buSzPct val="75000"/>
              <a:buFont typeface="Wingdings 3" pitchFamily="18" charset="2"/>
              <a:buNone/>
            </a:pPr>
            <a:r>
              <a:rPr lang="en-US" b="1">
                <a:latin typeface="Courier New" pitchFamily="49" charset="0"/>
                <a:cs typeface="Arial" charset="0"/>
              </a:rPr>
              <a:t>cc   int3 (breakpoint)</a:t>
            </a:r>
            <a:endParaRPr lang="en-US" sz="2000" b="1">
              <a:latin typeface="Courier New" pitchFamily="49" charset="0"/>
              <a:cs typeface="Arial" charset="0"/>
            </a:endParaRPr>
          </a:p>
        </p:txBody>
      </p:sp>
      <p:sp>
        <p:nvSpPr>
          <p:cNvPr id="28680" name="Line 8"/>
          <p:cNvSpPr>
            <a:spLocks noChangeShapeType="1"/>
          </p:cNvSpPr>
          <p:nvPr/>
        </p:nvSpPr>
        <p:spPr bwMode="auto">
          <a:xfrm>
            <a:off x="2590800" y="2057400"/>
            <a:ext cx="0" cy="1828800"/>
          </a:xfrm>
          <a:prstGeom prst="line">
            <a:avLst/>
          </a:prstGeom>
          <a:noFill/>
          <a:ln w="38100">
            <a:solidFill>
              <a:schemeClr val="tx1"/>
            </a:solidFill>
            <a:round/>
            <a:headEnd/>
            <a:tailEnd type="none" w="lg" len="lg"/>
          </a:ln>
          <a:effectLst/>
        </p:spPr>
        <p:txBody>
          <a:bodyPr/>
          <a:lstStyle/>
          <a:p>
            <a:endParaRPr lang="en-US"/>
          </a:p>
        </p:txBody>
      </p:sp>
      <p:sp>
        <p:nvSpPr>
          <p:cNvPr id="11" name="Footer Placeholder 10"/>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29076236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8" name="Rectangle 6"/>
          <p:cNvSpPr>
            <a:spLocks noGrp="1" noChangeArrowheads="1"/>
          </p:cNvSpPr>
          <p:nvPr>
            <p:ph type="title"/>
          </p:nvPr>
        </p:nvSpPr>
        <p:spPr/>
        <p:txBody>
          <a:bodyPr/>
          <a:lstStyle/>
          <a:p>
            <a:r>
              <a:rPr lang="en-US"/>
              <a:t>Basic Interpreter</a:t>
            </a:r>
          </a:p>
        </p:txBody>
      </p:sp>
      <p:sp>
        <p:nvSpPr>
          <p:cNvPr id="2" name="Slide Number Placeholder 1"/>
          <p:cNvSpPr>
            <a:spLocks noGrp="1"/>
          </p:cNvSpPr>
          <p:nvPr>
            <p:ph type="sldNum" sz="quarter" idx="11"/>
          </p:nvPr>
        </p:nvSpPr>
        <p:spPr/>
        <p:txBody>
          <a:bodyPr/>
          <a:lstStyle/>
          <a:p>
            <a:pPr>
              <a:defRPr/>
            </a:pPr>
            <a:fld id="{ED4BD66F-D165-4EBD-B702-0C4B83F080EE}" type="slidenum">
              <a:rPr lang="en-US" smtClean="0"/>
              <a:pPr>
                <a:defRPr/>
              </a:pPr>
              <a:t>41</a:t>
            </a:fld>
            <a:endParaRPr lang="en-US"/>
          </a:p>
        </p:txBody>
      </p:sp>
      <p:sp>
        <p:nvSpPr>
          <p:cNvPr id="40" name="TextBox 39"/>
          <p:cNvSpPr txBox="1"/>
          <p:nvPr/>
        </p:nvSpPr>
        <p:spPr>
          <a:xfrm>
            <a:off x="5135880" y="2743200"/>
            <a:ext cx="4495800" cy="1600200"/>
          </a:xfrm>
          <a:prstGeom prst="rect">
            <a:avLst/>
          </a:prstGeom>
          <a:solidFill>
            <a:schemeClr val="bg2">
              <a:lumMod val="75000"/>
            </a:schemeClr>
          </a:solidFill>
          <a:ln w="28575">
            <a:solidFill>
              <a:schemeClr val="tx1"/>
            </a:solidFill>
          </a:ln>
        </p:spPr>
        <p:txBody>
          <a:bodyPr wrap="square" rtlCol="0" anchor="t" anchorCtr="0">
            <a:noAutofit/>
          </a:bodyPr>
          <a:lstStyle/>
          <a:p>
            <a:pPr algn="ctr"/>
            <a:r>
              <a:rPr lang="en-US" sz="2000">
                <a:solidFill>
                  <a:schemeClr val="bg1"/>
                </a:solidFill>
              </a:rPr>
              <a:t>interpreter</a:t>
            </a:r>
          </a:p>
        </p:txBody>
      </p:sp>
      <p:sp>
        <p:nvSpPr>
          <p:cNvPr id="62" name="Text Box 36"/>
          <p:cNvSpPr txBox="1">
            <a:spLocks noChangeArrowheads="1"/>
          </p:cNvSpPr>
          <p:nvPr/>
        </p:nvSpPr>
        <p:spPr bwMode="auto">
          <a:xfrm>
            <a:off x="5516880" y="3352800"/>
            <a:ext cx="1077152" cy="313932"/>
          </a:xfrm>
          <a:prstGeom prst="rect">
            <a:avLst/>
          </a:prstGeom>
          <a:solidFill>
            <a:srgbClr val="99BBFF"/>
          </a:solidFill>
          <a:ln w="9525">
            <a:solidFill>
              <a:schemeClr val="tx1"/>
            </a:solidFill>
            <a:miter lim="800000"/>
            <a:headEnd/>
            <a:tailEnd/>
          </a:ln>
          <a:effectLst/>
        </p:spPr>
        <p:txBody>
          <a:bodyPr wrap="none">
            <a:noAutofit/>
          </a:bodyPr>
          <a:lstStyle/>
          <a:p>
            <a:pPr algn="ctr" eaLnBrk="0" hangingPunct="0">
              <a:lnSpc>
                <a:spcPct val="90000"/>
              </a:lnSpc>
              <a:spcBef>
                <a:spcPct val="50000"/>
              </a:spcBef>
            </a:pPr>
            <a:r>
              <a:rPr lang="en-US" sz="1600"/>
              <a:t>fetch</a:t>
            </a:r>
          </a:p>
        </p:txBody>
      </p:sp>
      <p:sp>
        <p:nvSpPr>
          <p:cNvPr id="65" name="Text Box 36"/>
          <p:cNvSpPr txBox="1">
            <a:spLocks noChangeArrowheads="1"/>
          </p:cNvSpPr>
          <p:nvPr/>
        </p:nvSpPr>
        <p:spPr bwMode="auto">
          <a:xfrm>
            <a:off x="6888480" y="3352800"/>
            <a:ext cx="1077152" cy="313932"/>
          </a:xfrm>
          <a:prstGeom prst="rect">
            <a:avLst/>
          </a:prstGeom>
          <a:solidFill>
            <a:srgbClr val="99BBFF"/>
          </a:solidFill>
          <a:ln w="9525">
            <a:solidFill>
              <a:schemeClr val="tx1"/>
            </a:solidFill>
            <a:miter lim="800000"/>
            <a:headEnd/>
            <a:tailEnd/>
          </a:ln>
          <a:effectLst/>
        </p:spPr>
        <p:txBody>
          <a:bodyPr wrap="none">
            <a:noAutofit/>
          </a:bodyPr>
          <a:lstStyle/>
          <a:p>
            <a:pPr algn="ctr" eaLnBrk="0" hangingPunct="0">
              <a:lnSpc>
                <a:spcPct val="90000"/>
              </a:lnSpc>
              <a:spcBef>
                <a:spcPct val="50000"/>
              </a:spcBef>
            </a:pPr>
            <a:r>
              <a:rPr lang="en-US" sz="1600"/>
              <a:t>decode</a:t>
            </a:r>
          </a:p>
        </p:txBody>
      </p:sp>
      <p:sp>
        <p:nvSpPr>
          <p:cNvPr id="66" name="Text Box 36"/>
          <p:cNvSpPr txBox="1">
            <a:spLocks noChangeArrowheads="1"/>
          </p:cNvSpPr>
          <p:nvPr/>
        </p:nvSpPr>
        <p:spPr bwMode="auto">
          <a:xfrm>
            <a:off x="8260080" y="3352800"/>
            <a:ext cx="1077152" cy="313932"/>
          </a:xfrm>
          <a:prstGeom prst="rect">
            <a:avLst/>
          </a:prstGeom>
          <a:solidFill>
            <a:srgbClr val="99BBFF"/>
          </a:solidFill>
          <a:ln w="9525">
            <a:solidFill>
              <a:schemeClr val="tx1"/>
            </a:solidFill>
            <a:miter lim="800000"/>
            <a:headEnd/>
            <a:tailEnd/>
          </a:ln>
          <a:effectLst/>
        </p:spPr>
        <p:txBody>
          <a:bodyPr wrap="none">
            <a:noAutofit/>
          </a:bodyPr>
          <a:lstStyle/>
          <a:p>
            <a:pPr algn="ctr" eaLnBrk="0" hangingPunct="0">
              <a:lnSpc>
                <a:spcPct val="90000"/>
              </a:lnSpc>
              <a:spcBef>
                <a:spcPct val="50000"/>
              </a:spcBef>
            </a:pPr>
            <a:r>
              <a:rPr lang="en-US" sz="1600"/>
              <a:t>execute</a:t>
            </a:r>
          </a:p>
        </p:txBody>
      </p:sp>
      <p:cxnSp>
        <p:nvCxnSpPr>
          <p:cNvPr id="69" name="Elbow Connector 68"/>
          <p:cNvCxnSpPr>
            <a:stCxn id="62" idx="3"/>
            <a:endCxn id="65" idx="1"/>
          </p:cNvCxnSpPr>
          <p:nvPr/>
        </p:nvCxnSpPr>
        <p:spPr bwMode="auto">
          <a:xfrm>
            <a:off x="6594032" y="3509766"/>
            <a:ext cx="294448" cy="1588"/>
          </a:xfrm>
          <a:prstGeom prst="bentConnector3">
            <a:avLst>
              <a:gd name="adj1" fmla="val 50000"/>
            </a:avLst>
          </a:prstGeom>
          <a:solidFill>
            <a:schemeClr val="accent1"/>
          </a:solidFill>
          <a:ln w="28575" cap="flat" cmpd="sng" algn="ctr">
            <a:solidFill>
              <a:schemeClr val="bg1">
                <a:lumMod val="95000"/>
              </a:schemeClr>
            </a:solidFill>
            <a:prstDash val="solid"/>
            <a:round/>
            <a:headEnd type="none" w="med" len="med"/>
            <a:tailEnd type="triangle" w="med" len="med"/>
          </a:ln>
          <a:effectLst/>
        </p:spPr>
      </p:cxnSp>
      <p:cxnSp>
        <p:nvCxnSpPr>
          <p:cNvPr id="70" name="Elbow Connector 69"/>
          <p:cNvCxnSpPr/>
          <p:nvPr/>
        </p:nvCxnSpPr>
        <p:spPr bwMode="auto">
          <a:xfrm>
            <a:off x="7955280" y="3505200"/>
            <a:ext cx="294448" cy="1588"/>
          </a:xfrm>
          <a:prstGeom prst="bentConnector3">
            <a:avLst>
              <a:gd name="adj1" fmla="val 50000"/>
            </a:avLst>
          </a:prstGeom>
          <a:solidFill>
            <a:schemeClr val="accent1"/>
          </a:solidFill>
          <a:ln w="28575" cap="flat" cmpd="sng" algn="ctr">
            <a:solidFill>
              <a:schemeClr val="bg1">
                <a:lumMod val="95000"/>
              </a:schemeClr>
            </a:solidFill>
            <a:prstDash val="solid"/>
            <a:round/>
            <a:headEnd type="none" w="med" len="med"/>
            <a:tailEnd type="triangle" w="med" len="med"/>
          </a:ln>
          <a:effectLst/>
        </p:spPr>
      </p:cxnSp>
      <p:cxnSp>
        <p:nvCxnSpPr>
          <p:cNvPr id="71" name="Elbow Connector 70"/>
          <p:cNvCxnSpPr>
            <a:endCxn id="62" idx="1"/>
          </p:cNvCxnSpPr>
          <p:nvPr/>
        </p:nvCxnSpPr>
        <p:spPr bwMode="auto">
          <a:xfrm rot="10800000" flipV="1">
            <a:off x="5516880" y="3505200"/>
            <a:ext cx="3810000" cy="4566"/>
          </a:xfrm>
          <a:prstGeom prst="bentConnector5">
            <a:avLst>
              <a:gd name="adj1" fmla="val -3724"/>
              <a:gd name="adj2" fmla="val 8544284"/>
              <a:gd name="adj3" fmla="val 105258"/>
            </a:avLst>
          </a:prstGeom>
          <a:solidFill>
            <a:schemeClr val="accent1"/>
          </a:solidFill>
          <a:ln w="28575" cap="flat" cmpd="sng" algn="ctr">
            <a:solidFill>
              <a:schemeClr val="bg1">
                <a:lumMod val="95000"/>
              </a:schemeClr>
            </a:solidFill>
            <a:prstDash val="solid"/>
            <a:round/>
            <a:headEnd type="none" w="med" len="med"/>
            <a:tailEnd type="triangle" w="med" len="med"/>
          </a:ln>
          <a:effectLst/>
        </p:spPr>
      </p:cxnSp>
      <p:sp>
        <p:nvSpPr>
          <p:cNvPr id="30" name="TextBox 29"/>
          <p:cNvSpPr txBox="1"/>
          <p:nvPr/>
        </p:nvSpPr>
        <p:spPr>
          <a:xfrm>
            <a:off x="1981200" y="1295400"/>
            <a:ext cx="23622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application code</a:t>
            </a:r>
          </a:p>
        </p:txBody>
      </p:sp>
      <p:sp>
        <p:nvSpPr>
          <p:cNvPr id="31" name="TextBox 30"/>
          <p:cNvSpPr txBox="1"/>
          <p:nvPr/>
        </p:nvSpPr>
        <p:spPr>
          <a:xfrm>
            <a:off x="3429000" y="2057400"/>
            <a:ext cx="796290" cy="3605212"/>
          </a:xfrm>
          <a:prstGeom prst="rect">
            <a:avLst/>
          </a:prstGeom>
          <a:solidFill>
            <a:schemeClr val="bg1">
              <a:lumMod val="95000"/>
            </a:schemeClr>
          </a:solidFill>
          <a:ln w="28575">
            <a:solidFill>
              <a:schemeClr val="tx1"/>
            </a:solidFill>
          </a:ln>
        </p:spPr>
        <p:txBody>
          <a:bodyPr wrap="square" rtlCol="0" anchor="t" anchorCtr="0">
            <a:noAutofit/>
          </a:bodyPr>
          <a:lstStyle/>
          <a:p>
            <a:pPr algn="ctr"/>
            <a:r>
              <a:rPr lang="en-US" sz="1600" b="1" i="1">
                <a:latin typeface="Courier New" pitchFamily="49" charset="0"/>
                <a:cs typeface="Courier New" pitchFamily="49" charset="0"/>
              </a:rPr>
              <a:t>bar()</a:t>
            </a:r>
          </a:p>
        </p:txBody>
      </p:sp>
      <p:sp>
        <p:nvSpPr>
          <p:cNvPr id="32" name="TextBox 31"/>
          <p:cNvSpPr txBox="1"/>
          <p:nvPr/>
        </p:nvSpPr>
        <p:spPr>
          <a:xfrm>
            <a:off x="2133600" y="2057400"/>
            <a:ext cx="1219200" cy="3605212"/>
          </a:xfrm>
          <a:prstGeom prst="rect">
            <a:avLst/>
          </a:prstGeom>
          <a:solidFill>
            <a:schemeClr val="bg1">
              <a:lumMod val="65000"/>
            </a:schemeClr>
          </a:solidFill>
          <a:ln w="28575">
            <a:solidFill>
              <a:schemeClr val="tx1"/>
            </a:solidFill>
          </a:ln>
        </p:spPr>
        <p:txBody>
          <a:bodyPr wrap="square" rtlCol="0" anchor="t" anchorCtr="0">
            <a:noAutofit/>
          </a:bodyPr>
          <a:lstStyle/>
          <a:p>
            <a:pPr algn="ctr"/>
            <a:r>
              <a:rPr lang="en-US" sz="1600" b="1" i="1" err="1">
                <a:latin typeface="Courier New" pitchFamily="49" charset="0"/>
                <a:cs typeface="Courier New" pitchFamily="49" charset="0"/>
              </a:rPr>
              <a:t>foo</a:t>
            </a:r>
            <a:r>
              <a:rPr lang="en-US" sz="1600" b="1" i="1">
                <a:latin typeface="Courier New" pitchFamily="49" charset="0"/>
                <a:cs typeface="Courier New" pitchFamily="49" charset="0"/>
              </a:rPr>
              <a:t>()</a:t>
            </a:r>
          </a:p>
        </p:txBody>
      </p:sp>
      <p:sp>
        <p:nvSpPr>
          <p:cNvPr id="33" name="Line 31"/>
          <p:cNvSpPr>
            <a:spLocks noChangeShapeType="1"/>
          </p:cNvSpPr>
          <p:nvPr/>
        </p:nvSpPr>
        <p:spPr bwMode="auto">
          <a:xfrm flipH="1">
            <a:off x="25146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34" name="Text Box 36"/>
          <p:cNvSpPr txBox="1">
            <a:spLocks noChangeArrowheads="1"/>
          </p:cNvSpPr>
          <p:nvPr/>
        </p:nvSpPr>
        <p:spPr bwMode="auto">
          <a:xfrm>
            <a:off x="25908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41" name="Text Box 37"/>
          <p:cNvSpPr txBox="1">
            <a:spLocks noChangeArrowheads="1"/>
          </p:cNvSpPr>
          <p:nvPr/>
        </p:nvSpPr>
        <p:spPr bwMode="auto">
          <a:xfrm>
            <a:off x="2362200" y="3259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45" name="Text Box 39"/>
          <p:cNvSpPr txBox="1">
            <a:spLocks noChangeArrowheads="1"/>
          </p:cNvSpPr>
          <p:nvPr/>
        </p:nvSpPr>
        <p:spPr bwMode="auto">
          <a:xfrm>
            <a:off x="28194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46" name="Text Box 41"/>
          <p:cNvSpPr txBox="1">
            <a:spLocks noChangeArrowheads="1"/>
          </p:cNvSpPr>
          <p:nvPr/>
        </p:nvSpPr>
        <p:spPr bwMode="auto">
          <a:xfrm>
            <a:off x="25908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47" name="Line 42"/>
          <p:cNvSpPr>
            <a:spLocks noChangeShapeType="1"/>
          </p:cNvSpPr>
          <p:nvPr/>
        </p:nvSpPr>
        <p:spPr bwMode="auto">
          <a:xfrm>
            <a:off x="28194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8" name="Line 43"/>
          <p:cNvSpPr>
            <a:spLocks noChangeShapeType="1"/>
          </p:cNvSpPr>
          <p:nvPr/>
        </p:nvSpPr>
        <p:spPr bwMode="auto">
          <a:xfrm flipH="1">
            <a:off x="28194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9" name="Line 44"/>
          <p:cNvSpPr>
            <a:spLocks noChangeShapeType="1"/>
          </p:cNvSpPr>
          <p:nvPr/>
        </p:nvSpPr>
        <p:spPr bwMode="auto">
          <a:xfrm>
            <a:off x="25146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50" name="Text Box 41"/>
          <p:cNvSpPr txBox="1">
            <a:spLocks noChangeArrowheads="1"/>
          </p:cNvSpPr>
          <p:nvPr/>
        </p:nvSpPr>
        <p:spPr bwMode="auto">
          <a:xfrm>
            <a:off x="3657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51" name="Text Box 41"/>
          <p:cNvSpPr txBox="1">
            <a:spLocks noChangeArrowheads="1"/>
          </p:cNvSpPr>
          <p:nvPr/>
        </p:nvSpPr>
        <p:spPr bwMode="auto">
          <a:xfrm>
            <a:off x="25908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52" name="Line 43"/>
          <p:cNvSpPr>
            <a:spLocks noChangeShapeType="1"/>
          </p:cNvSpPr>
          <p:nvPr/>
        </p:nvSpPr>
        <p:spPr bwMode="auto">
          <a:xfrm>
            <a:off x="2743200" y="4191000"/>
            <a:ext cx="9144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53" name="Line 43"/>
          <p:cNvSpPr>
            <a:spLocks noChangeShapeType="1"/>
          </p:cNvSpPr>
          <p:nvPr/>
        </p:nvSpPr>
        <p:spPr bwMode="auto">
          <a:xfrm flipH="1">
            <a:off x="2743200" y="4800600"/>
            <a:ext cx="914400" cy="363538"/>
          </a:xfrm>
          <a:prstGeom prst="line">
            <a:avLst/>
          </a:prstGeom>
          <a:noFill/>
          <a:ln w="19050">
            <a:solidFill>
              <a:srgbClr val="0000CC"/>
            </a:solidFill>
            <a:prstDash val="sysDot"/>
            <a:round/>
            <a:headEnd/>
            <a:tailEnd type="triangle" w="med" len="med"/>
          </a:ln>
          <a:effectLst/>
        </p:spPr>
        <p:txBody>
          <a:bodyPr wrap="square">
            <a:spAutoFit/>
          </a:bodyPr>
          <a:lstStyle/>
          <a:p>
            <a:endParaRPr lang="en-US"/>
          </a:p>
        </p:txBody>
      </p:sp>
      <p:sp>
        <p:nvSpPr>
          <p:cNvPr id="54" name="Right Arrow 53"/>
          <p:cNvSpPr/>
          <p:nvPr/>
        </p:nvSpPr>
        <p:spPr bwMode="auto">
          <a:xfrm>
            <a:off x="4343400" y="3306277"/>
            <a:ext cx="792480" cy="550247"/>
          </a:xfrm>
          <a:prstGeom prst="rightArrow">
            <a:avLst>
              <a:gd name="adj1" fmla="val 50000"/>
              <a:gd name="adj2" fmla="val 50000"/>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cxnSp>
        <p:nvCxnSpPr>
          <p:cNvPr id="4" name="Elbow Connector 3"/>
          <p:cNvCxnSpPr>
            <a:stCxn id="52" idx="0"/>
            <a:endCxn id="34" idx="0"/>
          </p:cNvCxnSpPr>
          <p:nvPr/>
        </p:nvCxnSpPr>
        <p:spPr bwMode="auto">
          <a:xfrm rot="5400000" flipH="1">
            <a:off x="1963738" y="3411538"/>
            <a:ext cx="1558925" cy="12700"/>
          </a:xfrm>
          <a:prstGeom prst="bentConnector5">
            <a:avLst>
              <a:gd name="adj1" fmla="val -9149"/>
              <a:gd name="adj2" fmla="val 3707661"/>
              <a:gd name="adj3" fmla="val 111656"/>
            </a:avLst>
          </a:prstGeom>
          <a:solidFill>
            <a:schemeClr val="accent1"/>
          </a:solidFill>
          <a:ln w="19050" cap="flat" cmpd="sng" algn="ctr">
            <a:solidFill>
              <a:srgbClr val="0000CC"/>
            </a:solidFill>
            <a:prstDash val="solid"/>
            <a:round/>
            <a:headEnd type="none" w="med" len="med"/>
            <a:tailEnd type="arrow"/>
          </a:ln>
          <a:effectLst/>
        </p:spPr>
      </p:cxnSp>
      <p:sp>
        <p:nvSpPr>
          <p:cNvPr id="29" name="Text Box 48"/>
          <p:cNvSpPr txBox="1">
            <a:spLocks noChangeArrowheads="1"/>
          </p:cNvSpPr>
          <p:nvPr/>
        </p:nvSpPr>
        <p:spPr bwMode="auto">
          <a:xfrm>
            <a:off x="3657600" y="5980114"/>
            <a:ext cx="5410200" cy="420687"/>
          </a:xfrm>
          <a:prstGeom prst="rect">
            <a:avLst/>
          </a:prstGeom>
          <a:noFill/>
          <a:ln w="9525">
            <a:noFill/>
            <a:miter lim="800000"/>
            <a:headEnd/>
            <a:tailEnd/>
          </a:ln>
          <a:effectLst/>
        </p:spPr>
        <p:txBody>
          <a:bodyPr>
            <a:spAutoFit/>
          </a:bodyPr>
          <a:lstStyle/>
          <a:p>
            <a:pPr>
              <a:lnSpc>
                <a:spcPct val="90000"/>
              </a:lnSpc>
              <a:spcBef>
                <a:spcPct val="50000"/>
              </a:spcBef>
            </a:pPr>
            <a:r>
              <a:rPr lang="en-US" sz="2400" b="1">
                <a:solidFill>
                  <a:srgbClr val="3A4CFC"/>
                </a:solidFill>
                <a:latin typeface="Times New Roman" pitchFamily="18" charset="0"/>
              </a:rPr>
              <a:t>Slowdown: 300x</a:t>
            </a:r>
          </a:p>
        </p:txBody>
      </p:sp>
      <p:sp>
        <p:nvSpPr>
          <p:cNvPr id="3" name="Footer Placeholder 2"/>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1208913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981200" y="1295400"/>
            <a:ext cx="23622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application code</a:t>
            </a:r>
          </a:p>
        </p:txBody>
      </p:sp>
      <p:sp>
        <p:nvSpPr>
          <p:cNvPr id="44" name="TextBox 43"/>
          <p:cNvSpPr txBox="1"/>
          <p:nvPr/>
        </p:nvSpPr>
        <p:spPr>
          <a:xfrm>
            <a:off x="3429000" y="2057400"/>
            <a:ext cx="796290" cy="3605212"/>
          </a:xfrm>
          <a:prstGeom prst="rect">
            <a:avLst/>
          </a:prstGeom>
          <a:solidFill>
            <a:schemeClr val="bg1">
              <a:lumMod val="95000"/>
            </a:schemeClr>
          </a:solidFill>
          <a:ln w="28575">
            <a:solidFill>
              <a:schemeClr val="tx1"/>
            </a:solidFill>
          </a:ln>
        </p:spPr>
        <p:txBody>
          <a:bodyPr wrap="square" rtlCol="0" anchor="t" anchorCtr="0">
            <a:noAutofit/>
          </a:bodyPr>
          <a:lstStyle/>
          <a:p>
            <a:pPr algn="ctr"/>
            <a:r>
              <a:rPr lang="en-US" sz="1600" b="1" i="1">
                <a:latin typeface="Courier New" pitchFamily="49" charset="0"/>
                <a:cs typeface="Courier New" pitchFamily="49" charset="0"/>
              </a:rPr>
              <a:t>bar()</a:t>
            </a:r>
          </a:p>
        </p:txBody>
      </p:sp>
      <p:sp>
        <p:nvSpPr>
          <p:cNvPr id="43" name="TextBox 42"/>
          <p:cNvSpPr txBox="1"/>
          <p:nvPr/>
        </p:nvSpPr>
        <p:spPr>
          <a:xfrm>
            <a:off x="2133600" y="2057400"/>
            <a:ext cx="1219200" cy="3605212"/>
          </a:xfrm>
          <a:prstGeom prst="rect">
            <a:avLst/>
          </a:prstGeom>
          <a:solidFill>
            <a:schemeClr val="bg1">
              <a:lumMod val="65000"/>
            </a:schemeClr>
          </a:solidFill>
          <a:ln w="28575">
            <a:solidFill>
              <a:schemeClr val="tx1"/>
            </a:solidFill>
          </a:ln>
        </p:spPr>
        <p:txBody>
          <a:bodyPr wrap="square" rtlCol="0" anchor="t" anchorCtr="0">
            <a:noAutofit/>
          </a:bodyPr>
          <a:lstStyle/>
          <a:p>
            <a:pPr algn="ctr"/>
            <a:r>
              <a:rPr lang="en-US" sz="1600" b="1" i="1" err="1">
                <a:latin typeface="Courier New" pitchFamily="49" charset="0"/>
                <a:cs typeface="Courier New" pitchFamily="49" charset="0"/>
              </a:rPr>
              <a:t>foo</a:t>
            </a:r>
            <a:r>
              <a:rPr lang="en-US" sz="1600" b="1" i="1">
                <a:latin typeface="Courier New" pitchFamily="49" charset="0"/>
                <a:cs typeface="Courier New" pitchFamily="49" charset="0"/>
              </a:rPr>
              <a:t>()</a:t>
            </a:r>
          </a:p>
        </p:txBody>
      </p:sp>
      <p:sp>
        <p:nvSpPr>
          <p:cNvPr id="458758" name="Rectangle 6"/>
          <p:cNvSpPr>
            <a:spLocks noGrp="1" noChangeArrowheads="1"/>
          </p:cNvSpPr>
          <p:nvPr>
            <p:ph type="title"/>
          </p:nvPr>
        </p:nvSpPr>
        <p:spPr>
          <a:xfrm>
            <a:off x="838200" y="122527"/>
            <a:ext cx="10515600" cy="1325563"/>
          </a:xfrm>
        </p:spPr>
        <p:txBody>
          <a:bodyPr/>
          <a:lstStyle/>
          <a:p>
            <a:r>
              <a:rPr lang="en-US"/>
              <a:t>Improvement #1: Basic Block Cache</a:t>
            </a:r>
          </a:p>
        </p:txBody>
      </p:sp>
      <p:sp>
        <p:nvSpPr>
          <p:cNvPr id="2" name="Slide Number Placeholder 1"/>
          <p:cNvSpPr>
            <a:spLocks noGrp="1"/>
          </p:cNvSpPr>
          <p:nvPr>
            <p:ph type="sldNum" sz="quarter" idx="11"/>
          </p:nvPr>
        </p:nvSpPr>
        <p:spPr/>
        <p:txBody>
          <a:bodyPr/>
          <a:lstStyle/>
          <a:p>
            <a:fld id="{ED4BD66F-D165-4EBD-B702-0C4B83F080EE}" type="slidenum">
              <a:rPr lang="en-US" smtClean="0"/>
              <a:pPr/>
              <a:t>42</a:t>
            </a:fld>
            <a:endParaRPr lang="en-US"/>
          </a:p>
        </p:txBody>
      </p:sp>
      <p:sp>
        <p:nvSpPr>
          <p:cNvPr id="458783" name="Line 31"/>
          <p:cNvSpPr>
            <a:spLocks noChangeShapeType="1"/>
          </p:cNvSpPr>
          <p:nvPr/>
        </p:nvSpPr>
        <p:spPr bwMode="auto">
          <a:xfrm flipH="1">
            <a:off x="25146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88" name="Text Box 36"/>
          <p:cNvSpPr txBox="1">
            <a:spLocks noChangeArrowheads="1"/>
          </p:cNvSpPr>
          <p:nvPr/>
        </p:nvSpPr>
        <p:spPr bwMode="auto">
          <a:xfrm>
            <a:off x="25908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458789" name="Text Box 37"/>
          <p:cNvSpPr txBox="1">
            <a:spLocks noChangeArrowheads="1"/>
          </p:cNvSpPr>
          <p:nvPr/>
        </p:nvSpPr>
        <p:spPr bwMode="auto">
          <a:xfrm>
            <a:off x="2362200" y="3259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458791" name="Text Box 39"/>
          <p:cNvSpPr txBox="1">
            <a:spLocks noChangeArrowheads="1"/>
          </p:cNvSpPr>
          <p:nvPr/>
        </p:nvSpPr>
        <p:spPr bwMode="auto">
          <a:xfrm>
            <a:off x="28194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458793" name="Text Box 41"/>
          <p:cNvSpPr txBox="1">
            <a:spLocks noChangeArrowheads="1"/>
          </p:cNvSpPr>
          <p:nvPr/>
        </p:nvSpPr>
        <p:spPr bwMode="auto">
          <a:xfrm>
            <a:off x="25908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458794" name="Line 42"/>
          <p:cNvSpPr>
            <a:spLocks noChangeShapeType="1"/>
          </p:cNvSpPr>
          <p:nvPr/>
        </p:nvSpPr>
        <p:spPr bwMode="auto">
          <a:xfrm>
            <a:off x="28194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5" name="Line 43"/>
          <p:cNvSpPr>
            <a:spLocks noChangeShapeType="1"/>
          </p:cNvSpPr>
          <p:nvPr/>
        </p:nvSpPr>
        <p:spPr bwMode="auto">
          <a:xfrm flipH="1">
            <a:off x="28194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6" name="Line 44"/>
          <p:cNvSpPr>
            <a:spLocks noChangeShapeType="1"/>
          </p:cNvSpPr>
          <p:nvPr/>
        </p:nvSpPr>
        <p:spPr bwMode="auto">
          <a:xfrm>
            <a:off x="25146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35" name="Text Box 41"/>
          <p:cNvSpPr txBox="1">
            <a:spLocks noChangeArrowheads="1"/>
          </p:cNvSpPr>
          <p:nvPr/>
        </p:nvSpPr>
        <p:spPr bwMode="auto">
          <a:xfrm>
            <a:off x="3657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37" name="Text Box 41"/>
          <p:cNvSpPr txBox="1">
            <a:spLocks noChangeArrowheads="1"/>
          </p:cNvSpPr>
          <p:nvPr/>
        </p:nvSpPr>
        <p:spPr bwMode="auto">
          <a:xfrm>
            <a:off x="25908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38" name="Line 43"/>
          <p:cNvSpPr>
            <a:spLocks noChangeShapeType="1"/>
          </p:cNvSpPr>
          <p:nvPr/>
        </p:nvSpPr>
        <p:spPr bwMode="auto">
          <a:xfrm>
            <a:off x="2743200" y="4191000"/>
            <a:ext cx="9144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39" name="Line 43"/>
          <p:cNvSpPr>
            <a:spLocks noChangeShapeType="1"/>
          </p:cNvSpPr>
          <p:nvPr/>
        </p:nvSpPr>
        <p:spPr bwMode="auto">
          <a:xfrm flipH="1">
            <a:off x="2743200" y="4800600"/>
            <a:ext cx="914400" cy="363538"/>
          </a:xfrm>
          <a:prstGeom prst="line">
            <a:avLst/>
          </a:prstGeom>
          <a:noFill/>
          <a:ln w="19050">
            <a:solidFill>
              <a:srgbClr val="0000CC"/>
            </a:solidFill>
            <a:prstDash val="sysDot"/>
            <a:round/>
            <a:headEnd/>
            <a:tailEnd type="triangle" w="med" len="med"/>
          </a:ln>
          <a:effectLst/>
        </p:spPr>
        <p:txBody>
          <a:bodyPr wrap="square">
            <a:spAutoFit/>
          </a:bodyPr>
          <a:lstStyle/>
          <a:p>
            <a:endParaRPr lang="en-US"/>
          </a:p>
        </p:txBody>
      </p:sp>
      <p:sp>
        <p:nvSpPr>
          <p:cNvPr id="40" name="TextBox 39"/>
          <p:cNvSpPr txBox="1"/>
          <p:nvPr/>
        </p:nvSpPr>
        <p:spPr>
          <a:xfrm>
            <a:off x="5135880" y="2667000"/>
            <a:ext cx="1645920" cy="1752600"/>
          </a:xfrm>
          <a:prstGeom prst="rect">
            <a:avLst/>
          </a:prstGeom>
          <a:solidFill>
            <a:schemeClr val="bg2">
              <a:lumMod val="75000"/>
            </a:schemeClr>
          </a:solidFill>
          <a:ln w="28575">
            <a:solidFill>
              <a:schemeClr val="tx1"/>
            </a:solidFill>
          </a:ln>
        </p:spPr>
        <p:txBody>
          <a:bodyPr wrap="square" rtlCol="0" anchor="ctr" anchorCtr="1">
            <a:noAutofit/>
          </a:bodyPr>
          <a:lstStyle/>
          <a:p>
            <a:pPr algn="ctr"/>
            <a:r>
              <a:rPr lang="en-US" sz="2000" err="1">
                <a:solidFill>
                  <a:schemeClr val="bg1"/>
                </a:solidFill>
              </a:rPr>
              <a:t>DynamoRIO</a:t>
            </a:r>
            <a:endParaRPr lang="en-US" sz="2000">
              <a:solidFill>
                <a:schemeClr val="bg1"/>
              </a:solidFill>
            </a:endParaRPr>
          </a:p>
        </p:txBody>
      </p:sp>
      <p:sp>
        <p:nvSpPr>
          <p:cNvPr id="45" name="TextBox 44"/>
          <p:cNvSpPr txBox="1"/>
          <p:nvPr/>
        </p:nvSpPr>
        <p:spPr>
          <a:xfrm>
            <a:off x="7543800" y="1295400"/>
            <a:ext cx="9144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basic block cache</a:t>
            </a:r>
          </a:p>
        </p:txBody>
      </p:sp>
      <p:sp>
        <p:nvSpPr>
          <p:cNvPr id="48" name="Line 31"/>
          <p:cNvSpPr>
            <a:spLocks noChangeShapeType="1"/>
          </p:cNvSpPr>
          <p:nvPr/>
        </p:nvSpPr>
        <p:spPr bwMode="auto">
          <a:xfrm flipH="1">
            <a:off x="7162800" y="2954338"/>
            <a:ext cx="838200" cy="550862"/>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49" name="Text Box 36"/>
          <p:cNvSpPr txBox="1">
            <a:spLocks noChangeArrowheads="1"/>
          </p:cNvSpPr>
          <p:nvPr/>
        </p:nvSpPr>
        <p:spPr bwMode="auto">
          <a:xfrm>
            <a:off x="78486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51" name="Text Box 39"/>
          <p:cNvSpPr txBox="1">
            <a:spLocks noChangeArrowheads="1"/>
          </p:cNvSpPr>
          <p:nvPr/>
        </p:nvSpPr>
        <p:spPr bwMode="auto">
          <a:xfrm>
            <a:off x="78486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52" name="Text Box 41"/>
          <p:cNvSpPr txBox="1">
            <a:spLocks noChangeArrowheads="1"/>
          </p:cNvSpPr>
          <p:nvPr/>
        </p:nvSpPr>
        <p:spPr bwMode="auto">
          <a:xfrm>
            <a:off x="78486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56" name="Text Box 41"/>
          <p:cNvSpPr txBox="1">
            <a:spLocks noChangeArrowheads="1"/>
          </p:cNvSpPr>
          <p:nvPr/>
        </p:nvSpPr>
        <p:spPr bwMode="auto">
          <a:xfrm>
            <a:off x="7848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57" name="Text Box 41"/>
          <p:cNvSpPr txBox="1">
            <a:spLocks noChangeArrowheads="1"/>
          </p:cNvSpPr>
          <p:nvPr/>
        </p:nvSpPr>
        <p:spPr bwMode="auto">
          <a:xfrm>
            <a:off x="78486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61" name="Right Arrow 60"/>
          <p:cNvSpPr/>
          <p:nvPr/>
        </p:nvSpPr>
        <p:spPr bwMode="auto">
          <a:xfrm>
            <a:off x="4343400" y="3306277"/>
            <a:ext cx="792480" cy="550247"/>
          </a:xfrm>
          <a:prstGeom prst="rightArrow">
            <a:avLst>
              <a:gd name="adj1" fmla="val 50000"/>
              <a:gd name="adj2" fmla="val 50000"/>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66" name="Line 44"/>
          <p:cNvSpPr>
            <a:spLocks noChangeShapeType="1"/>
          </p:cNvSpPr>
          <p:nvPr/>
        </p:nvSpPr>
        <p:spPr bwMode="auto">
          <a:xfrm flipH="1" flipV="1">
            <a:off x="7239000" y="3581400"/>
            <a:ext cx="609600" cy="5334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70" name="Left-Right Arrow 69"/>
          <p:cNvSpPr/>
          <p:nvPr/>
        </p:nvSpPr>
        <p:spPr bwMode="auto">
          <a:xfrm>
            <a:off x="6781800" y="3268177"/>
            <a:ext cx="777240" cy="550247"/>
          </a:xfrm>
          <a:prstGeom prst="leftRightArrow">
            <a:avLst>
              <a:gd name="adj1" fmla="val 50000"/>
              <a:gd name="adj2" fmla="val 102588"/>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72" name="Text Box 48"/>
          <p:cNvSpPr txBox="1">
            <a:spLocks noChangeArrowheads="1"/>
          </p:cNvSpPr>
          <p:nvPr/>
        </p:nvSpPr>
        <p:spPr bwMode="auto">
          <a:xfrm>
            <a:off x="3657600" y="5980114"/>
            <a:ext cx="5410200" cy="420687"/>
          </a:xfrm>
          <a:prstGeom prst="rect">
            <a:avLst/>
          </a:prstGeom>
          <a:noFill/>
          <a:ln w="9525">
            <a:noFill/>
            <a:miter lim="800000"/>
            <a:headEnd/>
            <a:tailEnd/>
          </a:ln>
          <a:effectLst/>
        </p:spPr>
        <p:txBody>
          <a:bodyPr>
            <a:spAutoFit/>
          </a:bodyPr>
          <a:lstStyle/>
          <a:p>
            <a:pPr>
              <a:lnSpc>
                <a:spcPct val="90000"/>
              </a:lnSpc>
              <a:spcBef>
                <a:spcPct val="50000"/>
              </a:spcBef>
            </a:pPr>
            <a:r>
              <a:rPr lang="en-US" sz="2400" b="1">
                <a:solidFill>
                  <a:srgbClr val="3A4CFC"/>
                </a:solidFill>
                <a:latin typeface="Times New Roman" pitchFamily="18" charset="0"/>
              </a:rPr>
              <a:t>Slowdown: 300x</a:t>
            </a:r>
          </a:p>
        </p:txBody>
      </p:sp>
      <p:sp>
        <p:nvSpPr>
          <p:cNvPr id="73" name="AutoShape 49"/>
          <p:cNvSpPr>
            <a:spLocks noChangeArrowheads="1"/>
          </p:cNvSpPr>
          <p:nvPr/>
        </p:nvSpPr>
        <p:spPr bwMode="auto">
          <a:xfrm>
            <a:off x="5181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69" name="Line 44"/>
          <p:cNvSpPr>
            <a:spLocks noChangeShapeType="1"/>
          </p:cNvSpPr>
          <p:nvPr/>
        </p:nvSpPr>
        <p:spPr bwMode="auto">
          <a:xfrm flipH="1" flipV="1">
            <a:off x="7010400" y="3657600"/>
            <a:ext cx="838200" cy="17526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67" name="Line 44"/>
          <p:cNvSpPr>
            <a:spLocks noChangeShapeType="1"/>
          </p:cNvSpPr>
          <p:nvPr/>
        </p:nvSpPr>
        <p:spPr bwMode="auto">
          <a:xfrm flipH="1" flipV="1">
            <a:off x="7086600" y="3581400"/>
            <a:ext cx="762000" cy="11430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55" name="Line 44"/>
          <p:cNvSpPr>
            <a:spLocks noChangeShapeType="1"/>
          </p:cNvSpPr>
          <p:nvPr/>
        </p:nvSpPr>
        <p:spPr bwMode="auto">
          <a:xfrm flipH="1">
            <a:off x="7315200" y="3505200"/>
            <a:ext cx="533400" cy="76200"/>
          </a:xfrm>
          <a:prstGeom prst="line">
            <a:avLst/>
          </a:prstGeom>
          <a:noFill/>
          <a:ln w="19050">
            <a:solidFill>
              <a:srgbClr val="0000CC"/>
            </a:solidFill>
            <a:round/>
            <a:headEnd/>
            <a:tailEnd type="triangle" w="med" len="med"/>
          </a:ln>
          <a:effectLst/>
        </p:spPr>
        <p:txBody>
          <a:bodyPr wrap="square">
            <a:spAutoFit/>
          </a:bodyPr>
          <a:lstStyle/>
          <a:p>
            <a:endParaRPr lang="en-US"/>
          </a:p>
        </p:txBody>
      </p:sp>
      <p:cxnSp>
        <p:nvCxnSpPr>
          <p:cNvPr id="36" name="Elbow Connector 35"/>
          <p:cNvCxnSpPr/>
          <p:nvPr/>
        </p:nvCxnSpPr>
        <p:spPr bwMode="auto">
          <a:xfrm rot="5400000" flipH="1">
            <a:off x="1970089" y="3411538"/>
            <a:ext cx="1558925" cy="12700"/>
          </a:xfrm>
          <a:prstGeom prst="bentConnector5">
            <a:avLst>
              <a:gd name="adj1" fmla="val -9149"/>
              <a:gd name="adj2" fmla="val 3707661"/>
              <a:gd name="adj3" fmla="val 111656"/>
            </a:avLst>
          </a:prstGeom>
          <a:solidFill>
            <a:schemeClr val="accent1"/>
          </a:solidFill>
          <a:ln w="19050" cap="flat" cmpd="sng" algn="ctr">
            <a:solidFill>
              <a:srgbClr val="0000CC"/>
            </a:solidFill>
            <a:prstDash val="solid"/>
            <a:round/>
            <a:headEnd type="none" w="med" len="med"/>
            <a:tailEnd type="arrow"/>
          </a:ln>
          <a:effectLst/>
        </p:spPr>
      </p:cxnSp>
      <p:sp>
        <p:nvSpPr>
          <p:cNvPr id="41" name="Text Box 48"/>
          <p:cNvSpPr txBox="1">
            <a:spLocks noChangeArrowheads="1"/>
          </p:cNvSpPr>
          <p:nvPr/>
        </p:nvSpPr>
        <p:spPr bwMode="auto">
          <a:xfrm>
            <a:off x="6019800" y="5989321"/>
            <a:ext cx="685800" cy="420687"/>
          </a:xfrm>
          <a:prstGeom prst="rect">
            <a:avLst/>
          </a:prstGeom>
          <a:noFill/>
          <a:ln w="9525">
            <a:noFill/>
            <a:miter lim="800000"/>
            <a:headEnd/>
            <a:tailEnd/>
          </a:ln>
          <a:effectLst/>
        </p:spPr>
        <p:txBody>
          <a:bodyPr wrap="square">
            <a:spAutoFit/>
          </a:bodyPr>
          <a:lstStyle/>
          <a:p>
            <a:pPr>
              <a:lnSpc>
                <a:spcPct val="90000"/>
              </a:lnSpc>
              <a:spcBef>
                <a:spcPct val="50000"/>
              </a:spcBef>
            </a:pPr>
            <a:r>
              <a:rPr lang="en-US" sz="2400" b="1">
                <a:solidFill>
                  <a:srgbClr val="3A4CFC"/>
                </a:solidFill>
                <a:latin typeface="Times New Roman" pitchFamily="18" charset="0"/>
              </a:rPr>
              <a:t>25x</a:t>
            </a:r>
          </a:p>
        </p:txBody>
      </p:sp>
      <p:sp>
        <p:nvSpPr>
          <p:cNvPr id="5" name="Footer Placeholder 4"/>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4155294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1" grpId="0" animBg="1"/>
      <p:bldP spid="52" grpId="0" animBg="1"/>
      <p:bldP spid="56" grpId="0" animBg="1"/>
      <p:bldP spid="57" grpId="0" animBg="1"/>
      <p:bldP spid="66" grpId="0" animBg="1"/>
      <p:bldP spid="69" grpId="0" animBg="1"/>
      <p:bldP spid="67" grpId="0" animBg="1"/>
      <p:bldP spid="55" grpId="0" animBg="1"/>
      <p:bldP spid="4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1"/>
          </p:nvPr>
        </p:nvSpPr>
        <p:spPr/>
        <p:txBody>
          <a:bodyPr/>
          <a:lstStyle/>
          <a:p>
            <a:fld id="{FBA42E21-6A83-40ED-9019-922E89D19D31}" type="slidenum">
              <a:rPr lang="en-US"/>
              <a:pPr/>
              <a:t>43</a:t>
            </a:fld>
            <a:endParaRPr lang="en-US"/>
          </a:p>
        </p:txBody>
      </p:sp>
      <p:sp>
        <p:nvSpPr>
          <p:cNvPr id="45058" name="Rectangle 2"/>
          <p:cNvSpPr>
            <a:spLocks noChangeArrowheads="1"/>
          </p:cNvSpPr>
          <p:nvPr/>
        </p:nvSpPr>
        <p:spPr bwMode="auto">
          <a:xfrm>
            <a:off x="5943600" y="1447800"/>
            <a:ext cx="3962400" cy="4267200"/>
          </a:xfrm>
          <a:prstGeom prst="rect">
            <a:avLst/>
          </a:prstGeom>
          <a:solidFill>
            <a:srgbClr val="99BBFF"/>
          </a:solidFill>
          <a:ln w="9525">
            <a:solidFill>
              <a:schemeClr val="tx1"/>
            </a:solidFill>
            <a:miter lim="800000"/>
            <a:headEnd/>
            <a:tailEnd/>
          </a:ln>
          <a:effectLst/>
        </p:spPr>
        <p:txBody>
          <a:bodyPr wrap="none" anchor="ctr"/>
          <a:lstStyle/>
          <a:p>
            <a:endParaRPr lang="en-US"/>
          </a:p>
        </p:txBody>
      </p:sp>
      <p:sp>
        <p:nvSpPr>
          <p:cNvPr id="45059" name="Rectangle 3"/>
          <p:cNvSpPr>
            <a:spLocks noChangeArrowheads="1"/>
          </p:cNvSpPr>
          <p:nvPr/>
        </p:nvSpPr>
        <p:spPr bwMode="auto">
          <a:xfrm>
            <a:off x="2133600" y="1447800"/>
            <a:ext cx="2438400" cy="13716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a:p>
        </p:txBody>
      </p:sp>
      <p:sp>
        <p:nvSpPr>
          <p:cNvPr id="45071" name="Rectangle 15"/>
          <p:cNvSpPr>
            <a:spLocks noGrp="1" noChangeArrowheads="1"/>
          </p:cNvSpPr>
          <p:nvPr>
            <p:ph type="title"/>
          </p:nvPr>
        </p:nvSpPr>
        <p:spPr/>
        <p:txBody>
          <a:bodyPr/>
          <a:lstStyle/>
          <a:p>
            <a:r>
              <a:rPr lang="en-US"/>
              <a:t>Example Basic Block Fragment</a:t>
            </a:r>
          </a:p>
        </p:txBody>
      </p:sp>
      <p:sp>
        <p:nvSpPr>
          <p:cNvPr id="45061" name="Text Box 5"/>
          <p:cNvSpPr txBox="1">
            <a:spLocks noChangeArrowheads="1"/>
          </p:cNvSpPr>
          <p:nvPr/>
        </p:nvSpPr>
        <p:spPr bwMode="auto">
          <a:xfrm>
            <a:off x="2209800" y="1524001"/>
            <a:ext cx="2590800" cy="11922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add  %eax, %ecx</a:t>
            </a:r>
          </a:p>
          <a:p>
            <a:pPr>
              <a:spcBef>
                <a:spcPct val="50000"/>
              </a:spcBef>
            </a:pPr>
            <a:r>
              <a:rPr lang="en-US" b="1">
                <a:latin typeface="Courier New" pitchFamily="49" charset="0"/>
              </a:rPr>
              <a:t>cmp  $4, %eax</a:t>
            </a:r>
          </a:p>
          <a:p>
            <a:pPr>
              <a:spcBef>
                <a:spcPct val="50000"/>
              </a:spcBef>
            </a:pPr>
            <a:r>
              <a:rPr lang="en-US" b="1">
                <a:latin typeface="Courier New" pitchFamily="49" charset="0"/>
              </a:rPr>
              <a:t>jle  $0x40106f</a:t>
            </a:r>
          </a:p>
        </p:txBody>
      </p:sp>
      <p:sp>
        <p:nvSpPr>
          <p:cNvPr id="45062" name="Text Box 6"/>
          <p:cNvSpPr txBox="1">
            <a:spLocks noChangeArrowheads="1"/>
          </p:cNvSpPr>
          <p:nvPr/>
        </p:nvSpPr>
        <p:spPr bwMode="auto">
          <a:xfrm>
            <a:off x="6934200" y="1524001"/>
            <a:ext cx="2971800" cy="408146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add  %eax, %ecx</a:t>
            </a:r>
          </a:p>
          <a:p>
            <a:pPr>
              <a:spcBef>
                <a:spcPct val="50000"/>
              </a:spcBef>
            </a:pPr>
            <a:r>
              <a:rPr lang="en-US" b="1">
                <a:latin typeface="Courier New" pitchFamily="49" charset="0"/>
              </a:rPr>
              <a:t>cmp  $4, %eax</a:t>
            </a:r>
          </a:p>
          <a:p>
            <a:pPr>
              <a:spcBef>
                <a:spcPct val="50000"/>
              </a:spcBef>
            </a:pPr>
            <a:r>
              <a:rPr lang="en-US" b="1">
                <a:latin typeface="Courier New" pitchFamily="49" charset="0"/>
              </a:rPr>
              <a:t>jle  &lt;stub0&gt;</a:t>
            </a:r>
          </a:p>
          <a:p>
            <a:pPr>
              <a:spcBef>
                <a:spcPct val="50000"/>
              </a:spcBef>
            </a:pPr>
            <a:r>
              <a:rPr lang="en-US" b="1">
                <a:latin typeface="Courier New" pitchFamily="49" charset="0"/>
              </a:rPr>
              <a:t>jmp  &lt;stub1&gt;</a:t>
            </a:r>
          </a:p>
          <a:p>
            <a:pPr>
              <a:spcBef>
                <a:spcPct val="50000"/>
              </a:spcBef>
            </a:pPr>
            <a:r>
              <a:rPr lang="en-US" b="1">
                <a:latin typeface="Courier New" pitchFamily="49" charset="0"/>
              </a:rPr>
              <a:t>mov  %eax, eax-slot</a:t>
            </a:r>
          </a:p>
          <a:p>
            <a:pPr>
              <a:spcBef>
                <a:spcPct val="50000"/>
              </a:spcBef>
            </a:pPr>
            <a:r>
              <a:rPr lang="en-US" b="1">
                <a:latin typeface="Courier New" pitchFamily="49" charset="0"/>
              </a:rPr>
              <a:t>mov  &amp;dstub0, %eax</a:t>
            </a:r>
          </a:p>
          <a:p>
            <a:pPr>
              <a:spcBef>
                <a:spcPct val="50000"/>
              </a:spcBef>
            </a:pPr>
            <a:r>
              <a:rPr lang="en-US" b="1">
                <a:latin typeface="Courier New" pitchFamily="49" charset="0"/>
              </a:rPr>
              <a:t>jmp  context_switch</a:t>
            </a:r>
          </a:p>
          <a:p>
            <a:pPr>
              <a:spcBef>
                <a:spcPct val="50000"/>
              </a:spcBef>
            </a:pPr>
            <a:r>
              <a:rPr lang="en-US" b="1">
                <a:latin typeface="Courier New" pitchFamily="49" charset="0"/>
              </a:rPr>
              <a:t>mov  %eax, eax-slot</a:t>
            </a:r>
          </a:p>
          <a:p>
            <a:pPr>
              <a:spcBef>
                <a:spcPct val="50000"/>
              </a:spcBef>
            </a:pPr>
            <a:r>
              <a:rPr lang="en-US" b="1">
                <a:latin typeface="Courier New" pitchFamily="49" charset="0"/>
              </a:rPr>
              <a:t>mov  &amp;dstub1, %eax</a:t>
            </a:r>
          </a:p>
          <a:p>
            <a:pPr>
              <a:spcBef>
                <a:spcPct val="50000"/>
              </a:spcBef>
            </a:pPr>
            <a:r>
              <a:rPr lang="en-US" b="1">
                <a:latin typeface="Courier New" pitchFamily="49" charset="0"/>
              </a:rPr>
              <a:t>jmp  context_switch</a:t>
            </a:r>
          </a:p>
        </p:txBody>
      </p:sp>
      <p:sp>
        <p:nvSpPr>
          <p:cNvPr id="45063" name="Text Box 7"/>
          <p:cNvSpPr txBox="1">
            <a:spLocks noChangeArrowheads="1"/>
          </p:cNvSpPr>
          <p:nvPr/>
        </p:nvSpPr>
        <p:spPr bwMode="auto">
          <a:xfrm>
            <a:off x="6019801" y="1524001"/>
            <a:ext cx="1014413" cy="325596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frag7:</a:t>
            </a:r>
          </a:p>
          <a:p>
            <a:pPr>
              <a:spcBef>
                <a:spcPct val="50000"/>
              </a:spcBef>
            </a:pPr>
            <a:endParaRPr lang="en-US" b="1">
              <a:latin typeface="Courier New" pitchFamily="49" charset="0"/>
            </a:endParaRPr>
          </a:p>
          <a:p>
            <a:pPr>
              <a:spcBef>
                <a:spcPct val="50000"/>
              </a:spcBef>
            </a:pPr>
            <a:endParaRPr lang="en-US" b="1">
              <a:latin typeface="Courier New" pitchFamily="49" charset="0"/>
            </a:endParaRPr>
          </a:p>
          <a:p>
            <a:pPr>
              <a:spcBef>
                <a:spcPct val="50000"/>
              </a:spcBef>
            </a:pPr>
            <a:endParaRPr lang="en-US" b="1">
              <a:latin typeface="Courier New" pitchFamily="49" charset="0"/>
            </a:endParaRPr>
          </a:p>
          <a:p>
            <a:pPr>
              <a:spcBef>
                <a:spcPct val="50000"/>
              </a:spcBef>
            </a:pPr>
            <a:r>
              <a:rPr lang="en-US" b="1">
                <a:latin typeface="Courier New" pitchFamily="49" charset="0"/>
              </a:rPr>
              <a:t>stub0:</a:t>
            </a:r>
          </a:p>
          <a:p>
            <a:pPr>
              <a:spcBef>
                <a:spcPct val="50000"/>
              </a:spcBef>
            </a:pPr>
            <a:endParaRPr lang="en-US" b="1">
              <a:latin typeface="Courier New" pitchFamily="49" charset="0"/>
            </a:endParaRPr>
          </a:p>
          <a:p>
            <a:pPr>
              <a:spcBef>
                <a:spcPct val="50000"/>
              </a:spcBef>
            </a:pPr>
            <a:endParaRPr lang="en-US" b="1">
              <a:latin typeface="Courier New" pitchFamily="49" charset="0"/>
            </a:endParaRPr>
          </a:p>
          <a:p>
            <a:pPr>
              <a:spcBef>
                <a:spcPct val="50000"/>
              </a:spcBef>
            </a:pPr>
            <a:r>
              <a:rPr lang="en-US" b="1">
                <a:latin typeface="Courier New" pitchFamily="49" charset="0"/>
              </a:rPr>
              <a:t>stub1:</a:t>
            </a:r>
          </a:p>
        </p:txBody>
      </p:sp>
      <p:sp>
        <p:nvSpPr>
          <p:cNvPr id="45064" name="AutoShape 8"/>
          <p:cNvSpPr>
            <a:spLocks noChangeArrowheads="1"/>
          </p:cNvSpPr>
          <p:nvPr/>
        </p:nvSpPr>
        <p:spPr bwMode="auto">
          <a:xfrm>
            <a:off x="4800600" y="1600200"/>
            <a:ext cx="914400" cy="990600"/>
          </a:xfrm>
          <a:prstGeom prst="rightArrow">
            <a:avLst>
              <a:gd name="adj1" fmla="val 50000"/>
              <a:gd name="adj2" fmla="val 39755"/>
            </a:avLst>
          </a:prstGeom>
          <a:solidFill>
            <a:srgbClr val="000099"/>
          </a:solidFill>
          <a:ln w="9525">
            <a:solidFill>
              <a:schemeClr val="tx1"/>
            </a:solidFill>
            <a:miter lim="800000"/>
            <a:headEnd/>
            <a:tailEnd/>
          </a:ln>
          <a:effectLst/>
        </p:spPr>
        <p:txBody>
          <a:bodyPr wrap="none" anchor="ctr"/>
          <a:lstStyle/>
          <a:p>
            <a:endParaRPr lang="en-US"/>
          </a:p>
        </p:txBody>
      </p:sp>
      <p:sp>
        <p:nvSpPr>
          <p:cNvPr id="45065" name="Oval 9"/>
          <p:cNvSpPr>
            <a:spLocks noChangeArrowheads="1"/>
          </p:cNvSpPr>
          <p:nvPr/>
        </p:nvSpPr>
        <p:spPr bwMode="auto">
          <a:xfrm>
            <a:off x="2590800" y="3352800"/>
            <a:ext cx="2743200" cy="990600"/>
          </a:xfrm>
          <a:prstGeom prst="ellipse">
            <a:avLst/>
          </a:prstGeom>
          <a:solidFill>
            <a:srgbClr val="FFFF9F"/>
          </a:solidFill>
          <a:ln w="9525">
            <a:solidFill>
              <a:schemeClr val="tx1"/>
            </a:solidFill>
            <a:round/>
            <a:headEnd/>
            <a:tailEnd/>
          </a:ln>
          <a:effectLst/>
        </p:spPr>
        <p:txBody>
          <a:bodyPr wrap="none" anchor="ctr"/>
          <a:lstStyle/>
          <a:p>
            <a:endParaRPr lang="en-US"/>
          </a:p>
        </p:txBody>
      </p:sp>
      <p:sp>
        <p:nvSpPr>
          <p:cNvPr id="45066" name="Text Box 10"/>
          <p:cNvSpPr txBox="1">
            <a:spLocks noChangeArrowheads="1"/>
          </p:cNvSpPr>
          <p:nvPr/>
        </p:nvSpPr>
        <p:spPr bwMode="auto">
          <a:xfrm>
            <a:off x="3429000" y="3367088"/>
            <a:ext cx="1066800" cy="366712"/>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dstub0</a:t>
            </a:r>
          </a:p>
        </p:txBody>
      </p:sp>
      <p:sp>
        <p:nvSpPr>
          <p:cNvPr id="45067" name="Text Box 11"/>
          <p:cNvSpPr txBox="1">
            <a:spLocks noChangeArrowheads="1"/>
          </p:cNvSpPr>
          <p:nvPr/>
        </p:nvSpPr>
        <p:spPr bwMode="auto">
          <a:xfrm>
            <a:off x="2743200" y="3733801"/>
            <a:ext cx="2667000" cy="3667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target: 0x40106f</a:t>
            </a:r>
          </a:p>
        </p:txBody>
      </p:sp>
      <p:sp>
        <p:nvSpPr>
          <p:cNvPr id="45068" name="Oval 12"/>
          <p:cNvSpPr>
            <a:spLocks noChangeArrowheads="1"/>
          </p:cNvSpPr>
          <p:nvPr/>
        </p:nvSpPr>
        <p:spPr bwMode="auto">
          <a:xfrm>
            <a:off x="2590800" y="4648200"/>
            <a:ext cx="2743200" cy="990600"/>
          </a:xfrm>
          <a:prstGeom prst="ellipse">
            <a:avLst/>
          </a:prstGeom>
          <a:solidFill>
            <a:srgbClr val="FFFF9F"/>
          </a:solidFill>
          <a:ln w="9525">
            <a:solidFill>
              <a:schemeClr val="tx1"/>
            </a:solidFill>
            <a:round/>
            <a:headEnd/>
            <a:tailEnd/>
          </a:ln>
          <a:effectLst/>
        </p:spPr>
        <p:txBody>
          <a:bodyPr wrap="none" anchor="ctr"/>
          <a:lstStyle/>
          <a:p>
            <a:endParaRPr lang="en-US"/>
          </a:p>
        </p:txBody>
      </p:sp>
      <p:sp>
        <p:nvSpPr>
          <p:cNvPr id="45069" name="Text Box 13"/>
          <p:cNvSpPr txBox="1">
            <a:spLocks noChangeArrowheads="1"/>
          </p:cNvSpPr>
          <p:nvPr/>
        </p:nvSpPr>
        <p:spPr bwMode="auto">
          <a:xfrm>
            <a:off x="3429000" y="4662488"/>
            <a:ext cx="1066800" cy="366712"/>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dstub1</a:t>
            </a:r>
          </a:p>
        </p:txBody>
      </p:sp>
      <p:sp>
        <p:nvSpPr>
          <p:cNvPr id="45070" name="Text Box 14"/>
          <p:cNvSpPr txBox="1">
            <a:spLocks noChangeArrowheads="1"/>
          </p:cNvSpPr>
          <p:nvPr/>
        </p:nvSpPr>
        <p:spPr bwMode="auto">
          <a:xfrm>
            <a:off x="2743200" y="5029201"/>
            <a:ext cx="2667000" cy="3667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target: fall-thru</a:t>
            </a:r>
          </a:p>
        </p:txBody>
      </p:sp>
      <p:sp>
        <p:nvSpPr>
          <p:cNvPr id="17" name="Footer Placeholder 16"/>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342009645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1"/>
          </p:nvPr>
        </p:nvSpPr>
        <p:spPr/>
        <p:txBody>
          <a:bodyPr/>
          <a:lstStyle/>
          <a:p>
            <a:fld id="{5BE85B37-56AA-4236-9C77-8E4D485839F7}" type="slidenum">
              <a:rPr lang="en-US"/>
              <a:pPr/>
              <a:t>44</a:t>
            </a:fld>
            <a:endParaRPr lang="en-US"/>
          </a:p>
        </p:txBody>
      </p:sp>
      <p:sp>
        <p:nvSpPr>
          <p:cNvPr id="49154" name="Rectangle 2"/>
          <p:cNvSpPr>
            <a:spLocks noChangeArrowheads="1"/>
          </p:cNvSpPr>
          <p:nvPr/>
        </p:nvSpPr>
        <p:spPr bwMode="auto">
          <a:xfrm>
            <a:off x="5943600" y="1447800"/>
            <a:ext cx="3962400" cy="4267200"/>
          </a:xfrm>
          <a:prstGeom prst="rect">
            <a:avLst/>
          </a:prstGeom>
          <a:solidFill>
            <a:srgbClr val="99BBFF"/>
          </a:solidFill>
          <a:ln w="9525">
            <a:solidFill>
              <a:schemeClr val="tx1"/>
            </a:solidFill>
            <a:miter lim="800000"/>
            <a:headEnd/>
            <a:tailEnd/>
          </a:ln>
          <a:effectLst/>
        </p:spPr>
        <p:txBody>
          <a:bodyPr wrap="none" anchor="ctr"/>
          <a:lstStyle/>
          <a:p>
            <a:endParaRPr lang="en-US"/>
          </a:p>
        </p:txBody>
      </p:sp>
      <p:sp>
        <p:nvSpPr>
          <p:cNvPr id="49155" name="Rectangle 3"/>
          <p:cNvSpPr>
            <a:spLocks noChangeArrowheads="1"/>
          </p:cNvSpPr>
          <p:nvPr/>
        </p:nvSpPr>
        <p:spPr bwMode="auto">
          <a:xfrm>
            <a:off x="2133600" y="1447800"/>
            <a:ext cx="2438400" cy="13716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a:p>
        </p:txBody>
      </p:sp>
      <p:sp>
        <p:nvSpPr>
          <p:cNvPr id="49167" name="Rectangle 15"/>
          <p:cNvSpPr>
            <a:spLocks noGrp="1" noChangeArrowheads="1"/>
          </p:cNvSpPr>
          <p:nvPr>
            <p:ph type="title"/>
          </p:nvPr>
        </p:nvSpPr>
        <p:spPr/>
        <p:txBody>
          <a:bodyPr/>
          <a:lstStyle/>
          <a:p>
            <a:r>
              <a:rPr lang="en-US"/>
              <a:t>Direct Linking</a:t>
            </a:r>
          </a:p>
        </p:txBody>
      </p:sp>
      <p:sp>
        <p:nvSpPr>
          <p:cNvPr id="49157" name="Text Box 5"/>
          <p:cNvSpPr txBox="1">
            <a:spLocks noChangeArrowheads="1"/>
          </p:cNvSpPr>
          <p:nvPr/>
        </p:nvSpPr>
        <p:spPr bwMode="auto">
          <a:xfrm>
            <a:off x="2209800" y="1524001"/>
            <a:ext cx="2590800" cy="11922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add  %eax, %ecx</a:t>
            </a:r>
          </a:p>
          <a:p>
            <a:pPr>
              <a:spcBef>
                <a:spcPct val="50000"/>
              </a:spcBef>
            </a:pPr>
            <a:r>
              <a:rPr lang="en-US" b="1">
                <a:latin typeface="Courier New" pitchFamily="49" charset="0"/>
              </a:rPr>
              <a:t>cmp  $4, %eax</a:t>
            </a:r>
          </a:p>
          <a:p>
            <a:pPr>
              <a:spcBef>
                <a:spcPct val="50000"/>
              </a:spcBef>
            </a:pPr>
            <a:r>
              <a:rPr lang="en-US" b="1">
                <a:latin typeface="Courier New" pitchFamily="49" charset="0"/>
              </a:rPr>
              <a:t>jle  $0x40106f</a:t>
            </a:r>
          </a:p>
        </p:txBody>
      </p:sp>
      <p:sp>
        <p:nvSpPr>
          <p:cNvPr id="49158" name="Text Box 6"/>
          <p:cNvSpPr txBox="1">
            <a:spLocks noChangeArrowheads="1"/>
          </p:cNvSpPr>
          <p:nvPr/>
        </p:nvSpPr>
        <p:spPr bwMode="auto">
          <a:xfrm>
            <a:off x="6934200" y="1524001"/>
            <a:ext cx="2971800" cy="408146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add  %eax, %ecx</a:t>
            </a:r>
          </a:p>
          <a:p>
            <a:pPr>
              <a:spcBef>
                <a:spcPct val="50000"/>
              </a:spcBef>
            </a:pPr>
            <a:r>
              <a:rPr lang="en-US" b="1">
                <a:latin typeface="Courier New" pitchFamily="49" charset="0"/>
              </a:rPr>
              <a:t>cmp  $4, %eax</a:t>
            </a:r>
          </a:p>
          <a:p>
            <a:pPr>
              <a:spcBef>
                <a:spcPct val="50000"/>
              </a:spcBef>
            </a:pPr>
            <a:r>
              <a:rPr lang="en-US" b="1">
                <a:latin typeface="Courier New" pitchFamily="49" charset="0"/>
              </a:rPr>
              <a:t>jle  &lt;</a:t>
            </a:r>
            <a:r>
              <a:rPr lang="en-US" b="1">
                <a:solidFill>
                  <a:srgbClr val="FF0000"/>
                </a:solidFill>
                <a:latin typeface="Courier New" pitchFamily="49" charset="0"/>
              </a:rPr>
              <a:t>frag8</a:t>
            </a:r>
            <a:r>
              <a:rPr lang="en-US" b="1">
                <a:latin typeface="Courier New" pitchFamily="49" charset="0"/>
              </a:rPr>
              <a:t>&gt;</a:t>
            </a:r>
          </a:p>
          <a:p>
            <a:pPr>
              <a:spcBef>
                <a:spcPct val="50000"/>
              </a:spcBef>
            </a:pPr>
            <a:r>
              <a:rPr lang="en-US" b="1">
                <a:latin typeface="Courier New" pitchFamily="49" charset="0"/>
              </a:rPr>
              <a:t>jmp  &lt;stub1&gt;</a:t>
            </a:r>
          </a:p>
          <a:p>
            <a:pPr>
              <a:spcBef>
                <a:spcPct val="50000"/>
              </a:spcBef>
            </a:pPr>
            <a:r>
              <a:rPr lang="en-US">
                <a:latin typeface="Courier New" pitchFamily="49" charset="0"/>
              </a:rPr>
              <a:t>mov  %eax, eax-slot</a:t>
            </a:r>
          </a:p>
          <a:p>
            <a:pPr>
              <a:spcBef>
                <a:spcPct val="50000"/>
              </a:spcBef>
            </a:pPr>
            <a:r>
              <a:rPr lang="en-US">
                <a:latin typeface="Courier New" pitchFamily="49" charset="0"/>
              </a:rPr>
              <a:t>mov  &amp;dstub0, %eax</a:t>
            </a:r>
          </a:p>
          <a:p>
            <a:pPr>
              <a:spcBef>
                <a:spcPct val="50000"/>
              </a:spcBef>
            </a:pPr>
            <a:r>
              <a:rPr lang="en-US">
                <a:latin typeface="Courier New" pitchFamily="49" charset="0"/>
              </a:rPr>
              <a:t>jmp  context_switch</a:t>
            </a:r>
          </a:p>
          <a:p>
            <a:pPr>
              <a:spcBef>
                <a:spcPct val="50000"/>
              </a:spcBef>
            </a:pPr>
            <a:r>
              <a:rPr lang="en-US" b="1">
                <a:latin typeface="Courier New" pitchFamily="49" charset="0"/>
              </a:rPr>
              <a:t>mov  %eax, eax-slot</a:t>
            </a:r>
          </a:p>
          <a:p>
            <a:pPr>
              <a:spcBef>
                <a:spcPct val="50000"/>
              </a:spcBef>
            </a:pPr>
            <a:r>
              <a:rPr lang="en-US" b="1">
                <a:latin typeface="Courier New" pitchFamily="49" charset="0"/>
              </a:rPr>
              <a:t>mov  &amp;dstub1, %eax</a:t>
            </a:r>
          </a:p>
          <a:p>
            <a:pPr>
              <a:spcBef>
                <a:spcPct val="50000"/>
              </a:spcBef>
            </a:pPr>
            <a:r>
              <a:rPr lang="en-US" b="1">
                <a:latin typeface="Courier New" pitchFamily="49" charset="0"/>
              </a:rPr>
              <a:t>jmp  context_switch</a:t>
            </a:r>
          </a:p>
        </p:txBody>
      </p:sp>
      <p:sp>
        <p:nvSpPr>
          <p:cNvPr id="49159" name="Text Box 7"/>
          <p:cNvSpPr txBox="1">
            <a:spLocks noChangeArrowheads="1"/>
          </p:cNvSpPr>
          <p:nvPr/>
        </p:nvSpPr>
        <p:spPr bwMode="auto">
          <a:xfrm>
            <a:off x="6019801" y="1524001"/>
            <a:ext cx="1014413" cy="325596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frag7:</a:t>
            </a:r>
          </a:p>
          <a:p>
            <a:pPr>
              <a:spcBef>
                <a:spcPct val="50000"/>
              </a:spcBef>
            </a:pPr>
            <a:endParaRPr lang="en-US" b="1">
              <a:latin typeface="Courier New" pitchFamily="49" charset="0"/>
            </a:endParaRPr>
          </a:p>
          <a:p>
            <a:pPr>
              <a:spcBef>
                <a:spcPct val="50000"/>
              </a:spcBef>
            </a:pPr>
            <a:endParaRPr lang="en-US" b="1">
              <a:latin typeface="Courier New" pitchFamily="49" charset="0"/>
            </a:endParaRPr>
          </a:p>
          <a:p>
            <a:pPr>
              <a:spcBef>
                <a:spcPct val="50000"/>
              </a:spcBef>
            </a:pPr>
            <a:endParaRPr lang="en-US" b="1">
              <a:latin typeface="Courier New" pitchFamily="49" charset="0"/>
            </a:endParaRPr>
          </a:p>
          <a:p>
            <a:pPr>
              <a:spcBef>
                <a:spcPct val="50000"/>
              </a:spcBef>
            </a:pPr>
            <a:r>
              <a:rPr lang="en-US">
                <a:latin typeface="Courier New" pitchFamily="49" charset="0"/>
              </a:rPr>
              <a:t>stub0:</a:t>
            </a:r>
          </a:p>
          <a:p>
            <a:pPr>
              <a:spcBef>
                <a:spcPct val="50000"/>
              </a:spcBef>
            </a:pPr>
            <a:endParaRPr lang="en-US">
              <a:latin typeface="Courier New" pitchFamily="49" charset="0"/>
            </a:endParaRPr>
          </a:p>
          <a:p>
            <a:pPr>
              <a:spcBef>
                <a:spcPct val="50000"/>
              </a:spcBef>
            </a:pPr>
            <a:endParaRPr lang="en-US">
              <a:latin typeface="Courier New" pitchFamily="49" charset="0"/>
            </a:endParaRPr>
          </a:p>
          <a:p>
            <a:pPr>
              <a:spcBef>
                <a:spcPct val="50000"/>
              </a:spcBef>
            </a:pPr>
            <a:r>
              <a:rPr lang="en-US" b="1">
                <a:latin typeface="Courier New" pitchFamily="49" charset="0"/>
              </a:rPr>
              <a:t>stub1:</a:t>
            </a:r>
          </a:p>
        </p:txBody>
      </p:sp>
      <p:sp>
        <p:nvSpPr>
          <p:cNvPr id="49160" name="AutoShape 8"/>
          <p:cNvSpPr>
            <a:spLocks noChangeArrowheads="1"/>
          </p:cNvSpPr>
          <p:nvPr/>
        </p:nvSpPr>
        <p:spPr bwMode="auto">
          <a:xfrm>
            <a:off x="4800600" y="1600200"/>
            <a:ext cx="914400" cy="990600"/>
          </a:xfrm>
          <a:prstGeom prst="rightArrow">
            <a:avLst>
              <a:gd name="adj1" fmla="val 50000"/>
              <a:gd name="adj2" fmla="val 39755"/>
            </a:avLst>
          </a:prstGeom>
          <a:solidFill>
            <a:srgbClr val="000099"/>
          </a:solidFill>
          <a:ln w="9525">
            <a:solidFill>
              <a:schemeClr val="tx1"/>
            </a:solidFill>
            <a:miter lim="800000"/>
            <a:headEnd/>
            <a:tailEnd/>
          </a:ln>
          <a:effectLst/>
        </p:spPr>
        <p:txBody>
          <a:bodyPr wrap="none" anchor="ctr"/>
          <a:lstStyle/>
          <a:p>
            <a:endParaRPr lang="en-US"/>
          </a:p>
        </p:txBody>
      </p:sp>
      <p:sp>
        <p:nvSpPr>
          <p:cNvPr id="49161" name="Oval 9"/>
          <p:cNvSpPr>
            <a:spLocks noChangeArrowheads="1"/>
          </p:cNvSpPr>
          <p:nvPr/>
        </p:nvSpPr>
        <p:spPr bwMode="auto">
          <a:xfrm>
            <a:off x="2590800" y="3352800"/>
            <a:ext cx="2743200" cy="990600"/>
          </a:xfrm>
          <a:prstGeom prst="ellipse">
            <a:avLst/>
          </a:prstGeom>
          <a:solidFill>
            <a:srgbClr val="FFFF9F"/>
          </a:solidFill>
          <a:ln w="9525">
            <a:solidFill>
              <a:schemeClr val="tx1"/>
            </a:solidFill>
            <a:round/>
            <a:headEnd/>
            <a:tailEnd/>
          </a:ln>
          <a:effectLst/>
        </p:spPr>
        <p:txBody>
          <a:bodyPr wrap="none" anchor="ctr"/>
          <a:lstStyle/>
          <a:p>
            <a:endParaRPr lang="en-US"/>
          </a:p>
        </p:txBody>
      </p:sp>
      <p:sp>
        <p:nvSpPr>
          <p:cNvPr id="49162" name="Text Box 10"/>
          <p:cNvSpPr txBox="1">
            <a:spLocks noChangeArrowheads="1"/>
          </p:cNvSpPr>
          <p:nvPr/>
        </p:nvSpPr>
        <p:spPr bwMode="auto">
          <a:xfrm>
            <a:off x="3429000" y="3367088"/>
            <a:ext cx="1066800" cy="366712"/>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dstub0</a:t>
            </a:r>
          </a:p>
        </p:txBody>
      </p:sp>
      <p:sp>
        <p:nvSpPr>
          <p:cNvPr id="49163" name="Text Box 11"/>
          <p:cNvSpPr txBox="1">
            <a:spLocks noChangeArrowheads="1"/>
          </p:cNvSpPr>
          <p:nvPr/>
        </p:nvSpPr>
        <p:spPr bwMode="auto">
          <a:xfrm>
            <a:off x="2743200" y="3733801"/>
            <a:ext cx="26670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target: 0x40106f</a:t>
            </a:r>
          </a:p>
        </p:txBody>
      </p:sp>
      <p:sp>
        <p:nvSpPr>
          <p:cNvPr id="49164" name="Oval 12"/>
          <p:cNvSpPr>
            <a:spLocks noChangeArrowheads="1"/>
          </p:cNvSpPr>
          <p:nvPr/>
        </p:nvSpPr>
        <p:spPr bwMode="auto">
          <a:xfrm>
            <a:off x="2590800" y="4648200"/>
            <a:ext cx="2743200" cy="990600"/>
          </a:xfrm>
          <a:prstGeom prst="ellipse">
            <a:avLst/>
          </a:prstGeom>
          <a:solidFill>
            <a:srgbClr val="FFFF9F"/>
          </a:solidFill>
          <a:ln w="9525">
            <a:solidFill>
              <a:schemeClr val="tx1"/>
            </a:solidFill>
            <a:round/>
            <a:headEnd/>
            <a:tailEnd/>
          </a:ln>
          <a:effectLst/>
        </p:spPr>
        <p:txBody>
          <a:bodyPr wrap="none" anchor="ctr"/>
          <a:lstStyle/>
          <a:p>
            <a:endParaRPr lang="en-US"/>
          </a:p>
        </p:txBody>
      </p:sp>
      <p:sp>
        <p:nvSpPr>
          <p:cNvPr id="49165" name="Text Box 13"/>
          <p:cNvSpPr txBox="1">
            <a:spLocks noChangeArrowheads="1"/>
          </p:cNvSpPr>
          <p:nvPr/>
        </p:nvSpPr>
        <p:spPr bwMode="auto">
          <a:xfrm>
            <a:off x="3429000" y="4662488"/>
            <a:ext cx="1066800" cy="366712"/>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dstub1</a:t>
            </a:r>
          </a:p>
        </p:txBody>
      </p:sp>
      <p:sp>
        <p:nvSpPr>
          <p:cNvPr id="49166" name="Text Box 14"/>
          <p:cNvSpPr txBox="1">
            <a:spLocks noChangeArrowheads="1"/>
          </p:cNvSpPr>
          <p:nvPr/>
        </p:nvSpPr>
        <p:spPr bwMode="auto">
          <a:xfrm>
            <a:off x="2743200" y="5029201"/>
            <a:ext cx="2667000" cy="3667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target: fall-thru</a:t>
            </a:r>
          </a:p>
        </p:txBody>
      </p:sp>
      <p:sp>
        <p:nvSpPr>
          <p:cNvPr id="17" name="Footer Placeholder 16"/>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98836524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981200" y="1295400"/>
            <a:ext cx="23622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application code</a:t>
            </a:r>
          </a:p>
        </p:txBody>
      </p:sp>
      <p:sp>
        <p:nvSpPr>
          <p:cNvPr id="44" name="TextBox 43"/>
          <p:cNvSpPr txBox="1"/>
          <p:nvPr/>
        </p:nvSpPr>
        <p:spPr>
          <a:xfrm>
            <a:off x="3429000" y="2057400"/>
            <a:ext cx="796290" cy="3605212"/>
          </a:xfrm>
          <a:prstGeom prst="rect">
            <a:avLst/>
          </a:prstGeom>
          <a:solidFill>
            <a:schemeClr val="bg1">
              <a:lumMod val="95000"/>
            </a:schemeClr>
          </a:solidFill>
          <a:ln w="28575">
            <a:solidFill>
              <a:schemeClr val="tx1"/>
            </a:solidFill>
          </a:ln>
        </p:spPr>
        <p:txBody>
          <a:bodyPr wrap="square" rtlCol="0" anchor="t" anchorCtr="0">
            <a:noAutofit/>
          </a:bodyPr>
          <a:lstStyle/>
          <a:p>
            <a:pPr algn="ctr"/>
            <a:r>
              <a:rPr lang="en-US" sz="1600" b="1" i="1">
                <a:latin typeface="Courier New" pitchFamily="49" charset="0"/>
                <a:cs typeface="Courier New" pitchFamily="49" charset="0"/>
              </a:rPr>
              <a:t>bar()</a:t>
            </a:r>
          </a:p>
        </p:txBody>
      </p:sp>
      <p:sp>
        <p:nvSpPr>
          <p:cNvPr id="43" name="TextBox 42"/>
          <p:cNvSpPr txBox="1"/>
          <p:nvPr/>
        </p:nvSpPr>
        <p:spPr>
          <a:xfrm>
            <a:off x="2133600" y="2057400"/>
            <a:ext cx="1219200" cy="3605212"/>
          </a:xfrm>
          <a:prstGeom prst="rect">
            <a:avLst/>
          </a:prstGeom>
          <a:solidFill>
            <a:schemeClr val="bg1">
              <a:lumMod val="65000"/>
            </a:schemeClr>
          </a:solidFill>
          <a:ln w="28575">
            <a:solidFill>
              <a:schemeClr val="tx1"/>
            </a:solidFill>
          </a:ln>
        </p:spPr>
        <p:txBody>
          <a:bodyPr wrap="square" rtlCol="0" anchor="t" anchorCtr="0">
            <a:noAutofit/>
          </a:bodyPr>
          <a:lstStyle/>
          <a:p>
            <a:pPr algn="ctr"/>
            <a:r>
              <a:rPr lang="en-US" sz="1600" b="1" i="1" err="1">
                <a:latin typeface="Courier New" pitchFamily="49" charset="0"/>
                <a:cs typeface="Courier New" pitchFamily="49" charset="0"/>
              </a:rPr>
              <a:t>foo</a:t>
            </a:r>
            <a:r>
              <a:rPr lang="en-US" sz="1600" b="1" i="1">
                <a:latin typeface="Courier New" pitchFamily="49" charset="0"/>
                <a:cs typeface="Courier New" pitchFamily="49" charset="0"/>
              </a:rPr>
              <a:t>()</a:t>
            </a:r>
          </a:p>
        </p:txBody>
      </p:sp>
      <p:sp>
        <p:nvSpPr>
          <p:cNvPr id="458758" name="Rectangle 6"/>
          <p:cNvSpPr>
            <a:spLocks noGrp="1" noChangeArrowheads="1"/>
          </p:cNvSpPr>
          <p:nvPr>
            <p:ph type="title"/>
          </p:nvPr>
        </p:nvSpPr>
        <p:spPr/>
        <p:txBody>
          <a:bodyPr/>
          <a:lstStyle/>
          <a:p>
            <a:r>
              <a:rPr lang="en-US"/>
              <a:t>Improvement #2: Linking Direct Branches</a:t>
            </a:r>
          </a:p>
        </p:txBody>
      </p:sp>
      <p:sp>
        <p:nvSpPr>
          <p:cNvPr id="2" name="Slide Number Placeholder 1"/>
          <p:cNvSpPr>
            <a:spLocks noGrp="1"/>
          </p:cNvSpPr>
          <p:nvPr>
            <p:ph type="sldNum" sz="quarter" idx="11"/>
          </p:nvPr>
        </p:nvSpPr>
        <p:spPr/>
        <p:txBody>
          <a:bodyPr/>
          <a:lstStyle/>
          <a:p>
            <a:pPr>
              <a:defRPr/>
            </a:pPr>
            <a:fld id="{ED4BD66F-D165-4EBD-B702-0C4B83F080EE}" type="slidenum">
              <a:rPr lang="en-US" smtClean="0"/>
              <a:pPr>
                <a:defRPr/>
              </a:pPr>
              <a:t>45</a:t>
            </a:fld>
            <a:endParaRPr lang="en-US"/>
          </a:p>
        </p:txBody>
      </p:sp>
      <p:sp>
        <p:nvSpPr>
          <p:cNvPr id="458783" name="Line 31"/>
          <p:cNvSpPr>
            <a:spLocks noChangeShapeType="1"/>
          </p:cNvSpPr>
          <p:nvPr/>
        </p:nvSpPr>
        <p:spPr bwMode="auto">
          <a:xfrm flipH="1">
            <a:off x="25146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88" name="Text Box 36"/>
          <p:cNvSpPr txBox="1">
            <a:spLocks noChangeArrowheads="1"/>
          </p:cNvSpPr>
          <p:nvPr/>
        </p:nvSpPr>
        <p:spPr bwMode="auto">
          <a:xfrm>
            <a:off x="25908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458789" name="Text Box 37"/>
          <p:cNvSpPr txBox="1">
            <a:spLocks noChangeArrowheads="1"/>
          </p:cNvSpPr>
          <p:nvPr/>
        </p:nvSpPr>
        <p:spPr bwMode="auto">
          <a:xfrm>
            <a:off x="2362200" y="3259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458791" name="Text Box 39"/>
          <p:cNvSpPr txBox="1">
            <a:spLocks noChangeArrowheads="1"/>
          </p:cNvSpPr>
          <p:nvPr/>
        </p:nvSpPr>
        <p:spPr bwMode="auto">
          <a:xfrm>
            <a:off x="28194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458793" name="Text Box 41"/>
          <p:cNvSpPr txBox="1">
            <a:spLocks noChangeArrowheads="1"/>
          </p:cNvSpPr>
          <p:nvPr/>
        </p:nvSpPr>
        <p:spPr bwMode="auto">
          <a:xfrm>
            <a:off x="25908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458794" name="Line 42"/>
          <p:cNvSpPr>
            <a:spLocks noChangeShapeType="1"/>
          </p:cNvSpPr>
          <p:nvPr/>
        </p:nvSpPr>
        <p:spPr bwMode="auto">
          <a:xfrm>
            <a:off x="28194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5" name="Line 43"/>
          <p:cNvSpPr>
            <a:spLocks noChangeShapeType="1"/>
          </p:cNvSpPr>
          <p:nvPr/>
        </p:nvSpPr>
        <p:spPr bwMode="auto">
          <a:xfrm flipH="1">
            <a:off x="28194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6" name="Line 44"/>
          <p:cNvSpPr>
            <a:spLocks noChangeShapeType="1"/>
          </p:cNvSpPr>
          <p:nvPr/>
        </p:nvSpPr>
        <p:spPr bwMode="auto">
          <a:xfrm>
            <a:off x="25146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35" name="Text Box 41"/>
          <p:cNvSpPr txBox="1">
            <a:spLocks noChangeArrowheads="1"/>
          </p:cNvSpPr>
          <p:nvPr/>
        </p:nvSpPr>
        <p:spPr bwMode="auto">
          <a:xfrm>
            <a:off x="3657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37" name="Text Box 41"/>
          <p:cNvSpPr txBox="1">
            <a:spLocks noChangeArrowheads="1"/>
          </p:cNvSpPr>
          <p:nvPr/>
        </p:nvSpPr>
        <p:spPr bwMode="auto">
          <a:xfrm>
            <a:off x="25908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38" name="Line 43"/>
          <p:cNvSpPr>
            <a:spLocks noChangeShapeType="1"/>
          </p:cNvSpPr>
          <p:nvPr/>
        </p:nvSpPr>
        <p:spPr bwMode="auto">
          <a:xfrm>
            <a:off x="2743200" y="4191000"/>
            <a:ext cx="9144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39" name="Line 43"/>
          <p:cNvSpPr>
            <a:spLocks noChangeShapeType="1"/>
          </p:cNvSpPr>
          <p:nvPr/>
        </p:nvSpPr>
        <p:spPr bwMode="auto">
          <a:xfrm flipH="1">
            <a:off x="2743200" y="4800600"/>
            <a:ext cx="914400" cy="363538"/>
          </a:xfrm>
          <a:prstGeom prst="line">
            <a:avLst/>
          </a:prstGeom>
          <a:noFill/>
          <a:ln w="19050">
            <a:solidFill>
              <a:srgbClr val="0000CC"/>
            </a:solidFill>
            <a:prstDash val="sysDot"/>
            <a:round/>
            <a:headEnd/>
            <a:tailEnd type="triangle" w="med" len="med"/>
          </a:ln>
          <a:effectLst/>
        </p:spPr>
        <p:txBody>
          <a:bodyPr wrap="square">
            <a:spAutoFit/>
          </a:bodyPr>
          <a:lstStyle/>
          <a:p>
            <a:endParaRPr lang="en-US"/>
          </a:p>
        </p:txBody>
      </p:sp>
      <p:sp>
        <p:nvSpPr>
          <p:cNvPr id="40" name="TextBox 39"/>
          <p:cNvSpPr txBox="1"/>
          <p:nvPr/>
        </p:nvSpPr>
        <p:spPr>
          <a:xfrm>
            <a:off x="5135880" y="2667000"/>
            <a:ext cx="1645920" cy="1752600"/>
          </a:xfrm>
          <a:prstGeom prst="rect">
            <a:avLst/>
          </a:prstGeom>
          <a:solidFill>
            <a:schemeClr val="bg2">
              <a:lumMod val="75000"/>
            </a:schemeClr>
          </a:solidFill>
          <a:ln w="28575">
            <a:solidFill>
              <a:schemeClr val="tx1"/>
            </a:solidFill>
          </a:ln>
        </p:spPr>
        <p:txBody>
          <a:bodyPr wrap="square" rtlCol="0" anchor="ctr" anchorCtr="1">
            <a:noAutofit/>
          </a:bodyPr>
          <a:lstStyle/>
          <a:p>
            <a:pPr algn="ctr"/>
            <a:r>
              <a:rPr lang="en-US" sz="2000" err="1">
                <a:solidFill>
                  <a:schemeClr val="bg1"/>
                </a:solidFill>
              </a:rPr>
              <a:t>DynamoRIO</a:t>
            </a:r>
            <a:endParaRPr lang="en-US" sz="2000">
              <a:solidFill>
                <a:schemeClr val="bg1"/>
              </a:solidFill>
            </a:endParaRPr>
          </a:p>
        </p:txBody>
      </p:sp>
      <p:sp>
        <p:nvSpPr>
          <p:cNvPr id="45" name="TextBox 44"/>
          <p:cNvSpPr txBox="1"/>
          <p:nvPr/>
        </p:nvSpPr>
        <p:spPr>
          <a:xfrm>
            <a:off x="7543800" y="1295400"/>
            <a:ext cx="9144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basic block cache</a:t>
            </a:r>
          </a:p>
        </p:txBody>
      </p:sp>
      <p:sp>
        <p:nvSpPr>
          <p:cNvPr id="48" name="Line 31"/>
          <p:cNvSpPr>
            <a:spLocks noChangeShapeType="1"/>
          </p:cNvSpPr>
          <p:nvPr/>
        </p:nvSpPr>
        <p:spPr bwMode="auto">
          <a:xfrm flipH="1">
            <a:off x="8001000" y="2954338"/>
            <a:ext cx="0" cy="3048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49" name="Text Box 36"/>
          <p:cNvSpPr txBox="1">
            <a:spLocks noChangeArrowheads="1"/>
          </p:cNvSpPr>
          <p:nvPr/>
        </p:nvSpPr>
        <p:spPr bwMode="auto">
          <a:xfrm>
            <a:off x="78486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51" name="Text Box 39"/>
          <p:cNvSpPr txBox="1">
            <a:spLocks noChangeArrowheads="1"/>
          </p:cNvSpPr>
          <p:nvPr/>
        </p:nvSpPr>
        <p:spPr bwMode="auto">
          <a:xfrm>
            <a:off x="78486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52" name="Text Box 41"/>
          <p:cNvSpPr txBox="1">
            <a:spLocks noChangeArrowheads="1"/>
          </p:cNvSpPr>
          <p:nvPr/>
        </p:nvSpPr>
        <p:spPr bwMode="auto">
          <a:xfrm>
            <a:off x="78486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55" name="Line 44"/>
          <p:cNvSpPr>
            <a:spLocks noChangeShapeType="1"/>
          </p:cNvSpPr>
          <p:nvPr/>
        </p:nvSpPr>
        <p:spPr bwMode="auto">
          <a:xfrm>
            <a:off x="8001000" y="3563938"/>
            <a:ext cx="0" cy="3048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56" name="Text Box 41"/>
          <p:cNvSpPr txBox="1">
            <a:spLocks noChangeArrowheads="1"/>
          </p:cNvSpPr>
          <p:nvPr/>
        </p:nvSpPr>
        <p:spPr bwMode="auto">
          <a:xfrm>
            <a:off x="7848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57" name="Text Box 41"/>
          <p:cNvSpPr txBox="1">
            <a:spLocks noChangeArrowheads="1"/>
          </p:cNvSpPr>
          <p:nvPr/>
        </p:nvSpPr>
        <p:spPr bwMode="auto">
          <a:xfrm>
            <a:off x="78486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61" name="Right Arrow 60"/>
          <p:cNvSpPr/>
          <p:nvPr/>
        </p:nvSpPr>
        <p:spPr bwMode="auto">
          <a:xfrm>
            <a:off x="4343400" y="3306277"/>
            <a:ext cx="792480" cy="550247"/>
          </a:xfrm>
          <a:prstGeom prst="rightArrow">
            <a:avLst>
              <a:gd name="adj1" fmla="val 50000"/>
              <a:gd name="adj2" fmla="val 50000"/>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66" name="Line 44"/>
          <p:cNvSpPr>
            <a:spLocks noChangeShapeType="1"/>
          </p:cNvSpPr>
          <p:nvPr/>
        </p:nvSpPr>
        <p:spPr bwMode="auto">
          <a:xfrm flipH="1">
            <a:off x="7924800" y="4191000"/>
            <a:ext cx="762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70" name="Left-Right Arrow 69"/>
          <p:cNvSpPr/>
          <p:nvPr/>
        </p:nvSpPr>
        <p:spPr bwMode="auto">
          <a:xfrm>
            <a:off x="6781800" y="3268177"/>
            <a:ext cx="777240" cy="550247"/>
          </a:xfrm>
          <a:prstGeom prst="leftRightArrow">
            <a:avLst>
              <a:gd name="adj1" fmla="val 50000"/>
              <a:gd name="adj2" fmla="val 102588"/>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72" name="Text Box 48"/>
          <p:cNvSpPr txBox="1">
            <a:spLocks noChangeArrowheads="1"/>
          </p:cNvSpPr>
          <p:nvPr/>
        </p:nvSpPr>
        <p:spPr bwMode="auto">
          <a:xfrm>
            <a:off x="3657600" y="5980114"/>
            <a:ext cx="5410200" cy="420687"/>
          </a:xfrm>
          <a:prstGeom prst="rect">
            <a:avLst/>
          </a:prstGeom>
          <a:noFill/>
          <a:ln w="9525">
            <a:noFill/>
            <a:miter lim="800000"/>
            <a:headEnd/>
            <a:tailEnd/>
          </a:ln>
          <a:effectLst/>
        </p:spPr>
        <p:txBody>
          <a:bodyPr>
            <a:spAutoFit/>
          </a:bodyPr>
          <a:lstStyle/>
          <a:p>
            <a:pPr>
              <a:lnSpc>
                <a:spcPct val="90000"/>
              </a:lnSpc>
              <a:spcBef>
                <a:spcPct val="50000"/>
              </a:spcBef>
            </a:pPr>
            <a:r>
              <a:rPr lang="en-US" sz="2400" b="1">
                <a:solidFill>
                  <a:srgbClr val="3A4CFC"/>
                </a:solidFill>
                <a:latin typeface="Times New Roman" pitchFamily="18" charset="0"/>
              </a:rPr>
              <a:t>Slowdown: 300x   25x  </a:t>
            </a:r>
          </a:p>
        </p:txBody>
      </p:sp>
      <p:sp>
        <p:nvSpPr>
          <p:cNvPr id="73" name="AutoShape 49"/>
          <p:cNvSpPr>
            <a:spLocks noChangeArrowheads="1"/>
          </p:cNvSpPr>
          <p:nvPr/>
        </p:nvSpPr>
        <p:spPr bwMode="auto">
          <a:xfrm>
            <a:off x="5181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74" name="AutoShape 50"/>
          <p:cNvSpPr>
            <a:spLocks noChangeArrowheads="1"/>
          </p:cNvSpPr>
          <p:nvPr/>
        </p:nvSpPr>
        <p:spPr bwMode="auto">
          <a:xfrm>
            <a:off x="5943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50" name="Line 44"/>
          <p:cNvSpPr>
            <a:spLocks noChangeShapeType="1"/>
          </p:cNvSpPr>
          <p:nvPr/>
        </p:nvSpPr>
        <p:spPr bwMode="auto">
          <a:xfrm flipH="1" flipV="1">
            <a:off x="7086600" y="3581400"/>
            <a:ext cx="762000" cy="1143000"/>
          </a:xfrm>
          <a:prstGeom prst="line">
            <a:avLst/>
          </a:prstGeom>
          <a:noFill/>
          <a:ln w="19050">
            <a:solidFill>
              <a:srgbClr val="0000CC"/>
            </a:solidFill>
            <a:round/>
            <a:headEnd/>
            <a:tailEnd type="triangle" w="med" len="med"/>
          </a:ln>
          <a:effectLst/>
        </p:spPr>
        <p:txBody>
          <a:bodyPr wrap="square">
            <a:spAutoFit/>
          </a:bodyPr>
          <a:lstStyle/>
          <a:p>
            <a:endParaRPr lang="en-US"/>
          </a:p>
        </p:txBody>
      </p:sp>
      <p:cxnSp>
        <p:nvCxnSpPr>
          <p:cNvPr id="36" name="Elbow Connector 35"/>
          <p:cNvCxnSpPr/>
          <p:nvPr/>
        </p:nvCxnSpPr>
        <p:spPr bwMode="auto">
          <a:xfrm rot="5400000" flipH="1">
            <a:off x="1970089" y="3411538"/>
            <a:ext cx="1558925" cy="12700"/>
          </a:xfrm>
          <a:prstGeom prst="bentConnector5">
            <a:avLst>
              <a:gd name="adj1" fmla="val -9149"/>
              <a:gd name="adj2" fmla="val 3707661"/>
              <a:gd name="adj3" fmla="val 111656"/>
            </a:avLst>
          </a:prstGeom>
          <a:solidFill>
            <a:schemeClr val="accent1"/>
          </a:solidFill>
          <a:ln w="19050" cap="flat" cmpd="sng" algn="ctr">
            <a:solidFill>
              <a:srgbClr val="0000CC"/>
            </a:solidFill>
            <a:prstDash val="solid"/>
            <a:round/>
            <a:headEnd type="none" w="med" len="med"/>
            <a:tailEnd type="arrow"/>
          </a:ln>
          <a:effectLst/>
        </p:spPr>
      </p:cxnSp>
      <p:cxnSp>
        <p:nvCxnSpPr>
          <p:cNvPr id="41" name="Elbow Connector 40"/>
          <p:cNvCxnSpPr/>
          <p:nvPr/>
        </p:nvCxnSpPr>
        <p:spPr bwMode="auto">
          <a:xfrm rot="5400000" flipH="1">
            <a:off x="7227889" y="3405187"/>
            <a:ext cx="1558925" cy="12700"/>
          </a:xfrm>
          <a:prstGeom prst="bentConnector5">
            <a:avLst>
              <a:gd name="adj1" fmla="val -9149"/>
              <a:gd name="adj2" fmla="val -1953913"/>
              <a:gd name="adj3" fmla="val 111656"/>
            </a:avLst>
          </a:prstGeom>
          <a:solidFill>
            <a:schemeClr val="accent1"/>
          </a:solidFill>
          <a:ln w="19050" cap="flat" cmpd="sng" algn="ctr">
            <a:solidFill>
              <a:srgbClr val="0000CC"/>
            </a:solidFill>
            <a:prstDash val="solid"/>
            <a:round/>
            <a:headEnd type="none" w="med" len="med"/>
            <a:tailEnd type="arrow"/>
          </a:ln>
          <a:effectLst/>
        </p:spPr>
      </p:cxnSp>
      <p:sp>
        <p:nvSpPr>
          <p:cNvPr id="46" name="Text Box 48"/>
          <p:cNvSpPr txBox="1">
            <a:spLocks noChangeArrowheads="1"/>
          </p:cNvSpPr>
          <p:nvPr/>
        </p:nvSpPr>
        <p:spPr bwMode="auto">
          <a:xfrm>
            <a:off x="6705600" y="5980114"/>
            <a:ext cx="685800" cy="420687"/>
          </a:xfrm>
          <a:prstGeom prst="rect">
            <a:avLst/>
          </a:prstGeom>
          <a:noFill/>
          <a:ln w="9525">
            <a:noFill/>
            <a:miter lim="800000"/>
            <a:headEnd/>
            <a:tailEnd/>
          </a:ln>
          <a:effectLst/>
        </p:spPr>
        <p:txBody>
          <a:bodyPr wrap="square">
            <a:spAutoFit/>
          </a:bodyPr>
          <a:lstStyle/>
          <a:p>
            <a:pPr>
              <a:lnSpc>
                <a:spcPct val="90000"/>
              </a:lnSpc>
              <a:spcBef>
                <a:spcPct val="50000"/>
              </a:spcBef>
            </a:pPr>
            <a:r>
              <a:rPr lang="en-US" sz="2400" b="1">
                <a:solidFill>
                  <a:srgbClr val="3A4CFC"/>
                </a:solidFill>
                <a:latin typeface="Times New Roman" pitchFamily="18" charset="0"/>
              </a:rPr>
              <a:t>3x</a:t>
            </a:r>
          </a:p>
        </p:txBody>
      </p:sp>
      <p:sp>
        <p:nvSpPr>
          <p:cNvPr id="3" name="Footer Placeholder 2"/>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2378119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981200" y="1295400"/>
            <a:ext cx="23622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application code</a:t>
            </a:r>
          </a:p>
        </p:txBody>
      </p:sp>
      <p:sp>
        <p:nvSpPr>
          <p:cNvPr id="44" name="TextBox 43"/>
          <p:cNvSpPr txBox="1"/>
          <p:nvPr/>
        </p:nvSpPr>
        <p:spPr>
          <a:xfrm>
            <a:off x="3429000" y="2057400"/>
            <a:ext cx="796290" cy="3605212"/>
          </a:xfrm>
          <a:prstGeom prst="rect">
            <a:avLst/>
          </a:prstGeom>
          <a:solidFill>
            <a:schemeClr val="bg1">
              <a:lumMod val="95000"/>
            </a:schemeClr>
          </a:solidFill>
          <a:ln w="28575">
            <a:solidFill>
              <a:schemeClr val="tx1"/>
            </a:solidFill>
          </a:ln>
        </p:spPr>
        <p:txBody>
          <a:bodyPr wrap="square" rtlCol="0" anchor="t" anchorCtr="0">
            <a:noAutofit/>
          </a:bodyPr>
          <a:lstStyle/>
          <a:p>
            <a:pPr algn="ctr"/>
            <a:r>
              <a:rPr lang="en-US" sz="1600" b="1" i="1">
                <a:latin typeface="Courier New" pitchFamily="49" charset="0"/>
                <a:cs typeface="Courier New" pitchFamily="49" charset="0"/>
              </a:rPr>
              <a:t>bar()</a:t>
            </a:r>
          </a:p>
        </p:txBody>
      </p:sp>
      <p:sp>
        <p:nvSpPr>
          <p:cNvPr id="43" name="TextBox 42"/>
          <p:cNvSpPr txBox="1"/>
          <p:nvPr/>
        </p:nvSpPr>
        <p:spPr>
          <a:xfrm>
            <a:off x="2133600" y="2057400"/>
            <a:ext cx="1219200" cy="3605212"/>
          </a:xfrm>
          <a:prstGeom prst="rect">
            <a:avLst/>
          </a:prstGeom>
          <a:solidFill>
            <a:schemeClr val="bg1">
              <a:lumMod val="65000"/>
            </a:schemeClr>
          </a:solidFill>
          <a:ln w="28575">
            <a:solidFill>
              <a:schemeClr val="tx1"/>
            </a:solidFill>
          </a:ln>
        </p:spPr>
        <p:txBody>
          <a:bodyPr wrap="square" rtlCol="0" anchor="t" anchorCtr="0">
            <a:noAutofit/>
          </a:bodyPr>
          <a:lstStyle/>
          <a:p>
            <a:pPr algn="ctr"/>
            <a:r>
              <a:rPr lang="en-US" sz="1600" b="1" i="1" err="1">
                <a:latin typeface="Courier New" pitchFamily="49" charset="0"/>
                <a:cs typeface="Courier New" pitchFamily="49" charset="0"/>
              </a:rPr>
              <a:t>foo</a:t>
            </a:r>
            <a:r>
              <a:rPr lang="en-US" sz="1600" b="1" i="1">
                <a:latin typeface="Courier New" pitchFamily="49" charset="0"/>
                <a:cs typeface="Courier New" pitchFamily="49" charset="0"/>
              </a:rPr>
              <a:t>()</a:t>
            </a:r>
          </a:p>
        </p:txBody>
      </p:sp>
      <p:sp>
        <p:nvSpPr>
          <p:cNvPr id="458758" name="Rectangle 6"/>
          <p:cNvSpPr>
            <a:spLocks noGrp="1" noChangeArrowheads="1"/>
          </p:cNvSpPr>
          <p:nvPr>
            <p:ph type="title"/>
          </p:nvPr>
        </p:nvSpPr>
        <p:spPr/>
        <p:txBody>
          <a:bodyPr/>
          <a:lstStyle/>
          <a:p>
            <a:r>
              <a:rPr lang="en-US"/>
              <a:t>Improvement #3: Linking Indirect Branches</a:t>
            </a:r>
          </a:p>
        </p:txBody>
      </p:sp>
      <p:sp>
        <p:nvSpPr>
          <p:cNvPr id="458783" name="Line 31"/>
          <p:cNvSpPr>
            <a:spLocks noChangeShapeType="1"/>
          </p:cNvSpPr>
          <p:nvPr/>
        </p:nvSpPr>
        <p:spPr bwMode="auto">
          <a:xfrm flipH="1">
            <a:off x="25146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88" name="Text Box 36"/>
          <p:cNvSpPr txBox="1">
            <a:spLocks noChangeArrowheads="1"/>
          </p:cNvSpPr>
          <p:nvPr/>
        </p:nvSpPr>
        <p:spPr bwMode="auto">
          <a:xfrm>
            <a:off x="25908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458789" name="Text Box 37"/>
          <p:cNvSpPr txBox="1">
            <a:spLocks noChangeArrowheads="1"/>
          </p:cNvSpPr>
          <p:nvPr/>
        </p:nvSpPr>
        <p:spPr bwMode="auto">
          <a:xfrm>
            <a:off x="2362200" y="3259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458791" name="Text Box 39"/>
          <p:cNvSpPr txBox="1">
            <a:spLocks noChangeArrowheads="1"/>
          </p:cNvSpPr>
          <p:nvPr/>
        </p:nvSpPr>
        <p:spPr bwMode="auto">
          <a:xfrm>
            <a:off x="28194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458793" name="Text Box 41"/>
          <p:cNvSpPr txBox="1">
            <a:spLocks noChangeArrowheads="1"/>
          </p:cNvSpPr>
          <p:nvPr/>
        </p:nvSpPr>
        <p:spPr bwMode="auto">
          <a:xfrm>
            <a:off x="25908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458794" name="Line 42"/>
          <p:cNvSpPr>
            <a:spLocks noChangeShapeType="1"/>
          </p:cNvSpPr>
          <p:nvPr/>
        </p:nvSpPr>
        <p:spPr bwMode="auto">
          <a:xfrm>
            <a:off x="28194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5" name="Line 43"/>
          <p:cNvSpPr>
            <a:spLocks noChangeShapeType="1"/>
          </p:cNvSpPr>
          <p:nvPr/>
        </p:nvSpPr>
        <p:spPr bwMode="auto">
          <a:xfrm flipH="1">
            <a:off x="28194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6" name="Line 44"/>
          <p:cNvSpPr>
            <a:spLocks noChangeShapeType="1"/>
          </p:cNvSpPr>
          <p:nvPr/>
        </p:nvSpPr>
        <p:spPr bwMode="auto">
          <a:xfrm>
            <a:off x="25146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35" name="Text Box 41"/>
          <p:cNvSpPr txBox="1">
            <a:spLocks noChangeArrowheads="1"/>
          </p:cNvSpPr>
          <p:nvPr/>
        </p:nvSpPr>
        <p:spPr bwMode="auto">
          <a:xfrm>
            <a:off x="3657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37" name="Text Box 41"/>
          <p:cNvSpPr txBox="1">
            <a:spLocks noChangeArrowheads="1"/>
          </p:cNvSpPr>
          <p:nvPr/>
        </p:nvSpPr>
        <p:spPr bwMode="auto">
          <a:xfrm>
            <a:off x="25908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38" name="Line 43"/>
          <p:cNvSpPr>
            <a:spLocks noChangeShapeType="1"/>
          </p:cNvSpPr>
          <p:nvPr/>
        </p:nvSpPr>
        <p:spPr bwMode="auto">
          <a:xfrm>
            <a:off x="2743200" y="4191000"/>
            <a:ext cx="9144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39" name="Line 43"/>
          <p:cNvSpPr>
            <a:spLocks noChangeShapeType="1"/>
          </p:cNvSpPr>
          <p:nvPr/>
        </p:nvSpPr>
        <p:spPr bwMode="auto">
          <a:xfrm flipH="1">
            <a:off x="2743200" y="4800600"/>
            <a:ext cx="914400" cy="363538"/>
          </a:xfrm>
          <a:prstGeom prst="line">
            <a:avLst/>
          </a:prstGeom>
          <a:noFill/>
          <a:ln w="19050">
            <a:solidFill>
              <a:srgbClr val="0000CC"/>
            </a:solidFill>
            <a:prstDash val="sysDot"/>
            <a:round/>
            <a:headEnd/>
            <a:tailEnd type="triangle" w="med" len="med"/>
          </a:ln>
          <a:effectLst/>
        </p:spPr>
        <p:txBody>
          <a:bodyPr wrap="square">
            <a:spAutoFit/>
          </a:bodyPr>
          <a:lstStyle/>
          <a:p>
            <a:endParaRPr lang="en-US"/>
          </a:p>
        </p:txBody>
      </p:sp>
      <p:sp>
        <p:nvSpPr>
          <p:cNvPr id="40" name="TextBox 39"/>
          <p:cNvSpPr txBox="1"/>
          <p:nvPr/>
        </p:nvSpPr>
        <p:spPr>
          <a:xfrm>
            <a:off x="5135880" y="2667000"/>
            <a:ext cx="1645920" cy="1752600"/>
          </a:xfrm>
          <a:prstGeom prst="rect">
            <a:avLst/>
          </a:prstGeom>
          <a:solidFill>
            <a:schemeClr val="bg2">
              <a:lumMod val="75000"/>
            </a:schemeClr>
          </a:solidFill>
          <a:ln w="28575">
            <a:solidFill>
              <a:schemeClr val="tx1"/>
            </a:solidFill>
          </a:ln>
        </p:spPr>
        <p:txBody>
          <a:bodyPr wrap="square" rtlCol="0" anchor="ctr" anchorCtr="1">
            <a:noAutofit/>
          </a:bodyPr>
          <a:lstStyle/>
          <a:p>
            <a:pPr algn="ctr"/>
            <a:r>
              <a:rPr lang="en-US" sz="2000" err="1">
                <a:solidFill>
                  <a:schemeClr val="bg1"/>
                </a:solidFill>
              </a:rPr>
              <a:t>DynamoRIO</a:t>
            </a:r>
            <a:endParaRPr lang="en-US" sz="2000">
              <a:solidFill>
                <a:schemeClr val="bg1"/>
              </a:solidFill>
            </a:endParaRPr>
          </a:p>
        </p:txBody>
      </p:sp>
      <p:sp>
        <p:nvSpPr>
          <p:cNvPr id="45" name="TextBox 44"/>
          <p:cNvSpPr txBox="1"/>
          <p:nvPr/>
        </p:nvSpPr>
        <p:spPr>
          <a:xfrm>
            <a:off x="7543800" y="1295400"/>
            <a:ext cx="9144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basic block cache</a:t>
            </a:r>
          </a:p>
        </p:txBody>
      </p:sp>
      <p:sp>
        <p:nvSpPr>
          <p:cNvPr id="48" name="Line 31"/>
          <p:cNvSpPr>
            <a:spLocks noChangeShapeType="1"/>
          </p:cNvSpPr>
          <p:nvPr/>
        </p:nvSpPr>
        <p:spPr bwMode="auto">
          <a:xfrm flipH="1">
            <a:off x="8001000" y="2954338"/>
            <a:ext cx="0" cy="3048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49" name="Text Box 36"/>
          <p:cNvSpPr txBox="1">
            <a:spLocks noChangeArrowheads="1"/>
          </p:cNvSpPr>
          <p:nvPr/>
        </p:nvSpPr>
        <p:spPr bwMode="auto">
          <a:xfrm>
            <a:off x="78486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51" name="Text Box 39"/>
          <p:cNvSpPr txBox="1">
            <a:spLocks noChangeArrowheads="1"/>
          </p:cNvSpPr>
          <p:nvPr/>
        </p:nvSpPr>
        <p:spPr bwMode="auto">
          <a:xfrm>
            <a:off x="78486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52" name="Text Box 41"/>
          <p:cNvSpPr txBox="1">
            <a:spLocks noChangeArrowheads="1"/>
          </p:cNvSpPr>
          <p:nvPr/>
        </p:nvSpPr>
        <p:spPr bwMode="auto">
          <a:xfrm>
            <a:off x="78486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55" name="Line 44"/>
          <p:cNvSpPr>
            <a:spLocks noChangeShapeType="1"/>
          </p:cNvSpPr>
          <p:nvPr/>
        </p:nvSpPr>
        <p:spPr bwMode="auto">
          <a:xfrm>
            <a:off x="8001000" y="3563938"/>
            <a:ext cx="0" cy="3048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56" name="Text Box 41"/>
          <p:cNvSpPr txBox="1">
            <a:spLocks noChangeArrowheads="1"/>
          </p:cNvSpPr>
          <p:nvPr/>
        </p:nvSpPr>
        <p:spPr bwMode="auto">
          <a:xfrm>
            <a:off x="7848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57" name="Text Box 41"/>
          <p:cNvSpPr txBox="1">
            <a:spLocks noChangeArrowheads="1"/>
          </p:cNvSpPr>
          <p:nvPr/>
        </p:nvSpPr>
        <p:spPr bwMode="auto">
          <a:xfrm>
            <a:off x="78486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61" name="Right Arrow 60"/>
          <p:cNvSpPr/>
          <p:nvPr/>
        </p:nvSpPr>
        <p:spPr bwMode="auto">
          <a:xfrm>
            <a:off x="4343400" y="3306277"/>
            <a:ext cx="792480" cy="550247"/>
          </a:xfrm>
          <a:prstGeom prst="rightArrow">
            <a:avLst>
              <a:gd name="adj1" fmla="val 50000"/>
              <a:gd name="adj2" fmla="val 50000"/>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70" name="Left-Right Arrow 69"/>
          <p:cNvSpPr/>
          <p:nvPr/>
        </p:nvSpPr>
        <p:spPr bwMode="auto">
          <a:xfrm>
            <a:off x="6781800" y="3268177"/>
            <a:ext cx="777240" cy="550247"/>
          </a:xfrm>
          <a:prstGeom prst="leftRightArrow">
            <a:avLst>
              <a:gd name="adj1" fmla="val 50000"/>
              <a:gd name="adj2" fmla="val 102588"/>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72" name="Text Box 48"/>
          <p:cNvSpPr txBox="1">
            <a:spLocks noChangeArrowheads="1"/>
          </p:cNvSpPr>
          <p:nvPr/>
        </p:nvSpPr>
        <p:spPr bwMode="auto">
          <a:xfrm>
            <a:off x="3657600" y="5980114"/>
            <a:ext cx="5410200" cy="420687"/>
          </a:xfrm>
          <a:prstGeom prst="rect">
            <a:avLst/>
          </a:prstGeom>
          <a:noFill/>
          <a:ln w="9525">
            <a:noFill/>
            <a:miter lim="800000"/>
            <a:headEnd/>
            <a:tailEnd/>
          </a:ln>
          <a:effectLst/>
        </p:spPr>
        <p:txBody>
          <a:bodyPr>
            <a:spAutoFit/>
          </a:bodyPr>
          <a:lstStyle/>
          <a:p>
            <a:pPr>
              <a:lnSpc>
                <a:spcPct val="90000"/>
              </a:lnSpc>
              <a:spcBef>
                <a:spcPct val="50000"/>
              </a:spcBef>
            </a:pPr>
            <a:r>
              <a:rPr lang="en-US" sz="2400" b="1">
                <a:solidFill>
                  <a:srgbClr val="3A4CFC"/>
                </a:solidFill>
                <a:latin typeface="Times New Roman" pitchFamily="18" charset="0"/>
              </a:rPr>
              <a:t>Slowdown: 300x   25x   3x</a:t>
            </a:r>
          </a:p>
        </p:txBody>
      </p:sp>
      <p:sp>
        <p:nvSpPr>
          <p:cNvPr id="73" name="AutoShape 49"/>
          <p:cNvSpPr>
            <a:spLocks noChangeArrowheads="1"/>
          </p:cNvSpPr>
          <p:nvPr/>
        </p:nvSpPr>
        <p:spPr bwMode="auto">
          <a:xfrm>
            <a:off x="5181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74" name="AutoShape 50"/>
          <p:cNvSpPr>
            <a:spLocks noChangeArrowheads="1"/>
          </p:cNvSpPr>
          <p:nvPr/>
        </p:nvSpPr>
        <p:spPr bwMode="auto">
          <a:xfrm>
            <a:off x="5943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75" name="AutoShape 51"/>
          <p:cNvSpPr>
            <a:spLocks noChangeArrowheads="1"/>
          </p:cNvSpPr>
          <p:nvPr/>
        </p:nvSpPr>
        <p:spPr bwMode="auto">
          <a:xfrm>
            <a:off x="6629400" y="6056313"/>
            <a:ext cx="533400" cy="304800"/>
          </a:xfrm>
          <a:prstGeom prst="parallelogram">
            <a:avLst>
              <a:gd name="adj" fmla="val 161227"/>
            </a:avLst>
          </a:prstGeom>
          <a:solidFill>
            <a:srgbClr val="FF0000"/>
          </a:solidFill>
          <a:ln w="9525">
            <a:solidFill>
              <a:srgbClr val="FF0000"/>
            </a:solidFill>
            <a:miter lim="800000"/>
            <a:headEnd/>
            <a:tailEnd/>
          </a:ln>
          <a:effectLst/>
        </p:spPr>
        <p:txBody>
          <a:bodyPr wrap="none" anchor="ctr"/>
          <a:lstStyle/>
          <a:p>
            <a:endParaRPr lang="en-US"/>
          </a:p>
        </p:txBody>
      </p:sp>
      <p:sp>
        <p:nvSpPr>
          <p:cNvPr id="64" name="TextBox 63"/>
          <p:cNvSpPr txBox="1"/>
          <p:nvPr/>
        </p:nvSpPr>
        <p:spPr>
          <a:xfrm>
            <a:off x="8354568" y="4572000"/>
            <a:ext cx="1066800" cy="914400"/>
          </a:xfrm>
          <a:prstGeom prst="rect">
            <a:avLst/>
          </a:prstGeom>
          <a:solidFill>
            <a:schemeClr val="bg2">
              <a:lumMod val="75000"/>
            </a:schemeClr>
          </a:solidFill>
          <a:ln w="28575">
            <a:solidFill>
              <a:schemeClr val="tx1"/>
            </a:solidFill>
          </a:ln>
        </p:spPr>
        <p:txBody>
          <a:bodyPr wrap="square" rtlCol="0" anchor="ctr" anchorCtr="1">
            <a:noAutofit/>
          </a:bodyPr>
          <a:lstStyle/>
          <a:p>
            <a:pPr algn="ctr"/>
            <a:r>
              <a:rPr lang="en-US" sz="2000">
                <a:solidFill>
                  <a:schemeClr val="bg1"/>
                </a:solidFill>
              </a:rPr>
              <a:t>indirect branch lookup</a:t>
            </a:r>
          </a:p>
        </p:txBody>
      </p:sp>
      <p:sp>
        <p:nvSpPr>
          <p:cNvPr id="69" name="Line 44"/>
          <p:cNvSpPr>
            <a:spLocks noChangeShapeType="1"/>
          </p:cNvSpPr>
          <p:nvPr/>
        </p:nvSpPr>
        <p:spPr bwMode="auto">
          <a:xfrm flipH="1">
            <a:off x="8001000" y="5029200"/>
            <a:ext cx="381000" cy="1524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67" name="Line 44"/>
          <p:cNvSpPr>
            <a:spLocks noChangeShapeType="1"/>
          </p:cNvSpPr>
          <p:nvPr/>
        </p:nvSpPr>
        <p:spPr bwMode="auto">
          <a:xfrm>
            <a:off x="8001000" y="4800600"/>
            <a:ext cx="381000" cy="1524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2" name="Slide Number Placeholder 1"/>
          <p:cNvSpPr>
            <a:spLocks noGrp="1"/>
          </p:cNvSpPr>
          <p:nvPr>
            <p:ph type="sldNum" sz="quarter" idx="10"/>
          </p:nvPr>
        </p:nvSpPr>
        <p:spPr/>
        <p:txBody>
          <a:bodyPr/>
          <a:lstStyle/>
          <a:p>
            <a:pPr>
              <a:defRPr/>
            </a:pPr>
            <a:fld id="{ED4BD66F-D165-4EBD-B702-0C4B83F080EE}" type="slidenum">
              <a:rPr lang="en-US" smtClean="0"/>
              <a:pPr>
                <a:defRPr/>
              </a:pPr>
              <a:t>46</a:t>
            </a:fld>
            <a:endParaRPr lang="en-US"/>
          </a:p>
        </p:txBody>
      </p:sp>
      <p:cxnSp>
        <p:nvCxnSpPr>
          <p:cNvPr id="41" name="Elbow Connector 40"/>
          <p:cNvCxnSpPr/>
          <p:nvPr/>
        </p:nvCxnSpPr>
        <p:spPr bwMode="auto">
          <a:xfrm rot="5400000" flipH="1">
            <a:off x="1970089" y="3411538"/>
            <a:ext cx="1558925" cy="12700"/>
          </a:xfrm>
          <a:prstGeom prst="bentConnector5">
            <a:avLst>
              <a:gd name="adj1" fmla="val -9149"/>
              <a:gd name="adj2" fmla="val 3707661"/>
              <a:gd name="adj3" fmla="val 111656"/>
            </a:avLst>
          </a:prstGeom>
          <a:solidFill>
            <a:schemeClr val="accent1"/>
          </a:solidFill>
          <a:ln w="19050" cap="flat" cmpd="sng" algn="ctr">
            <a:solidFill>
              <a:srgbClr val="0000CC"/>
            </a:solidFill>
            <a:prstDash val="solid"/>
            <a:round/>
            <a:headEnd type="none" w="med" len="med"/>
            <a:tailEnd type="arrow"/>
          </a:ln>
          <a:effectLst/>
        </p:spPr>
      </p:cxnSp>
      <p:sp>
        <p:nvSpPr>
          <p:cNvPr id="46" name="Line 44"/>
          <p:cNvSpPr>
            <a:spLocks noChangeShapeType="1"/>
          </p:cNvSpPr>
          <p:nvPr/>
        </p:nvSpPr>
        <p:spPr bwMode="auto">
          <a:xfrm flipH="1">
            <a:off x="7924800" y="4191000"/>
            <a:ext cx="762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cxnSp>
        <p:nvCxnSpPr>
          <p:cNvPr id="47" name="Elbow Connector 46"/>
          <p:cNvCxnSpPr/>
          <p:nvPr/>
        </p:nvCxnSpPr>
        <p:spPr bwMode="auto">
          <a:xfrm rot="5400000" flipH="1">
            <a:off x="7227889" y="3405187"/>
            <a:ext cx="1558925" cy="12700"/>
          </a:xfrm>
          <a:prstGeom prst="bentConnector5">
            <a:avLst>
              <a:gd name="adj1" fmla="val -9149"/>
              <a:gd name="adj2" fmla="val -1953913"/>
              <a:gd name="adj3" fmla="val 111656"/>
            </a:avLst>
          </a:prstGeom>
          <a:solidFill>
            <a:schemeClr val="accent1"/>
          </a:solidFill>
          <a:ln w="19050" cap="flat" cmpd="sng" algn="ctr">
            <a:solidFill>
              <a:srgbClr val="0000CC"/>
            </a:solidFill>
            <a:prstDash val="solid"/>
            <a:round/>
            <a:headEnd type="none" w="med" len="med"/>
            <a:tailEnd type="arrow"/>
          </a:ln>
          <a:effectLst/>
        </p:spPr>
      </p:cxnSp>
      <p:sp>
        <p:nvSpPr>
          <p:cNvPr id="50" name="Text Box 48"/>
          <p:cNvSpPr txBox="1">
            <a:spLocks noChangeArrowheads="1"/>
          </p:cNvSpPr>
          <p:nvPr/>
        </p:nvSpPr>
        <p:spPr bwMode="auto">
          <a:xfrm>
            <a:off x="7239000" y="5980113"/>
            <a:ext cx="952500" cy="424732"/>
          </a:xfrm>
          <a:prstGeom prst="rect">
            <a:avLst/>
          </a:prstGeom>
          <a:noFill/>
          <a:ln w="9525">
            <a:noFill/>
            <a:miter lim="800000"/>
            <a:headEnd/>
            <a:tailEnd/>
          </a:ln>
          <a:effectLst/>
        </p:spPr>
        <p:txBody>
          <a:bodyPr wrap="square">
            <a:spAutoFit/>
          </a:bodyPr>
          <a:lstStyle/>
          <a:p>
            <a:pPr>
              <a:lnSpc>
                <a:spcPct val="90000"/>
              </a:lnSpc>
              <a:spcBef>
                <a:spcPct val="50000"/>
              </a:spcBef>
            </a:pPr>
            <a:r>
              <a:rPr lang="en-US" sz="2400" b="1">
                <a:solidFill>
                  <a:srgbClr val="3A4CFC"/>
                </a:solidFill>
                <a:latin typeface="Times New Roman" pitchFamily="18" charset="0"/>
              </a:rPr>
              <a:t>1.2x</a:t>
            </a:r>
          </a:p>
        </p:txBody>
      </p:sp>
      <p:sp>
        <p:nvSpPr>
          <p:cNvPr id="3" name="Footer Placeholder 2"/>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3166187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1"/>
          </p:nvPr>
        </p:nvSpPr>
        <p:spPr/>
        <p:txBody>
          <a:bodyPr/>
          <a:lstStyle/>
          <a:p>
            <a:fld id="{D9D114F9-A6C0-432F-9B94-DC9F72C9B639}" type="slidenum">
              <a:rPr lang="en-US"/>
              <a:pPr/>
              <a:t>47</a:t>
            </a:fld>
            <a:endParaRPr lang="en-US"/>
          </a:p>
        </p:txBody>
      </p:sp>
      <p:sp>
        <p:nvSpPr>
          <p:cNvPr id="53257" name="Rectangle 9"/>
          <p:cNvSpPr>
            <a:spLocks noGrp="1" noChangeArrowheads="1"/>
          </p:cNvSpPr>
          <p:nvPr>
            <p:ph type="title"/>
          </p:nvPr>
        </p:nvSpPr>
        <p:spPr/>
        <p:txBody>
          <a:bodyPr/>
          <a:lstStyle/>
          <a:p>
            <a:r>
              <a:rPr lang="en-US"/>
              <a:t>Indirect Branch Transformation</a:t>
            </a:r>
          </a:p>
        </p:txBody>
      </p:sp>
      <p:sp>
        <p:nvSpPr>
          <p:cNvPr id="53251" name="Rectangle 3"/>
          <p:cNvSpPr>
            <a:spLocks noChangeArrowheads="1"/>
          </p:cNvSpPr>
          <p:nvPr/>
        </p:nvSpPr>
        <p:spPr bwMode="auto">
          <a:xfrm>
            <a:off x="5943600" y="2209800"/>
            <a:ext cx="3962400" cy="1447800"/>
          </a:xfrm>
          <a:prstGeom prst="rect">
            <a:avLst/>
          </a:prstGeom>
          <a:solidFill>
            <a:srgbClr val="99BBFF"/>
          </a:solidFill>
          <a:ln w="9525">
            <a:solidFill>
              <a:schemeClr val="tx1"/>
            </a:solidFill>
            <a:miter lim="800000"/>
            <a:headEnd/>
            <a:tailEnd/>
          </a:ln>
          <a:effectLst/>
        </p:spPr>
        <p:txBody>
          <a:bodyPr wrap="none" anchor="ctr"/>
          <a:lstStyle/>
          <a:p>
            <a:endParaRPr lang="en-US"/>
          </a:p>
        </p:txBody>
      </p:sp>
      <p:sp>
        <p:nvSpPr>
          <p:cNvPr id="53252" name="Rectangle 4"/>
          <p:cNvSpPr>
            <a:spLocks noChangeArrowheads="1"/>
          </p:cNvSpPr>
          <p:nvPr/>
        </p:nvSpPr>
        <p:spPr bwMode="auto">
          <a:xfrm>
            <a:off x="2133600" y="2590800"/>
            <a:ext cx="2438400" cy="4572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a:p>
        </p:txBody>
      </p:sp>
      <p:sp>
        <p:nvSpPr>
          <p:cNvPr id="53253" name="Text Box 5"/>
          <p:cNvSpPr txBox="1">
            <a:spLocks noChangeArrowheads="1"/>
          </p:cNvSpPr>
          <p:nvPr/>
        </p:nvSpPr>
        <p:spPr bwMode="auto">
          <a:xfrm>
            <a:off x="2209800" y="2667001"/>
            <a:ext cx="2590800" cy="3667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ret</a:t>
            </a:r>
          </a:p>
        </p:txBody>
      </p:sp>
      <p:sp>
        <p:nvSpPr>
          <p:cNvPr id="53254" name="Text Box 6"/>
          <p:cNvSpPr txBox="1">
            <a:spLocks noChangeArrowheads="1"/>
          </p:cNvSpPr>
          <p:nvPr/>
        </p:nvSpPr>
        <p:spPr bwMode="auto">
          <a:xfrm>
            <a:off x="6934200" y="2286001"/>
            <a:ext cx="2971800" cy="11922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mov %ecx, ecx-slot</a:t>
            </a:r>
          </a:p>
          <a:p>
            <a:pPr>
              <a:spcBef>
                <a:spcPct val="50000"/>
              </a:spcBef>
            </a:pPr>
            <a:r>
              <a:rPr lang="en-US" b="1">
                <a:latin typeface="Courier New" pitchFamily="49" charset="0"/>
              </a:rPr>
              <a:t>pop %ecx</a:t>
            </a:r>
          </a:p>
          <a:p>
            <a:pPr>
              <a:spcBef>
                <a:spcPct val="50000"/>
              </a:spcBef>
            </a:pPr>
            <a:r>
              <a:rPr lang="en-US" b="1">
                <a:latin typeface="Courier New" pitchFamily="49" charset="0"/>
              </a:rPr>
              <a:t>jmp  &lt;ib_lookup&gt;</a:t>
            </a:r>
          </a:p>
        </p:txBody>
      </p:sp>
      <p:sp>
        <p:nvSpPr>
          <p:cNvPr id="53255" name="Text Box 7"/>
          <p:cNvSpPr txBox="1">
            <a:spLocks noChangeArrowheads="1"/>
          </p:cNvSpPr>
          <p:nvPr/>
        </p:nvSpPr>
        <p:spPr bwMode="auto">
          <a:xfrm>
            <a:off x="6019801" y="2286001"/>
            <a:ext cx="1014413" cy="11922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frag8:</a:t>
            </a:r>
          </a:p>
          <a:p>
            <a:pPr>
              <a:spcBef>
                <a:spcPct val="50000"/>
              </a:spcBef>
            </a:pPr>
            <a:endParaRPr lang="en-US" b="1">
              <a:latin typeface="Courier New" pitchFamily="49" charset="0"/>
            </a:endParaRPr>
          </a:p>
          <a:p>
            <a:pPr>
              <a:spcBef>
                <a:spcPct val="50000"/>
              </a:spcBef>
            </a:pPr>
            <a:endParaRPr lang="en-US">
              <a:latin typeface="Courier New" pitchFamily="49" charset="0"/>
            </a:endParaRPr>
          </a:p>
        </p:txBody>
      </p:sp>
      <p:sp>
        <p:nvSpPr>
          <p:cNvPr id="53256" name="AutoShape 8"/>
          <p:cNvSpPr>
            <a:spLocks noChangeArrowheads="1"/>
          </p:cNvSpPr>
          <p:nvPr/>
        </p:nvSpPr>
        <p:spPr bwMode="auto">
          <a:xfrm>
            <a:off x="4800600" y="2362200"/>
            <a:ext cx="914400" cy="990600"/>
          </a:xfrm>
          <a:prstGeom prst="rightArrow">
            <a:avLst>
              <a:gd name="adj1" fmla="val 50000"/>
              <a:gd name="adj2" fmla="val 39755"/>
            </a:avLst>
          </a:prstGeom>
          <a:solidFill>
            <a:srgbClr val="000099"/>
          </a:solidFill>
          <a:ln w="9525">
            <a:solidFill>
              <a:schemeClr val="tx1"/>
            </a:solidFill>
            <a:miter lim="800000"/>
            <a:headEnd/>
            <a:tailEnd/>
          </a:ln>
          <a:effectLst/>
        </p:spPr>
        <p:txBody>
          <a:bodyPr wrap="none" anchor="ctr"/>
          <a:lstStyle/>
          <a:p>
            <a:endParaRPr lang="en-US"/>
          </a:p>
        </p:txBody>
      </p:sp>
      <p:sp>
        <p:nvSpPr>
          <p:cNvPr id="53260" name="Rectangle 12"/>
          <p:cNvSpPr>
            <a:spLocks noChangeArrowheads="1"/>
          </p:cNvSpPr>
          <p:nvPr/>
        </p:nvSpPr>
        <p:spPr bwMode="auto">
          <a:xfrm>
            <a:off x="5943600" y="4114800"/>
            <a:ext cx="3962400" cy="1447800"/>
          </a:xfrm>
          <a:prstGeom prst="rect">
            <a:avLst/>
          </a:prstGeom>
          <a:solidFill>
            <a:srgbClr val="99BBFF"/>
          </a:solidFill>
          <a:ln w="9525">
            <a:solidFill>
              <a:schemeClr val="tx1"/>
            </a:solidFill>
            <a:miter lim="800000"/>
            <a:headEnd/>
            <a:tailEnd/>
          </a:ln>
          <a:effectLst/>
        </p:spPr>
        <p:txBody>
          <a:bodyPr wrap="none" anchor="ctr"/>
          <a:lstStyle/>
          <a:p>
            <a:endParaRPr lang="en-US"/>
          </a:p>
        </p:txBody>
      </p:sp>
      <p:sp>
        <p:nvSpPr>
          <p:cNvPr id="53261" name="Text Box 13"/>
          <p:cNvSpPr txBox="1">
            <a:spLocks noChangeArrowheads="1"/>
          </p:cNvSpPr>
          <p:nvPr/>
        </p:nvSpPr>
        <p:spPr bwMode="auto">
          <a:xfrm>
            <a:off x="7696200" y="4191001"/>
            <a:ext cx="2209800" cy="11922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a:t>
            </a:r>
          </a:p>
          <a:p>
            <a:pPr>
              <a:spcBef>
                <a:spcPct val="50000"/>
              </a:spcBef>
            </a:pPr>
            <a:r>
              <a:rPr lang="en-US" b="1">
                <a:latin typeface="Courier New" pitchFamily="49" charset="0"/>
              </a:rPr>
              <a:t>...</a:t>
            </a:r>
          </a:p>
          <a:p>
            <a:pPr>
              <a:spcBef>
                <a:spcPct val="50000"/>
              </a:spcBef>
            </a:pPr>
            <a:r>
              <a:rPr lang="en-US" b="1">
                <a:latin typeface="Courier New" pitchFamily="49" charset="0"/>
              </a:rPr>
              <a:t>...</a:t>
            </a:r>
          </a:p>
        </p:txBody>
      </p:sp>
      <p:sp>
        <p:nvSpPr>
          <p:cNvPr id="53262" name="Text Box 14"/>
          <p:cNvSpPr txBox="1">
            <a:spLocks noChangeArrowheads="1"/>
          </p:cNvSpPr>
          <p:nvPr/>
        </p:nvSpPr>
        <p:spPr bwMode="auto">
          <a:xfrm>
            <a:off x="6019800" y="4191001"/>
            <a:ext cx="1600200" cy="1192213"/>
          </a:xfrm>
          <a:prstGeom prst="rect">
            <a:avLst/>
          </a:prstGeom>
          <a:noFill/>
          <a:ln w="9525">
            <a:noFill/>
            <a:miter lim="800000"/>
            <a:headEnd/>
            <a:tailEnd/>
          </a:ln>
          <a:effectLst/>
        </p:spPr>
        <p:txBody>
          <a:bodyPr>
            <a:spAutoFit/>
          </a:bodyPr>
          <a:lstStyle/>
          <a:p>
            <a:pPr>
              <a:spcBef>
                <a:spcPct val="50000"/>
              </a:spcBef>
            </a:pPr>
            <a:r>
              <a:rPr lang="en-US" b="1">
                <a:latin typeface="Courier New" pitchFamily="49" charset="0"/>
              </a:rPr>
              <a:t>ib_lookup:</a:t>
            </a:r>
          </a:p>
          <a:p>
            <a:pPr>
              <a:spcBef>
                <a:spcPct val="50000"/>
              </a:spcBef>
            </a:pPr>
            <a:endParaRPr lang="en-US" b="1">
              <a:latin typeface="Courier New" pitchFamily="49" charset="0"/>
            </a:endParaRPr>
          </a:p>
          <a:p>
            <a:pPr>
              <a:spcBef>
                <a:spcPct val="50000"/>
              </a:spcBef>
            </a:pPr>
            <a:endParaRPr lang="en-US">
              <a:latin typeface="Courier New" pitchFamily="49" charset="0"/>
            </a:endParaRPr>
          </a:p>
        </p:txBody>
      </p:sp>
      <p:sp>
        <p:nvSpPr>
          <p:cNvPr id="14" name="Footer Placeholder 13"/>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349575314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3"/>
          <p:cNvSpPr>
            <a:spLocks noGrp="1"/>
          </p:cNvSpPr>
          <p:nvPr>
            <p:ph type="sldNum" sz="quarter" idx="11"/>
          </p:nvPr>
        </p:nvSpPr>
        <p:spPr/>
        <p:txBody>
          <a:bodyPr/>
          <a:lstStyle/>
          <a:p>
            <a:fld id="{46006302-624C-4ED4-921B-2E8C376F2FA4}" type="slidenum">
              <a:rPr lang="en-US"/>
              <a:pPr/>
              <a:t>48</a:t>
            </a:fld>
            <a:endParaRPr lang="en-US"/>
          </a:p>
        </p:txBody>
      </p:sp>
      <p:sp>
        <p:nvSpPr>
          <p:cNvPr id="55360" name="Rectangle 64"/>
          <p:cNvSpPr>
            <a:spLocks noGrp="1" noChangeArrowheads="1"/>
          </p:cNvSpPr>
          <p:nvPr>
            <p:ph type="title"/>
          </p:nvPr>
        </p:nvSpPr>
        <p:spPr/>
        <p:txBody>
          <a:bodyPr/>
          <a:lstStyle/>
          <a:p>
            <a:r>
              <a:rPr lang="en-US"/>
              <a:t>Improvement #4: Trace Building</a:t>
            </a:r>
          </a:p>
        </p:txBody>
      </p:sp>
      <p:sp>
        <p:nvSpPr>
          <p:cNvPr id="66" name="Footer Placeholder 65"/>
          <p:cNvSpPr>
            <a:spLocks noGrp="1"/>
          </p:cNvSpPr>
          <p:nvPr>
            <p:ph type="ftr" sz="quarter" idx="12"/>
          </p:nvPr>
        </p:nvSpPr>
        <p:spPr/>
        <p:txBody>
          <a:bodyPr/>
          <a:lstStyle/>
          <a:p>
            <a:r>
              <a:rPr lang="en-US" err="1"/>
              <a:t>DynamoRIO</a:t>
            </a:r>
            <a:r>
              <a:rPr lang="en-US"/>
              <a:t> Tutorial February 2017</a:t>
            </a:r>
          </a:p>
        </p:txBody>
      </p:sp>
      <p:sp>
        <p:nvSpPr>
          <p:cNvPr id="65" name="Rectangle 3">
            <a:extLst>
              <a:ext uri="{FF2B5EF4-FFF2-40B4-BE49-F238E27FC236}">
                <a16:creationId xmlns:a16="http://schemas.microsoft.com/office/drawing/2014/main" id="{66011960-59FF-164A-AED3-BD0DFA33C318}"/>
              </a:ext>
            </a:extLst>
          </p:cNvPr>
          <p:cNvSpPr txBox="1">
            <a:spLocks noChangeArrowheads="1"/>
          </p:cNvSpPr>
          <p:nvPr/>
        </p:nvSpPr>
        <p:spPr>
          <a:xfrm>
            <a:off x="512763" y="4067175"/>
            <a:ext cx="7607300" cy="1892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Traces reduce branching, improve layout and locality, and facilitate optimizations across blocks</a:t>
            </a:r>
          </a:p>
          <a:p>
            <a:pPr lvl="1"/>
            <a:r>
              <a:rPr lang="en-US" sz="1800"/>
              <a:t>We avoid indirect branch lookup</a:t>
            </a:r>
          </a:p>
          <a:p>
            <a:r>
              <a:rPr lang="en-US" sz="2000"/>
              <a:t>Next Executing Tail (NET) trace building scheme [Duesterwald 2000]</a:t>
            </a:r>
          </a:p>
        </p:txBody>
      </p:sp>
      <p:sp>
        <p:nvSpPr>
          <p:cNvPr id="67" name="Rectangle 4">
            <a:extLst>
              <a:ext uri="{FF2B5EF4-FFF2-40B4-BE49-F238E27FC236}">
                <a16:creationId xmlns:a16="http://schemas.microsoft.com/office/drawing/2014/main" id="{3EB11504-F49C-D34D-A970-3A25A766722E}"/>
              </a:ext>
            </a:extLst>
          </p:cNvPr>
          <p:cNvSpPr>
            <a:spLocks noChangeArrowheads="1"/>
          </p:cNvSpPr>
          <p:nvPr/>
        </p:nvSpPr>
        <p:spPr bwMode="auto">
          <a:xfrm>
            <a:off x="863600" y="1531938"/>
            <a:ext cx="3079750" cy="21336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68" name="Rectangle 5">
            <a:extLst>
              <a:ext uri="{FF2B5EF4-FFF2-40B4-BE49-F238E27FC236}">
                <a16:creationId xmlns:a16="http://schemas.microsoft.com/office/drawing/2014/main" id="{DD32F82F-7E3E-914A-AFB3-CB9A2D81075E}"/>
              </a:ext>
            </a:extLst>
          </p:cNvPr>
          <p:cNvSpPr>
            <a:spLocks noChangeArrowheads="1"/>
          </p:cNvSpPr>
          <p:nvPr/>
        </p:nvSpPr>
        <p:spPr bwMode="auto">
          <a:xfrm>
            <a:off x="1200150" y="17605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69" name="Rectangle 6">
            <a:extLst>
              <a:ext uri="{FF2B5EF4-FFF2-40B4-BE49-F238E27FC236}">
                <a16:creationId xmlns:a16="http://schemas.microsoft.com/office/drawing/2014/main" id="{6D305307-C0D6-6D4B-8E1A-C89B20C0D9D7}"/>
              </a:ext>
            </a:extLst>
          </p:cNvPr>
          <p:cNvSpPr>
            <a:spLocks noChangeArrowheads="1"/>
          </p:cNvSpPr>
          <p:nvPr/>
        </p:nvSpPr>
        <p:spPr bwMode="auto">
          <a:xfrm>
            <a:off x="1200150" y="23701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0" name="Rectangle 7">
            <a:extLst>
              <a:ext uri="{FF2B5EF4-FFF2-40B4-BE49-F238E27FC236}">
                <a16:creationId xmlns:a16="http://schemas.microsoft.com/office/drawing/2014/main" id="{2D1B5673-50DC-754C-824D-EE1580CDB939}"/>
              </a:ext>
            </a:extLst>
          </p:cNvPr>
          <p:cNvSpPr>
            <a:spLocks noChangeArrowheads="1"/>
          </p:cNvSpPr>
          <p:nvPr/>
        </p:nvSpPr>
        <p:spPr bwMode="auto">
          <a:xfrm>
            <a:off x="1809750" y="17605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1" name="Rectangle 8">
            <a:extLst>
              <a:ext uri="{FF2B5EF4-FFF2-40B4-BE49-F238E27FC236}">
                <a16:creationId xmlns:a16="http://schemas.microsoft.com/office/drawing/2014/main" id="{F540D01B-BFBC-4D4C-937F-6F1478F98920}"/>
              </a:ext>
            </a:extLst>
          </p:cNvPr>
          <p:cNvSpPr>
            <a:spLocks noChangeArrowheads="1"/>
          </p:cNvSpPr>
          <p:nvPr/>
        </p:nvSpPr>
        <p:spPr bwMode="auto">
          <a:xfrm>
            <a:off x="2419350" y="17605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2" name="Rectangle 9">
            <a:extLst>
              <a:ext uri="{FF2B5EF4-FFF2-40B4-BE49-F238E27FC236}">
                <a16:creationId xmlns:a16="http://schemas.microsoft.com/office/drawing/2014/main" id="{AB9B66CB-D79D-0B4E-BD08-E27E76BAA4DC}"/>
              </a:ext>
            </a:extLst>
          </p:cNvPr>
          <p:cNvSpPr>
            <a:spLocks noChangeArrowheads="1"/>
          </p:cNvSpPr>
          <p:nvPr/>
        </p:nvSpPr>
        <p:spPr bwMode="auto">
          <a:xfrm>
            <a:off x="1809750" y="23701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3" name="Rectangle 10">
            <a:extLst>
              <a:ext uri="{FF2B5EF4-FFF2-40B4-BE49-F238E27FC236}">
                <a16:creationId xmlns:a16="http://schemas.microsoft.com/office/drawing/2014/main" id="{CE0AEC83-789F-2D47-AF6D-658F7DD6F15E}"/>
              </a:ext>
            </a:extLst>
          </p:cNvPr>
          <p:cNvSpPr>
            <a:spLocks noChangeArrowheads="1"/>
          </p:cNvSpPr>
          <p:nvPr/>
        </p:nvSpPr>
        <p:spPr bwMode="auto">
          <a:xfrm>
            <a:off x="2419350" y="23701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4" name="Rectangle 11">
            <a:extLst>
              <a:ext uri="{FF2B5EF4-FFF2-40B4-BE49-F238E27FC236}">
                <a16:creationId xmlns:a16="http://schemas.microsoft.com/office/drawing/2014/main" id="{89248627-D580-974D-A367-EDC0F0B50BE6}"/>
              </a:ext>
            </a:extLst>
          </p:cNvPr>
          <p:cNvSpPr>
            <a:spLocks noChangeArrowheads="1"/>
          </p:cNvSpPr>
          <p:nvPr/>
        </p:nvSpPr>
        <p:spPr bwMode="auto">
          <a:xfrm>
            <a:off x="1200150" y="30559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5" name="Rectangle 12">
            <a:extLst>
              <a:ext uri="{FF2B5EF4-FFF2-40B4-BE49-F238E27FC236}">
                <a16:creationId xmlns:a16="http://schemas.microsoft.com/office/drawing/2014/main" id="{A84B4081-0D7D-5442-88E4-4B31CD1C05BC}"/>
              </a:ext>
            </a:extLst>
          </p:cNvPr>
          <p:cNvSpPr>
            <a:spLocks noChangeArrowheads="1"/>
          </p:cNvSpPr>
          <p:nvPr/>
        </p:nvSpPr>
        <p:spPr bwMode="auto">
          <a:xfrm>
            <a:off x="1809750" y="30559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6" name="Line 13">
            <a:extLst>
              <a:ext uri="{FF2B5EF4-FFF2-40B4-BE49-F238E27FC236}">
                <a16:creationId xmlns:a16="http://schemas.microsoft.com/office/drawing/2014/main" id="{1740836D-CE33-B948-81BC-993531C40AEE}"/>
              </a:ext>
            </a:extLst>
          </p:cNvPr>
          <p:cNvSpPr>
            <a:spLocks noChangeShapeType="1"/>
          </p:cNvSpPr>
          <p:nvPr/>
        </p:nvSpPr>
        <p:spPr bwMode="auto">
          <a:xfrm>
            <a:off x="1352550" y="2065338"/>
            <a:ext cx="0" cy="304800"/>
          </a:xfrm>
          <a:prstGeom prst="line">
            <a:avLst/>
          </a:prstGeom>
          <a:noFill/>
          <a:ln w="9525">
            <a:solidFill>
              <a:srgbClr val="0000CC"/>
            </a:solidFill>
            <a:round/>
            <a:headEnd/>
            <a:tailEnd type="triangle" w="med" len="med"/>
          </a:ln>
          <a:effectLst/>
        </p:spPr>
        <p:txBody>
          <a:bodyPr>
            <a:spAutoFit/>
          </a:bodyPr>
          <a:lstStyle/>
          <a:p>
            <a:endParaRPr lang="en-US"/>
          </a:p>
        </p:txBody>
      </p:sp>
      <p:sp>
        <p:nvSpPr>
          <p:cNvPr id="77" name="Line 14">
            <a:extLst>
              <a:ext uri="{FF2B5EF4-FFF2-40B4-BE49-F238E27FC236}">
                <a16:creationId xmlns:a16="http://schemas.microsoft.com/office/drawing/2014/main" id="{B438BCD5-E4ED-6F46-BF6C-1B839E622CB4}"/>
              </a:ext>
            </a:extLst>
          </p:cNvPr>
          <p:cNvSpPr>
            <a:spLocks noChangeShapeType="1"/>
          </p:cNvSpPr>
          <p:nvPr/>
        </p:nvSpPr>
        <p:spPr bwMode="auto">
          <a:xfrm flipV="1">
            <a:off x="1504950" y="2370138"/>
            <a:ext cx="304800" cy="304800"/>
          </a:xfrm>
          <a:prstGeom prst="line">
            <a:avLst/>
          </a:prstGeom>
          <a:noFill/>
          <a:ln w="9525">
            <a:solidFill>
              <a:srgbClr val="0000CC"/>
            </a:solidFill>
            <a:round/>
            <a:headEnd/>
            <a:tailEnd type="triangle" w="med" len="med"/>
          </a:ln>
          <a:effectLst/>
        </p:spPr>
        <p:txBody>
          <a:bodyPr>
            <a:spAutoFit/>
          </a:bodyPr>
          <a:lstStyle/>
          <a:p>
            <a:endParaRPr lang="en-US"/>
          </a:p>
        </p:txBody>
      </p:sp>
      <p:sp>
        <p:nvSpPr>
          <p:cNvPr id="78" name="Line 15">
            <a:extLst>
              <a:ext uri="{FF2B5EF4-FFF2-40B4-BE49-F238E27FC236}">
                <a16:creationId xmlns:a16="http://schemas.microsoft.com/office/drawing/2014/main" id="{942C6D24-2A36-DD48-9C26-DD9C52126F60}"/>
              </a:ext>
            </a:extLst>
          </p:cNvPr>
          <p:cNvSpPr>
            <a:spLocks noChangeShapeType="1"/>
          </p:cNvSpPr>
          <p:nvPr/>
        </p:nvSpPr>
        <p:spPr bwMode="auto">
          <a:xfrm flipV="1">
            <a:off x="1504950" y="3055938"/>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79" name="Line 16">
            <a:extLst>
              <a:ext uri="{FF2B5EF4-FFF2-40B4-BE49-F238E27FC236}">
                <a16:creationId xmlns:a16="http://schemas.microsoft.com/office/drawing/2014/main" id="{2A195038-1A2C-BC42-9F78-EBB5B6927E95}"/>
              </a:ext>
            </a:extLst>
          </p:cNvPr>
          <p:cNvSpPr>
            <a:spLocks noChangeShapeType="1"/>
          </p:cNvSpPr>
          <p:nvPr/>
        </p:nvSpPr>
        <p:spPr bwMode="auto">
          <a:xfrm>
            <a:off x="1962150" y="2674938"/>
            <a:ext cx="0" cy="381000"/>
          </a:xfrm>
          <a:prstGeom prst="line">
            <a:avLst/>
          </a:prstGeom>
          <a:noFill/>
          <a:ln w="9525">
            <a:solidFill>
              <a:srgbClr val="0000CC"/>
            </a:solidFill>
            <a:round/>
            <a:headEnd/>
            <a:tailEnd type="triangle" w="med" len="med"/>
          </a:ln>
          <a:effectLst/>
        </p:spPr>
        <p:txBody>
          <a:bodyPr>
            <a:spAutoFit/>
          </a:bodyPr>
          <a:lstStyle/>
          <a:p>
            <a:endParaRPr lang="en-US"/>
          </a:p>
        </p:txBody>
      </p:sp>
      <p:sp>
        <p:nvSpPr>
          <p:cNvPr id="80" name="Line 17">
            <a:extLst>
              <a:ext uri="{FF2B5EF4-FFF2-40B4-BE49-F238E27FC236}">
                <a16:creationId xmlns:a16="http://schemas.microsoft.com/office/drawing/2014/main" id="{BFF09873-B100-034D-8A96-5B34A5B01A9A}"/>
              </a:ext>
            </a:extLst>
          </p:cNvPr>
          <p:cNvSpPr>
            <a:spLocks noChangeShapeType="1"/>
          </p:cNvSpPr>
          <p:nvPr/>
        </p:nvSpPr>
        <p:spPr bwMode="auto">
          <a:xfrm flipH="1" flipV="1">
            <a:off x="1504950" y="1760538"/>
            <a:ext cx="304800" cy="304800"/>
          </a:xfrm>
          <a:prstGeom prst="line">
            <a:avLst/>
          </a:prstGeom>
          <a:noFill/>
          <a:ln w="9525">
            <a:solidFill>
              <a:srgbClr val="0000CC"/>
            </a:solidFill>
            <a:round/>
            <a:headEnd/>
            <a:tailEnd type="triangle" w="med" len="med"/>
          </a:ln>
          <a:effectLst/>
        </p:spPr>
        <p:txBody>
          <a:bodyPr>
            <a:spAutoFit/>
          </a:bodyPr>
          <a:lstStyle/>
          <a:p>
            <a:endParaRPr lang="en-US"/>
          </a:p>
        </p:txBody>
      </p:sp>
      <p:sp>
        <p:nvSpPr>
          <p:cNvPr id="81" name="Rectangle 18">
            <a:extLst>
              <a:ext uri="{FF2B5EF4-FFF2-40B4-BE49-F238E27FC236}">
                <a16:creationId xmlns:a16="http://schemas.microsoft.com/office/drawing/2014/main" id="{4D6C91F5-4EF7-A94F-AC76-37D61E3292D6}"/>
              </a:ext>
            </a:extLst>
          </p:cNvPr>
          <p:cNvSpPr>
            <a:spLocks noChangeArrowheads="1"/>
          </p:cNvSpPr>
          <p:nvPr/>
        </p:nvSpPr>
        <p:spPr bwMode="auto">
          <a:xfrm>
            <a:off x="2419350" y="3055938"/>
            <a:ext cx="304800" cy="304800"/>
          </a:xfrm>
          <a:prstGeom prst="rect">
            <a:avLst/>
          </a:prstGeom>
          <a:solidFill>
            <a:srgbClr val="99BBFF"/>
          </a:solidFill>
          <a:ln w="9525">
            <a:solidFill>
              <a:schemeClr val="tx1"/>
            </a:solidFill>
            <a:miter lim="800000"/>
            <a:headEnd/>
            <a:tailEnd/>
          </a:ln>
          <a:effectLst/>
        </p:spPr>
        <p:txBody>
          <a:bodyPr wrap="none" anchor="ctr">
            <a:noAutofit/>
          </a:bodyPr>
          <a:lstStyle/>
          <a:p>
            <a:pPr algn="ctr"/>
            <a:r>
              <a:rPr lang="en-US"/>
              <a:t>I</a:t>
            </a:r>
          </a:p>
        </p:txBody>
      </p:sp>
      <p:sp>
        <p:nvSpPr>
          <p:cNvPr id="82" name="Rectangle 19">
            <a:extLst>
              <a:ext uri="{FF2B5EF4-FFF2-40B4-BE49-F238E27FC236}">
                <a16:creationId xmlns:a16="http://schemas.microsoft.com/office/drawing/2014/main" id="{D258095A-A4A2-4447-A0DE-48323C771684}"/>
              </a:ext>
            </a:extLst>
          </p:cNvPr>
          <p:cNvSpPr>
            <a:spLocks noChangeArrowheads="1"/>
          </p:cNvSpPr>
          <p:nvPr/>
        </p:nvSpPr>
        <p:spPr bwMode="auto">
          <a:xfrm>
            <a:off x="3028950" y="1760538"/>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83" name="Rectangle 20">
            <a:extLst>
              <a:ext uri="{FF2B5EF4-FFF2-40B4-BE49-F238E27FC236}">
                <a16:creationId xmlns:a16="http://schemas.microsoft.com/office/drawing/2014/main" id="{B6DE8660-8C03-424E-89F6-F8BD56DB3FD8}"/>
              </a:ext>
            </a:extLst>
          </p:cNvPr>
          <p:cNvSpPr>
            <a:spLocks noChangeArrowheads="1"/>
          </p:cNvSpPr>
          <p:nvPr/>
        </p:nvSpPr>
        <p:spPr bwMode="auto">
          <a:xfrm>
            <a:off x="3028950" y="2370138"/>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84" name="Rectangle 21">
            <a:extLst>
              <a:ext uri="{FF2B5EF4-FFF2-40B4-BE49-F238E27FC236}">
                <a16:creationId xmlns:a16="http://schemas.microsoft.com/office/drawing/2014/main" id="{C1F19E68-D940-4A46-B922-82EB6A157486}"/>
              </a:ext>
            </a:extLst>
          </p:cNvPr>
          <p:cNvSpPr>
            <a:spLocks noChangeArrowheads="1"/>
          </p:cNvSpPr>
          <p:nvPr/>
        </p:nvSpPr>
        <p:spPr bwMode="auto">
          <a:xfrm>
            <a:off x="3028950" y="30559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85" name="Line 22">
            <a:extLst>
              <a:ext uri="{FF2B5EF4-FFF2-40B4-BE49-F238E27FC236}">
                <a16:creationId xmlns:a16="http://schemas.microsoft.com/office/drawing/2014/main" id="{8D28B727-79A6-1F49-B85F-7E06849D4018}"/>
              </a:ext>
            </a:extLst>
          </p:cNvPr>
          <p:cNvSpPr>
            <a:spLocks noChangeShapeType="1"/>
          </p:cNvSpPr>
          <p:nvPr/>
        </p:nvSpPr>
        <p:spPr bwMode="auto">
          <a:xfrm flipV="1">
            <a:off x="2114550" y="2674938"/>
            <a:ext cx="304800" cy="685800"/>
          </a:xfrm>
          <a:prstGeom prst="line">
            <a:avLst/>
          </a:prstGeom>
          <a:noFill/>
          <a:ln w="9525">
            <a:solidFill>
              <a:srgbClr val="0000CC"/>
            </a:solidFill>
            <a:round/>
            <a:headEnd/>
            <a:tailEnd type="triangle" w="med" len="med"/>
          </a:ln>
          <a:effectLst/>
        </p:spPr>
        <p:txBody>
          <a:bodyPr>
            <a:spAutoFit/>
          </a:bodyPr>
          <a:lstStyle/>
          <a:p>
            <a:endParaRPr lang="en-US"/>
          </a:p>
        </p:txBody>
      </p:sp>
      <p:sp>
        <p:nvSpPr>
          <p:cNvPr id="86" name="Line 23">
            <a:extLst>
              <a:ext uri="{FF2B5EF4-FFF2-40B4-BE49-F238E27FC236}">
                <a16:creationId xmlns:a16="http://schemas.microsoft.com/office/drawing/2014/main" id="{4FD2EE3B-0FFB-6344-A0D4-7B5A0CB38A47}"/>
              </a:ext>
            </a:extLst>
          </p:cNvPr>
          <p:cNvSpPr>
            <a:spLocks noChangeShapeType="1"/>
          </p:cNvSpPr>
          <p:nvPr/>
        </p:nvSpPr>
        <p:spPr bwMode="auto">
          <a:xfrm flipV="1">
            <a:off x="2571750" y="2674938"/>
            <a:ext cx="0" cy="381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87" name="Line 24">
            <a:extLst>
              <a:ext uri="{FF2B5EF4-FFF2-40B4-BE49-F238E27FC236}">
                <a16:creationId xmlns:a16="http://schemas.microsoft.com/office/drawing/2014/main" id="{E8AB28E1-A087-FA49-BF0A-7C022522BBBB}"/>
              </a:ext>
            </a:extLst>
          </p:cNvPr>
          <p:cNvSpPr>
            <a:spLocks noChangeShapeType="1"/>
          </p:cNvSpPr>
          <p:nvPr/>
        </p:nvSpPr>
        <p:spPr bwMode="auto">
          <a:xfrm flipH="1" flipV="1">
            <a:off x="2114550" y="2065338"/>
            <a:ext cx="304800" cy="304800"/>
          </a:xfrm>
          <a:prstGeom prst="line">
            <a:avLst/>
          </a:prstGeom>
          <a:noFill/>
          <a:ln w="9525">
            <a:solidFill>
              <a:srgbClr val="0000CC"/>
            </a:solidFill>
            <a:round/>
            <a:headEnd/>
            <a:tailEnd type="triangle" w="med" len="med"/>
          </a:ln>
          <a:effectLst/>
        </p:spPr>
        <p:txBody>
          <a:bodyPr>
            <a:spAutoFit/>
          </a:bodyPr>
          <a:lstStyle/>
          <a:p>
            <a:endParaRPr lang="en-US"/>
          </a:p>
        </p:txBody>
      </p:sp>
      <p:sp>
        <p:nvSpPr>
          <p:cNvPr id="88" name="Line 25">
            <a:extLst>
              <a:ext uri="{FF2B5EF4-FFF2-40B4-BE49-F238E27FC236}">
                <a16:creationId xmlns:a16="http://schemas.microsoft.com/office/drawing/2014/main" id="{5EC3D6A7-3137-FC42-8061-F0CAA48DF36A}"/>
              </a:ext>
            </a:extLst>
          </p:cNvPr>
          <p:cNvSpPr>
            <a:spLocks noChangeShapeType="1"/>
          </p:cNvSpPr>
          <p:nvPr/>
        </p:nvSpPr>
        <p:spPr bwMode="auto">
          <a:xfrm>
            <a:off x="2724150" y="2065338"/>
            <a:ext cx="304800" cy="304800"/>
          </a:xfrm>
          <a:prstGeom prst="line">
            <a:avLst/>
          </a:prstGeom>
          <a:noFill/>
          <a:ln w="9525">
            <a:solidFill>
              <a:srgbClr val="CC0000"/>
            </a:solidFill>
            <a:round/>
            <a:headEnd/>
            <a:tailEnd type="triangle" w="med" len="med"/>
          </a:ln>
          <a:effectLst/>
        </p:spPr>
        <p:txBody>
          <a:bodyPr>
            <a:spAutoFit/>
          </a:bodyPr>
          <a:lstStyle/>
          <a:p>
            <a:endParaRPr lang="en-US"/>
          </a:p>
        </p:txBody>
      </p:sp>
      <p:sp>
        <p:nvSpPr>
          <p:cNvPr id="89" name="Line 26">
            <a:extLst>
              <a:ext uri="{FF2B5EF4-FFF2-40B4-BE49-F238E27FC236}">
                <a16:creationId xmlns:a16="http://schemas.microsoft.com/office/drawing/2014/main" id="{71363F98-875F-6542-A2C3-C513B76B1779}"/>
              </a:ext>
            </a:extLst>
          </p:cNvPr>
          <p:cNvSpPr>
            <a:spLocks noChangeShapeType="1"/>
          </p:cNvSpPr>
          <p:nvPr/>
        </p:nvSpPr>
        <p:spPr bwMode="auto">
          <a:xfrm flipV="1">
            <a:off x="3181350" y="2065338"/>
            <a:ext cx="0" cy="304800"/>
          </a:xfrm>
          <a:prstGeom prst="line">
            <a:avLst/>
          </a:prstGeom>
          <a:noFill/>
          <a:ln w="9525">
            <a:solidFill>
              <a:srgbClr val="CC0000"/>
            </a:solidFill>
            <a:round/>
            <a:headEnd/>
            <a:tailEnd type="triangle" w="med" len="med"/>
          </a:ln>
          <a:effectLst/>
        </p:spPr>
        <p:txBody>
          <a:bodyPr>
            <a:spAutoFit/>
          </a:bodyPr>
          <a:lstStyle/>
          <a:p>
            <a:endParaRPr lang="en-US"/>
          </a:p>
        </p:txBody>
      </p:sp>
      <p:sp>
        <p:nvSpPr>
          <p:cNvPr id="90" name="Line 27">
            <a:extLst>
              <a:ext uri="{FF2B5EF4-FFF2-40B4-BE49-F238E27FC236}">
                <a16:creationId xmlns:a16="http://schemas.microsoft.com/office/drawing/2014/main" id="{308B1DD6-4A44-DA46-A9BC-AAD577C4D14E}"/>
              </a:ext>
            </a:extLst>
          </p:cNvPr>
          <p:cNvSpPr>
            <a:spLocks noChangeShapeType="1"/>
          </p:cNvSpPr>
          <p:nvPr/>
        </p:nvSpPr>
        <p:spPr bwMode="auto">
          <a:xfrm flipH="1" flipV="1">
            <a:off x="2724150" y="1760538"/>
            <a:ext cx="304800" cy="304800"/>
          </a:xfrm>
          <a:prstGeom prst="line">
            <a:avLst/>
          </a:prstGeom>
          <a:noFill/>
          <a:ln w="9525">
            <a:solidFill>
              <a:srgbClr val="CC0000"/>
            </a:solidFill>
            <a:round/>
            <a:headEnd/>
            <a:tailEnd type="triangle" w="med" len="med"/>
          </a:ln>
          <a:effectLst/>
        </p:spPr>
        <p:txBody>
          <a:bodyPr>
            <a:spAutoFit/>
          </a:bodyPr>
          <a:lstStyle/>
          <a:p>
            <a:endParaRPr lang="en-US"/>
          </a:p>
        </p:txBody>
      </p:sp>
      <p:sp>
        <p:nvSpPr>
          <p:cNvPr id="91" name="Line 28">
            <a:extLst>
              <a:ext uri="{FF2B5EF4-FFF2-40B4-BE49-F238E27FC236}">
                <a16:creationId xmlns:a16="http://schemas.microsoft.com/office/drawing/2014/main" id="{9530D210-5F22-F04E-ACE9-FA50AA266A81}"/>
              </a:ext>
            </a:extLst>
          </p:cNvPr>
          <p:cNvSpPr>
            <a:spLocks noChangeShapeType="1"/>
          </p:cNvSpPr>
          <p:nvPr/>
        </p:nvSpPr>
        <p:spPr bwMode="auto">
          <a:xfrm>
            <a:off x="3181350" y="2674938"/>
            <a:ext cx="0" cy="381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92" name="Rectangle 29">
            <a:extLst>
              <a:ext uri="{FF2B5EF4-FFF2-40B4-BE49-F238E27FC236}">
                <a16:creationId xmlns:a16="http://schemas.microsoft.com/office/drawing/2014/main" id="{DF7B296B-1ECE-6347-8F60-F6795DA5D2CB}"/>
              </a:ext>
            </a:extLst>
          </p:cNvPr>
          <p:cNvSpPr>
            <a:spLocks noChangeArrowheads="1"/>
          </p:cNvSpPr>
          <p:nvPr/>
        </p:nvSpPr>
        <p:spPr bwMode="auto">
          <a:xfrm>
            <a:off x="5070475" y="1531938"/>
            <a:ext cx="3079750" cy="21336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93" name="Rectangle 30">
            <a:extLst>
              <a:ext uri="{FF2B5EF4-FFF2-40B4-BE49-F238E27FC236}">
                <a16:creationId xmlns:a16="http://schemas.microsoft.com/office/drawing/2014/main" id="{1F1ED58F-710A-DC47-8686-3A4238EA19CE}"/>
              </a:ext>
            </a:extLst>
          </p:cNvPr>
          <p:cNvSpPr>
            <a:spLocks noChangeArrowheads="1"/>
          </p:cNvSpPr>
          <p:nvPr/>
        </p:nvSpPr>
        <p:spPr bwMode="auto">
          <a:xfrm>
            <a:off x="5680075" y="1662113"/>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94" name="Rectangle 31">
            <a:extLst>
              <a:ext uri="{FF2B5EF4-FFF2-40B4-BE49-F238E27FC236}">
                <a16:creationId xmlns:a16="http://schemas.microsoft.com/office/drawing/2014/main" id="{929FC663-7734-574B-B8CE-93F377C04245}"/>
              </a:ext>
            </a:extLst>
          </p:cNvPr>
          <p:cNvSpPr>
            <a:spLocks noChangeArrowheads="1"/>
          </p:cNvSpPr>
          <p:nvPr/>
        </p:nvSpPr>
        <p:spPr bwMode="auto">
          <a:xfrm>
            <a:off x="5680075" y="1966913"/>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95" name="Rectangle 32">
            <a:extLst>
              <a:ext uri="{FF2B5EF4-FFF2-40B4-BE49-F238E27FC236}">
                <a16:creationId xmlns:a16="http://schemas.microsoft.com/office/drawing/2014/main" id="{D8F4B252-5D1E-2340-A3AE-E119A7C3897B}"/>
              </a:ext>
            </a:extLst>
          </p:cNvPr>
          <p:cNvSpPr>
            <a:spLocks noChangeArrowheads="1"/>
          </p:cNvSpPr>
          <p:nvPr/>
        </p:nvSpPr>
        <p:spPr bwMode="auto">
          <a:xfrm>
            <a:off x="5680075" y="2271713"/>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96" name="Rectangle 33">
            <a:extLst>
              <a:ext uri="{FF2B5EF4-FFF2-40B4-BE49-F238E27FC236}">
                <a16:creationId xmlns:a16="http://schemas.microsoft.com/office/drawing/2014/main" id="{68531571-30E2-5F49-B19A-B86A8F633DC3}"/>
              </a:ext>
            </a:extLst>
          </p:cNvPr>
          <p:cNvSpPr>
            <a:spLocks noChangeArrowheads="1"/>
          </p:cNvSpPr>
          <p:nvPr/>
        </p:nvSpPr>
        <p:spPr bwMode="auto">
          <a:xfrm>
            <a:off x="5680075" y="2576513"/>
            <a:ext cx="304800" cy="304800"/>
          </a:xfrm>
          <a:prstGeom prst="rect">
            <a:avLst/>
          </a:prstGeom>
          <a:solidFill>
            <a:schemeClr val="folHlink"/>
          </a:solidFill>
          <a:ln w="9525">
            <a:solidFill>
              <a:schemeClr val="tx1"/>
            </a:solidFill>
            <a:miter lim="800000"/>
            <a:headEnd/>
            <a:tailEnd/>
          </a:ln>
          <a:effectLst/>
        </p:spPr>
        <p:txBody>
          <a:bodyPr wrap="none" anchor="ctr">
            <a:spAutoFit/>
          </a:bodyPr>
          <a:lstStyle/>
          <a:p>
            <a:endParaRPr lang="en-US"/>
          </a:p>
        </p:txBody>
      </p:sp>
      <p:sp>
        <p:nvSpPr>
          <p:cNvPr id="97" name="Rectangle 34">
            <a:extLst>
              <a:ext uri="{FF2B5EF4-FFF2-40B4-BE49-F238E27FC236}">
                <a16:creationId xmlns:a16="http://schemas.microsoft.com/office/drawing/2014/main" id="{3D862CAC-149D-6A4B-BCC3-405F44EF6283}"/>
              </a:ext>
            </a:extLst>
          </p:cNvPr>
          <p:cNvSpPr>
            <a:spLocks noChangeArrowheads="1"/>
          </p:cNvSpPr>
          <p:nvPr/>
        </p:nvSpPr>
        <p:spPr bwMode="auto">
          <a:xfrm>
            <a:off x="5680075" y="2881313"/>
            <a:ext cx="304800" cy="304800"/>
          </a:xfrm>
          <a:prstGeom prst="rect">
            <a:avLst/>
          </a:prstGeom>
          <a:solidFill>
            <a:schemeClr val="folHlink"/>
          </a:solidFill>
          <a:ln w="9525">
            <a:solidFill>
              <a:schemeClr val="tx1"/>
            </a:solidFill>
            <a:miter lim="800000"/>
            <a:headEnd/>
            <a:tailEnd/>
          </a:ln>
          <a:effectLst/>
        </p:spPr>
        <p:txBody>
          <a:bodyPr wrap="none" anchor="ctr">
            <a:spAutoFit/>
          </a:bodyPr>
          <a:lstStyle/>
          <a:p>
            <a:endParaRPr lang="en-US"/>
          </a:p>
        </p:txBody>
      </p:sp>
      <p:sp>
        <p:nvSpPr>
          <p:cNvPr id="98" name="Rectangle 35">
            <a:extLst>
              <a:ext uri="{FF2B5EF4-FFF2-40B4-BE49-F238E27FC236}">
                <a16:creationId xmlns:a16="http://schemas.microsoft.com/office/drawing/2014/main" id="{6AFB836B-AADF-1A44-B464-A41306E2E1C0}"/>
              </a:ext>
            </a:extLst>
          </p:cNvPr>
          <p:cNvSpPr>
            <a:spLocks noChangeArrowheads="1"/>
          </p:cNvSpPr>
          <p:nvPr/>
        </p:nvSpPr>
        <p:spPr bwMode="auto">
          <a:xfrm>
            <a:off x="5680075" y="3186113"/>
            <a:ext cx="304800" cy="304800"/>
          </a:xfrm>
          <a:prstGeom prst="rect">
            <a:avLst/>
          </a:prstGeom>
          <a:solidFill>
            <a:schemeClr val="folHlink"/>
          </a:solidFill>
          <a:ln w="9525">
            <a:solidFill>
              <a:schemeClr val="tx1"/>
            </a:solidFill>
            <a:miter lim="800000"/>
            <a:headEnd/>
            <a:tailEnd/>
          </a:ln>
          <a:effectLst/>
        </p:spPr>
        <p:txBody>
          <a:bodyPr wrap="none" anchor="ctr">
            <a:spAutoFit/>
          </a:bodyPr>
          <a:lstStyle/>
          <a:p>
            <a:endParaRPr lang="en-US"/>
          </a:p>
        </p:txBody>
      </p:sp>
      <p:sp>
        <p:nvSpPr>
          <p:cNvPr id="99" name="Rectangle 36">
            <a:extLst>
              <a:ext uri="{FF2B5EF4-FFF2-40B4-BE49-F238E27FC236}">
                <a16:creationId xmlns:a16="http://schemas.microsoft.com/office/drawing/2014/main" id="{9944D4B5-B7C5-8E47-8218-DEE4CC38BF80}"/>
              </a:ext>
            </a:extLst>
          </p:cNvPr>
          <p:cNvSpPr>
            <a:spLocks noChangeArrowheads="1"/>
          </p:cNvSpPr>
          <p:nvPr/>
        </p:nvSpPr>
        <p:spPr bwMode="auto">
          <a:xfrm>
            <a:off x="6594475" y="1662113"/>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100" name="Rectangle 37">
            <a:extLst>
              <a:ext uri="{FF2B5EF4-FFF2-40B4-BE49-F238E27FC236}">
                <a16:creationId xmlns:a16="http://schemas.microsoft.com/office/drawing/2014/main" id="{030A9921-1BC6-E944-958E-E7280C3BF483}"/>
              </a:ext>
            </a:extLst>
          </p:cNvPr>
          <p:cNvSpPr>
            <a:spLocks noChangeArrowheads="1"/>
          </p:cNvSpPr>
          <p:nvPr/>
        </p:nvSpPr>
        <p:spPr bwMode="auto">
          <a:xfrm>
            <a:off x="6594475" y="1966913"/>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101" name="Rectangle 38">
            <a:extLst>
              <a:ext uri="{FF2B5EF4-FFF2-40B4-BE49-F238E27FC236}">
                <a16:creationId xmlns:a16="http://schemas.microsoft.com/office/drawing/2014/main" id="{D02C3362-BE27-914C-A4D5-4DF6B818FBBC}"/>
              </a:ext>
            </a:extLst>
          </p:cNvPr>
          <p:cNvSpPr>
            <a:spLocks noChangeArrowheads="1"/>
          </p:cNvSpPr>
          <p:nvPr/>
        </p:nvSpPr>
        <p:spPr bwMode="auto">
          <a:xfrm>
            <a:off x="6594475" y="2271713"/>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102" name="Text Box 39">
            <a:extLst>
              <a:ext uri="{FF2B5EF4-FFF2-40B4-BE49-F238E27FC236}">
                <a16:creationId xmlns:a16="http://schemas.microsoft.com/office/drawing/2014/main" id="{0BC50473-0496-B446-800D-8DDD676B7610}"/>
              </a:ext>
            </a:extLst>
          </p:cNvPr>
          <p:cNvSpPr txBox="1">
            <a:spLocks noChangeArrowheads="1"/>
          </p:cNvSpPr>
          <p:nvPr/>
        </p:nvSpPr>
        <p:spPr bwMode="auto">
          <a:xfrm>
            <a:off x="1200150" y="1760538"/>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103" name="Text Box 40">
            <a:extLst>
              <a:ext uri="{FF2B5EF4-FFF2-40B4-BE49-F238E27FC236}">
                <a16:creationId xmlns:a16="http://schemas.microsoft.com/office/drawing/2014/main" id="{C88CDBEF-CC89-EC48-BCAB-031CAC2FD4FE}"/>
              </a:ext>
            </a:extLst>
          </p:cNvPr>
          <p:cNvSpPr txBox="1">
            <a:spLocks noChangeArrowheads="1"/>
          </p:cNvSpPr>
          <p:nvPr/>
        </p:nvSpPr>
        <p:spPr bwMode="auto">
          <a:xfrm>
            <a:off x="1200150" y="2362200"/>
            <a:ext cx="304800" cy="322263"/>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104" name="Text Box 41">
            <a:extLst>
              <a:ext uri="{FF2B5EF4-FFF2-40B4-BE49-F238E27FC236}">
                <a16:creationId xmlns:a16="http://schemas.microsoft.com/office/drawing/2014/main" id="{DEF6E9FC-84A7-2F43-ADA4-9A76AB7AC66E}"/>
              </a:ext>
            </a:extLst>
          </p:cNvPr>
          <p:cNvSpPr txBox="1">
            <a:spLocks noChangeArrowheads="1"/>
          </p:cNvSpPr>
          <p:nvPr/>
        </p:nvSpPr>
        <p:spPr bwMode="auto">
          <a:xfrm>
            <a:off x="1809750" y="1752600"/>
            <a:ext cx="304800" cy="322263"/>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105" name="Text Box 42">
            <a:extLst>
              <a:ext uri="{FF2B5EF4-FFF2-40B4-BE49-F238E27FC236}">
                <a16:creationId xmlns:a16="http://schemas.microsoft.com/office/drawing/2014/main" id="{23BEAE62-D399-4147-A1F2-2AB3AFACFF85}"/>
              </a:ext>
            </a:extLst>
          </p:cNvPr>
          <p:cNvSpPr txBox="1">
            <a:spLocks noChangeArrowheads="1"/>
          </p:cNvSpPr>
          <p:nvPr/>
        </p:nvSpPr>
        <p:spPr bwMode="auto">
          <a:xfrm>
            <a:off x="2419350" y="1760538"/>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106" name="Text Box 43">
            <a:extLst>
              <a:ext uri="{FF2B5EF4-FFF2-40B4-BE49-F238E27FC236}">
                <a16:creationId xmlns:a16="http://schemas.microsoft.com/office/drawing/2014/main" id="{ACE48AAB-D068-CC44-B816-303F6677021A}"/>
              </a:ext>
            </a:extLst>
          </p:cNvPr>
          <p:cNvSpPr txBox="1">
            <a:spLocks noChangeArrowheads="1"/>
          </p:cNvSpPr>
          <p:nvPr/>
        </p:nvSpPr>
        <p:spPr bwMode="auto">
          <a:xfrm>
            <a:off x="1809750" y="2362200"/>
            <a:ext cx="304800" cy="322263"/>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107" name="Text Box 44">
            <a:extLst>
              <a:ext uri="{FF2B5EF4-FFF2-40B4-BE49-F238E27FC236}">
                <a16:creationId xmlns:a16="http://schemas.microsoft.com/office/drawing/2014/main" id="{5818EC68-1016-0D41-ADA1-2911B65F8E17}"/>
              </a:ext>
            </a:extLst>
          </p:cNvPr>
          <p:cNvSpPr txBox="1">
            <a:spLocks noChangeArrowheads="1"/>
          </p:cNvSpPr>
          <p:nvPr/>
        </p:nvSpPr>
        <p:spPr bwMode="auto">
          <a:xfrm>
            <a:off x="1200150" y="3048000"/>
            <a:ext cx="304800" cy="312738"/>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108" name="Text Box 45">
            <a:extLst>
              <a:ext uri="{FF2B5EF4-FFF2-40B4-BE49-F238E27FC236}">
                <a16:creationId xmlns:a16="http://schemas.microsoft.com/office/drawing/2014/main" id="{67BC5C93-F881-384D-8901-B1387247A32B}"/>
              </a:ext>
            </a:extLst>
          </p:cNvPr>
          <p:cNvSpPr txBox="1">
            <a:spLocks noChangeArrowheads="1"/>
          </p:cNvSpPr>
          <p:nvPr/>
        </p:nvSpPr>
        <p:spPr bwMode="auto">
          <a:xfrm>
            <a:off x="1809750" y="3055938"/>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109" name="Text Box 46">
            <a:extLst>
              <a:ext uri="{FF2B5EF4-FFF2-40B4-BE49-F238E27FC236}">
                <a16:creationId xmlns:a16="http://schemas.microsoft.com/office/drawing/2014/main" id="{B4619914-8CF7-6D48-80FD-985625335AA1}"/>
              </a:ext>
            </a:extLst>
          </p:cNvPr>
          <p:cNvSpPr txBox="1">
            <a:spLocks noChangeArrowheads="1"/>
          </p:cNvSpPr>
          <p:nvPr/>
        </p:nvSpPr>
        <p:spPr bwMode="auto">
          <a:xfrm>
            <a:off x="2419350" y="2362200"/>
            <a:ext cx="304800" cy="322263"/>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H</a:t>
            </a:r>
          </a:p>
        </p:txBody>
      </p:sp>
      <p:sp>
        <p:nvSpPr>
          <p:cNvPr id="110" name="Text Box 48">
            <a:extLst>
              <a:ext uri="{FF2B5EF4-FFF2-40B4-BE49-F238E27FC236}">
                <a16:creationId xmlns:a16="http://schemas.microsoft.com/office/drawing/2014/main" id="{6E00BE00-A34E-3244-A467-04192EB125A8}"/>
              </a:ext>
            </a:extLst>
          </p:cNvPr>
          <p:cNvSpPr txBox="1">
            <a:spLocks noChangeArrowheads="1"/>
          </p:cNvSpPr>
          <p:nvPr/>
        </p:nvSpPr>
        <p:spPr bwMode="auto">
          <a:xfrm>
            <a:off x="3028950" y="1752600"/>
            <a:ext cx="304800" cy="312738"/>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J</a:t>
            </a:r>
          </a:p>
        </p:txBody>
      </p:sp>
      <p:sp>
        <p:nvSpPr>
          <p:cNvPr id="111" name="Text Box 49">
            <a:extLst>
              <a:ext uri="{FF2B5EF4-FFF2-40B4-BE49-F238E27FC236}">
                <a16:creationId xmlns:a16="http://schemas.microsoft.com/office/drawing/2014/main" id="{3AC26007-2EB4-B44B-B662-BE76C9B5D2E9}"/>
              </a:ext>
            </a:extLst>
          </p:cNvPr>
          <p:cNvSpPr txBox="1">
            <a:spLocks noChangeArrowheads="1"/>
          </p:cNvSpPr>
          <p:nvPr/>
        </p:nvSpPr>
        <p:spPr bwMode="auto">
          <a:xfrm>
            <a:off x="3028950" y="2362200"/>
            <a:ext cx="304800" cy="312738"/>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112" name="Text Box 50">
            <a:extLst>
              <a:ext uri="{FF2B5EF4-FFF2-40B4-BE49-F238E27FC236}">
                <a16:creationId xmlns:a16="http://schemas.microsoft.com/office/drawing/2014/main" id="{2B731550-9EAA-7045-8F3A-487148635824}"/>
              </a:ext>
            </a:extLst>
          </p:cNvPr>
          <p:cNvSpPr txBox="1">
            <a:spLocks noChangeArrowheads="1"/>
          </p:cNvSpPr>
          <p:nvPr/>
        </p:nvSpPr>
        <p:spPr bwMode="auto">
          <a:xfrm>
            <a:off x="3028950" y="3055938"/>
            <a:ext cx="304800" cy="312737"/>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L</a:t>
            </a:r>
          </a:p>
        </p:txBody>
      </p:sp>
      <p:sp>
        <p:nvSpPr>
          <p:cNvPr id="113" name="Text Box 51">
            <a:extLst>
              <a:ext uri="{FF2B5EF4-FFF2-40B4-BE49-F238E27FC236}">
                <a16:creationId xmlns:a16="http://schemas.microsoft.com/office/drawing/2014/main" id="{43A41DA7-A356-5949-88ED-B2B116885B28}"/>
              </a:ext>
            </a:extLst>
          </p:cNvPr>
          <p:cNvSpPr txBox="1">
            <a:spLocks noChangeArrowheads="1"/>
          </p:cNvSpPr>
          <p:nvPr/>
        </p:nvSpPr>
        <p:spPr bwMode="auto">
          <a:xfrm>
            <a:off x="5680075" y="1662113"/>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114" name="Text Box 52">
            <a:extLst>
              <a:ext uri="{FF2B5EF4-FFF2-40B4-BE49-F238E27FC236}">
                <a16:creationId xmlns:a16="http://schemas.microsoft.com/office/drawing/2014/main" id="{70B67C84-E833-594F-A6CE-42C9DDEED590}"/>
              </a:ext>
            </a:extLst>
          </p:cNvPr>
          <p:cNvSpPr txBox="1">
            <a:spLocks noChangeArrowheads="1"/>
          </p:cNvSpPr>
          <p:nvPr/>
        </p:nvSpPr>
        <p:spPr bwMode="auto">
          <a:xfrm>
            <a:off x="5680075" y="1966913"/>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115" name="Text Box 53">
            <a:extLst>
              <a:ext uri="{FF2B5EF4-FFF2-40B4-BE49-F238E27FC236}">
                <a16:creationId xmlns:a16="http://schemas.microsoft.com/office/drawing/2014/main" id="{88C9160C-3C4D-044D-849A-349C72F7F6D9}"/>
              </a:ext>
            </a:extLst>
          </p:cNvPr>
          <p:cNvSpPr txBox="1">
            <a:spLocks noChangeArrowheads="1"/>
          </p:cNvSpPr>
          <p:nvPr/>
        </p:nvSpPr>
        <p:spPr bwMode="auto">
          <a:xfrm>
            <a:off x="5680075" y="2279650"/>
            <a:ext cx="304800" cy="322263"/>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116" name="Text Box 54">
            <a:extLst>
              <a:ext uri="{FF2B5EF4-FFF2-40B4-BE49-F238E27FC236}">
                <a16:creationId xmlns:a16="http://schemas.microsoft.com/office/drawing/2014/main" id="{C604C33D-E58E-9D45-8F4C-1DA57F7E8FEC}"/>
              </a:ext>
            </a:extLst>
          </p:cNvPr>
          <p:cNvSpPr txBox="1">
            <a:spLocks noChangeArrowheads="1"/>
          </p:cNvSpPr>
          <p:nvPr/>
        </p:nvSpPr>
        <p:spPr bwMode="auto">
          <a:xfrm>
            <a:off x="5680075" y="2568575"/>
            <a:ext cx="304800" cy="312738"/>
          </a:xfrm>
          <a:prstGeom prst="rect">
            <a:avLst/>
          </a:prstGeom>
          <a:solidFill>
            <a:srgbClr val="FF0000"/>
          </a:solidFill>
          <a:ln w="9525">
            <a:no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117" name="Text Box 55">
            <a:extLst>
              <a:ext uri="{FF2B5EF4-FFF2-40B4-BE49-F238E27FC236}">
                <a16:creationId xmlns:a16="http://schemas.microsoft.com/office/drawing/2014/main" id="{D290769B-81C5-9940-9C3F-D59D735AAF6F}"/>
              </a:ext>
            </a:extLst>
          </p:cNvPr>
          <p:cNvSpPr txBox="1">
            <a:spLocks noChangeArrowheads="1"/>
          </p:cNvSpPr>
          <p:nvPr/>
        </p:nvSpPr>
        <p:spPr bwMode="auto">
          <a:xfrm>
            <a:off x="5680075" y="2881313"/>
            <a:ext cx="304800" cy="312737"/>
          </a:xfrm>
          <a:prstGeom prst="rect">
            <a:avLst/>
          </a:prstGeom>
          <a:solidFill>
            <a:srgbClr val="FF0000"/>
          </a:solidFill>
          <a:ln w="9525">
            <a:noFill/>
            <a:miter lim="800000"/>
            <a:headEnd/>
            <a:tailEnd/>
          </a:ln>
          <a:effectLst/>
        </p:spPr>
        <p:txBody>
          <a:bodyPr>
            <a:spAutoFit/>
          </a:bodyPr>
          <a:lstStyle/>
          <a:p>
            <a:pPr algn="ctr" eaLnBrk="0" hangingPunct="0">
              <a:lnSpc>
                <a:spcPct val="90000"/>
              </a:lnSpc>
              <a:spcBef>
                <a:spcPct val="50000"/>
              </a:spcBef>
            </a:pPr>
            <a:r>
              <a:rPr lang="en-US" sz="1600"/>
              <a:t>H</a:t>
            </a:r>
          </a:p>
        </p:txBody>
      </p:sp>
      <p:sp>
        <p:nvSpPr>
          <p:cNvPr id="118" name="Text Box 56">
            <a:extLst>
              <a:ext uri="{FF2B5EF4-FFF2-40B4-BE49-F238E27FC236}">
                <a16:creationId xmlns:a16="http://schemas.microsoft.com/office/drawing/2014/main" id="{72CF7F36-FEC5-6341-94A1-591193FABEB7}"/>
              </a:ext>
            </a:extLst>
          </p:cNvPr>
          <p:cNvSpPr txBox="1">
            <a:spLocks noChangeArrowheads="1"/>
          </p:cNvSpPr>
          <p:nvPr/>
        </p:nvSpPr>
        <p:spPr bwMode="auto">
          <a:xfrm>
            <a:off x="5680075" y="3194050"/>
            <a:ext cx="304800" cy="312738"/>
          </a:xfrm>
          <a:prstGeom prst="rect">
            <a:avLst/>
          </a:prstGeom>
          <a:solidFill>
            <a:srgbClr val="FF0000"/>
          </a:solidFill>
          <a:ln w="9525">
            <a:no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119" name="Text Box 57">
            <a:extLst>
              <a:ext uri="{FF2B5EF4-FFF2-40B4-BE49-F238E27FC236}">
                <a16:creationId xmlns:a16="http://schemas.microsoft.com/office/drawing/2014/main" id="{955B7E2D-0386-5449-8267-C3A8ABE0230F}"/>
              </a:ext>
            </a:extLst>
          </p:cNvPr>
          <p:cNvSpPr txBox="1">
            <a:spLocks noChangeArrowheads="1"/>
          </p:cNvSpPr>
          <p:nvPr/>
        </p:nvSpPr>
        <p:spPr bwMode="auto">
          <a:xfrm>
            <a:off x="6594475" y="1662113"/>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120" name="Text Box 58">
            <a:extLst>
              <a:ext uri="{FF2B5EF4-FFF2-40B4-BE49-F238E27FC236}">
                <a16:creationId xmlns:a16="http://schemas.microsoft.com/office/drawing/2014/main" id="{D519B6AD-D0A0-6348-8A74-45E21E6AAC95}"/>
              </a:ext>
            </a:extLst>
          </p:cNvPr>
          <p:cNvSpPr txBox="1">
            <a:spLocks noChangeArrowheads="1"/>
          </p:cNvSpPr>
          <p:nvPr/>
        </p:nvSpPr>
        <p:spPr bwMode="auto">
          <a:xfrm>
            <a:off x="6594475" y="1958975"/>
            <a:ext cx="304800" cy="322263"/>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121" name="Text Box 59">
            <a:extLst>
              <a:ext uri="{FF2B5EF4-FFF2-40B4-BE49-F238E27FC236}">
                <a16:creationId xmlns:a16="http://schemas.microsoft.com/office/drawing/2014/main" id="{10730F01-B517-2548-A09F-0C83A216BFDB}"/>
              </a:ext>
            </a:extLst>
          </p:cNvPr>
          <p:cNvSpPr txBox="1">
            <a:spLocks noChangeArrowheads="1"/>
          </p:cNvSpPr>
          <p:nvPr/>
        </p:nvSpPr>
        <p:spPr bwMode="auto">
          <a:xfrm>
            <a:off x="6594475" y="2255838"/>
            <a:ext cx="304800" cy="312737"/>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J</a:t>
            </a:r>
          </a:p>
        </p:txBody>
      </p:sp>
      <p:cxnSp>
        <p:nvCxnSpPr>
          <p:cNvPr id="122" name="AutoShape 60">
            <a:extLst>
              <a:ext uri="{FF2B5EF4-FFF2-40B4-BE49-F238E27FC236}">
                <a16:creationId xmlns:a16="http://schemas.microsoft.com/office/drawing/2014/main" id="{2452CEEB-216A-E14B-9ED6-B8E206F0E875}"/>
              </a:ext>
            </a:extLst>
          </p:cNvPr>
          <p:cNvCxnSpPr>
            <a:cxnSpLocks noChangeShapeType="1"/>
          </p:cNvCxnSpPr>
          <p:nvPr/>
        </p:nvCxnSpPr>
        <p:spPr bwMode="auto">
          <a:xfrm>
            <a:off x="5986463" y="1824038"/>
            <a:ext cx="1587" cy="1536700"/>
          </a:xfrm>
          <a:prstGeom prst="bentConnector3">
            <a:avLst>
              <a:gd name="adj1" fmla="val 14400000"/>
            </a:avLst>
          </a:prstGeom>
          <a:noFill/>
          <a:ln w="9525">
            <a:solidFill>
              <a:srgbClr val="0000CC"/>
            </a:solidFill>
            <a:miter lim="800000"/>
            <a:headEnd type="triangle" w="med" len="med"/>
            <a:tailEnd/>
          </a:ln>
          <a:effectLst/>
        </p:spPr>
      </p:cxnSp>
      <p:cxnSp>
        <p:nvCxnSpPr>
          <p:cNvPr id="123" name="AutoShape 61">
            <a:extLst>
              <a:ext uri="{FF2B5EF4-FFF2-40B4-BE49-F238E27FC236}">
                <a16:creationId xmlns:a16="http://schemas.microsoft.com/office/drawing/2014/main" id="{7DE626D6-10EB-4146-BC7D-14BFE15737D5}"/>
              </a:ext>
            </a:extLst>
          </p:cNvPr>
          <p:cNvCxnSpPr>
            <a:cxnSpLocks noChangeShapeType="1"/>
            <a:stCxn id="119" idx="3"/>
            <a:endCxn id="121" idx="3"/>
          </p:cNvCxnSpPr>
          <p:nvPr/>
        </p:nvCxnSpPr>
        <p:spPr bwMode="auto">
          <a:xfrm>
            <a:off x="6899275" y="1824038"/>
            <a:ext cx="1588" cy="588962"/>
          </a:xfrm>
          <a:prstGeom prst="bentConnector3">
            <a:avLst>
              <a:gd name="adj1" fmla="val 14400000"/>
            </a:avLst>
          </a:prstGeom>
          <a:noFill/>
          <a:ln w="9525">
            <a:solidFill>
              <a:srgbClr val="CC0000"/>
            </a:solidFill>
            <a:miter lim="800000"/>
            <a:headEnd type="triangle" w="med" len="med"/>
            <a:tailEnd/>
          </a:ln>
          <a:effectLst/>
        </p:spPr>
      </p:cxnSp>
      <p:sp>
        <p:nvSpPr>
          <p:cNvPr id="124" name="Text Box 62">
            <a:extLst>
              <a:ext uri="{FF2B5EF4-FFF2-40B4-BE49-F238E27FC236}">
                <a16:creationId xmlns:a16="http://schemas.microsoft.com/office/drawing/2014/main" id="{46C5FB8C-005A-BA46-9051-C67AEAA8D118}"/>
              </a:ext>
            </a:extLst>
          </p:cNvPr>
          <p:cNvSpPr txBox="1">
            <a:spLocks noChangeArrowheads="1"/>
          </p:cNvSpPr>
          <p:nvPr/>
        </p:nvSpPr>
        <p:spPr bwMode="auto">
          <a:xfrm>
            <a:off x="990600" y="1219200"/>
            <a:ext cx="2743200" cy="366713"/>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2000">
                <a:latin typeface="+mn-lt"/>
              </a:rPr>
              <a:t>basic block cache</a:t>
            </a:r>
          </a:p>
        </p:txBody>
      </p:sp>
      <p:sp>
        <p:nvSpPr>
          <p:cNvPr id="125" name="Text Box 63">
            <a:extLst>
              <a:ext uri="{FF2B5EF4-FFF2-40B4-BE49-F238E27FC236}">
                <a16:creationId xmlns:a16="http://schemas.microsoft.com/office/drawing/2014/main" id="{BAD42266-9AEF-7F4A-B561-618078BCDC07}"/>
              </a:ext>
            </a:extLst>
          </p:cNvPr>
          <p:cNvSpPr txBox="1">
            <a:spLocks noChangeArrowheads="1"/>
          </p:cNvSpPr>
          <p:nvPr/>
        </p:nvSpPr>
        <p:spPr bwMode="auto">
          <a:xfrm>
            <a:off x="5257800" y="1219200"/>
            <a:ext cx="2743200" cy="366713"/>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2000">
                <a:latin typeface="+mn-lt"/>
              </a:rPr>
              <a:t>trace cache</a:t>
            </a:r>
          </a:p>
        </p:txBody>
      </p:sp>
    </p:spTree>
    <p:extLst>
      <p:ext uri="{BB962C8B-B14F-4D97-AF65-F5344CB8AC3E}">
        <p14:creationId xmlns:p14="http://schemas.microsoft.com/office/powerpoint/2010/main" val="174479790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 name="Slide Number Placeholder 3"/>
          <p:cNvSpPr>
            <a:spLocks noGrp="1"/>
          </p:cNvSpPr>
          <p:nvPr>
            <p:ph type="sldNum" sz="quarter" idx="11"/>
          </p:nvPr>
        </p:nvSpPr>
        <p:spPr/>
        <p:txBody>
          <a:bodyPr/>
          <a:lstStyle/>
          <a:p>
            <a:fld id="{3751470D-C41C-4DA3-8898-DB89C0DE05B3}" type="slidenum">
              <a:rPr lang="en-US"/>
              <a:pPr/>
              <a:t>49</a:t>
            </a:fld>
            <a:endParaRPr lang="en-US"/>
          </a:p>
        </p:txBody>
      </p:sp>
      <p:sp>
        <p:nvSpPr>
          <p:cNvPr id="57401" name="Rectangle 57"/>
          <p:cNvSpPr>
            <a:spLocks noGrp="1" noChangeArrowheads="1"/>
          </p:cNvSpPr>
          <p:nvPr>
            <p:ph type="title"/>
          </p:nvPr>
        </p:nvSpPr>
        <p:spPr/>
        <p:txBody>
          <a:bodyPr/>
          <a:lstStyle/>
          <a:p>
            <a:r>
              <a:rPr lang="en-US"/>
              <a:t>Incremental NET Trace Building</a:t>
            </a:r>
          </a:p>
        </p:txBody>
      </p:sp>
      <p:sp>
        <p:nvSpPr>
          <p:cNvPr id="59" name="Footer Placeholder 58"/>
          <p:cNvSpPr>
            <a:spLocks noGrp="1"/>
          </p:cNvSpPr>
          <p:nvPr>
            <p:ph type="ftr" sz="quarter" idx="12"/>
          </p:nvPr>
        </p:nvSpPr>
        <p:spPr/>
        <p:txBody>
          <a:bodyPr/>
          <a:lstStyle/>
          <a:p>
            <a:r>
              <a:rPr lang="en-US" err="1"/>
              <a:t>DynamoRIO</a:t>
            </a:r>
            <a:r>
              <a:rPr lang="en-US"/>
              <a:t> Tutorial February 2017</a:t>
            </a:r>
          </a:p>
        </p:txBody>
      </p:sp>
      <p:sp>
        <p:nvSpPr>
          <p:cNvPr id="62" name="Rectangle 3">
            <a:extLst>
              <a:ext uri="{FF2B5EF4-FFF2-40B4-BE49-F238E27FC236}">
                <a16:creationId xmlns:a16="http://schemas.microsoft.com/office/drawing/2014/main" id="{4221CF3A-6A33-1246-A28B-10E5B1FA729F}"/>
              </a:ext>
            </a:extLst>
          </p:cNvPr>
          <p:cNvSpPr>
            <a:spLocks noChangeArrowheads="1"/>
          </p:cNvSpPr>
          <p:nvPr/>
        </p:nvSpPr>
        <p:spPr bwMode="auto">
          <a:xfrm>
            <a:off x="863600" y="1531938"/>
            <a:ext cx="3079750" cy="12192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63" name="Rectangle 4">
            <a:extLst>
              <a:ext uri="{FF2B5EF4-FFF2-40B4-BE49-F238E27FC236}">
                <a16:creationId xmlns:a16="http://schemas.microsoft.com/office/drawing/2014/main" id="{99983188-B304-8F41-B059-5F8B47CA813C}"/>
              </a:ext>
            </a:extLst>
          </p:cNvPr>
          <p:cNvSpPr>
            <a:spLocks noChangeArrowheads="1"/>
          </p:cNvSpPr>
          <p:nvPr/>
        </p:nvSpPr>
        <p:spPr bwMode="auto">
          <a:xfrm>
            <a:off x="2438400" y="16843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64" name="Rectangle 5">
            <a:extLst>
              <a:ext uri="{FF2B5EF4-FFF2-40B4-BE49-F238E27FC236}">
                <a16:creationId xmlns:a16="http://schemas.microsoft.com/office/drawing/2014/main" id="{F4285FFE-1874-6A45-98FF-3E4D31021CD5}"/>
              </a:ext>
            </a:extLst>
          </p:cNvPr>
          <p:cNvSpPr>
            <a:spLocks noChangeArrowheads="1"/>
          </p:cNvSpPr>
          <p:nvPr/>
        </p:nvSpPr>
        <p:spPr bwMode="auto">
          <a:xfrm>
            <a:off x="3028950" y="1684338"/>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65" name="Rectangle 6">
            <a:extLst>
              <a:ext uri="{FF2B5EF4-FFF2-40B4-BE49-F238E27FC236}">
                <a16:creationId xmlns:a16="http://schemas.microsoft.com/office/drawing/2014/main" id="{601878B2-86A2-984B-BEA3-86B378253124}"/>
              </a:ext>
            </a:extLst>
          </p:cNvPr>
          <p:cNvSpPr>
            <a:spLocks noChangeArrowheads="1"/>
          </p:cNvSpPr>
          <p:nvPr/>
        </p:nvSpPr>
        <p:spPr bwMode="auto">
          <a:xfrm>
            <a:off x="3028950" y="2293938"/>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66" name="Line 7">
            <a:extLst>
              <a:ext uri="{FF2B5EF4-FFF2-40B4-BE49-F238E27FC236}">
                <a16:creationId xmlns:a16="http://schemas.microsoft.com/office/drawing/2014/main" id="{B8CFBAFE-6A6F-5540-8135-7FB9637F6A64}"/>
              </a:ext>
            </a:extLst>
          </p:cNvPr>
          <p:cNvSpPr>
            <a:spLocks noChangeShapeType="1"/>
          </p:cNvSpPr>
          <p:nvPr/>
        </p:nvSpPr>
        <p:spPr bwMode="auto">
          <a:xfrm flipV="1">
            <a:off x="3181350" y="1989138"/>
            <a:ext cx="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67" name="Line 8">
            <a:extLst>
              <a:ext uri="{FF2B5EF4-FFF2-40B4-BE49-F238E27FC236}">
                <a16:creationId xmlns:a16="http://schemas.microsoft.com/office/drawing/2014/main" id="{A2962D80-77B7-C84D-8F75-F94095B97B32}"/>
              </a:ext>
            </a:extLst>
          </p:cNvPr>
          <p:cNvSpPr>
            <a:spLocks noChangeShapeType="1"/>
          </p:cNvSpPr>
          <p:nvPr/>
        </p:nvSpPr>
        <p:spPr bwMode="auto">
          <a:xfrm flipH="1" flipV="1">
            <a:off x="2724150" y="1684338"/>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68" name="Rectangle 9">
            <a:extLst>
              <a:ext uri="{FF2B5EF4-FFF2-40B4-BE49-F238E27FC236}">
                <a16:creationId xmlns:a16="http://schemas.microsoft.com/office/drawing/2014/main" id="{BD09776C-27AF-8643-9026-1EF066270784}"/>
              </a:ext>
            </a:extLst>
          </p:cNvPr>
          <p:cNvSpPr>
            <a:spLocks noChangeArrowheads="1"/>
          </p:cNvSpPr>
          <p:nvPr/>
        </p:nvSpPr>
        <p:spPr bwMode="auto">
          <a:xfrm>
            <a:off x="5070475" y="1531938"/>
            <a:ext cx="3079750" cy="12192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69" name="Rectangle 10">
            <a:extLst>
              <a:ext uri="{FF2B5EF4-FFF2-40B4-BE49-F238E27FC236}">
                <a16:creationId xmlns:a16="http://schemas.microsoft.com/office/drawing/2014/main" id="{2A6A272A-D0A4-A24E-BDD1-0509493D21A9}"/>
              </a:ext>
            </a:extLst>
          </p:cNvPr>
          <p:cNvSpPr>
            <a:spLocks noChangeArrowheads="1"/>
          </p:cNvSpPr>
          <p:nvPr/>
        </p:nvSpPr>
        <p:spPr bwMode="auto">
          <a:xfrm>
            <a:off x="6594475" y="1662113"/>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70" name="Text Box 11">
            <a:extLst>
              <a:ext uri="{FF2B5EF4-FFF2-40B4-BE49-F238E27FC236}">
                <a16:creationId xmlns:a16="http://schemas.microsoft.com/office/drawing/2014/main" id="{28D61479-5A79-8C42-879D-8DF68854F638}"/>
              </a:ext>
            </a:extLst>
          </p:cNvPr>
          <p:cNvSpPr txBox="1">
            <a:spLocks noChangeArrowheads="1"/>
          </p:cNvSpPr>
          <p:nvPr/>
        </p:nvSpPr>
        <p:spPr bwMode="auto">
          <a:xfrm>
            <a:off x="3028950" y="1676400"/>
            <a:ext cx="304800" cy="312738"/>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J</a:t>
            </a:r>
          </a:p>
        </p:txBody>
      </p:sp>
      <p:sp>
        <p:nvSpPr>
          <p:cNvPr id="71" name="Text Box 12">
            <a:extLst>
              <a:ext uri="{FF2B5EF4-FFF2-40B4-BE49-F238E27FC236}">
                <a16:creationId xmlns:a16="http://schemas.microsoft.com/office/drawing/2014/main" id="{B43A02D6-449A-9845-9056-C32619B9E8F2}"/>
              </a:ext>
            </a:extLst>
          </p:cNvPr>
          <p:cNvSpPr txBox="1">
            <a:spLocks noChangeArrowheads="1"/>
          </p:cNvSpPr>
          <p:nvPr/>
        </p:nvSpPr>
        <p:spPr bwMode="auto">
          <a:xfrm>
            <a:off x="3028950" y="2286000"/>
            <a:ext cx="304800" cy="312738"/>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72" name="Text Box 13">
            <a:extLst>
              <a:ext uri="{FF2B5EF4-FFF2-40B4-BE49-F238E27FC236}">
                <a16:creationId xmlns:a16="http://schemas.microsoft.com/office/drawing/2014/main" id="{603E282E-AE52-4941-8555-4634C2BE3C4C}"/>
              </a:ext>
            </a:extLst>
          </p:cNvPr>
          <p:cNvSpPr txBox="1">
            <a:spLocks noChangeArrowheads="1"/>
          </p:cNvSpPr>
          <p:nvPr/>
        </p:nvSpPr>
        <p:spPr bwMode="auto">
          <a:xfrm>
            <a:off x="6594475" y="1662113"/>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73" name="Text Box 16">
            <a:extLst>
              <a:ext uri="{FF2B5EF4-FFF2-40B4-BE49-F238E27FC236}">
                <a16:creationId xmlns:a16="http://schemas.microsoft.com/office/drawing/2014/main" id="{556C0072-55A1-5844-AB87-5B8907F925A4}"/>
              </a:ext>
            </a:extLst>
          </p:cNvPr>
          <p:cNvSpPr txBox="1">
            <a:spLocks noChangeArrowheads="1"/>
          </p:cNvSpPr>
          <p:nvPr/>
        </p:nvSpPr>
        <p:spPr bwMode="auto">
          <a:xfrm>
            <a:off x="2438400" y="1684338"/>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74" name="Rectangle 17">
            <a:extLst>
              <a:ext uri="{FF2B5EF4-FFF2-40B4-BE49-F238E27FC236}">
                <a16:creationId xmlns:a16="http://schemas.microsoft.com/office/drawing/2014/main" id="{A5F72D49-2C78-F841-9E7B-C6F72CA87989}"/>
              </a:ext>
            </a:extLst>
          </p:cNvPr>
          <p:cNvSpPr>
            <a:spLocks noChangeArrowheads="1"/>
          </p:cNvSpPr>
          <p:nvPr/>
        </p:nvSpPr>
        <p:spPr bwMode="auto">
          <a:xfrm>
            <a:off x="866775" y="2971800"/>
            <a:ext cx="3079750" cy="12192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75" name="Rectangle 18">
            <a:extLst>
              <a:ext uri="{FF2B5EF4-FFF2-40B4-BE49-F238E27FC236}">
                <a16:creationId xmlns:a16="http://schemas.microsoft.com/office/drawing/2014/main" id="{CF0F911F-4BE7-A746-8120-BA4609B07AF8}"/>
              </a:ext>
            </a:extLst>
          </p:cNvPr>
          <p:cNvSpPr>
            <a:spLocks noChangeArrowheads="1"/>
          </p:cNvSpPr>
          <p:nvPr/>
        </p:nvSpPr>
        <p:spPr bwMode="auto">
          <a:xfrm>
            <a:off x="3032125" y="3124200"/>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76" name="Rectangle 19">
            <a:extLst>
              <a:ext uri="{FF2B5EF4-FFF2-40B4-BE49-F238E27FC236}">
                <a16:creationId xmlns:a16="http://schemas.microsoft.com/office/drawing/2014/main" id="{6FA239FC-FAFA-FD4F-839A-C3B1EF9F368B}"/>
              </a:ext>
            </a:extLst>
          </p:cNvPr>
          <p:cNvSpPr>
            <a:spLocks noChangeArrowheads="1"/>
          </p:cNvSpPr>
          <p:nvPr/>
        </p:nvSpPr>
        <p:spPr bwMode="auto">
          <a:xfrm>
            <a:off x="3032125" y="3733800"/>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77" name="Line 20">
            <a:extLst>
              <a:ext uri="{FF2B5EF4-FFF2-40B4-BE49-F238E27FC236}">
                <a16:creationId xmlns:a16="http://schemas.microsoft.com/office/drawing/2014/main" id="{78529FA9-0CB2-7546-8A93-F7045F8914F8}"/>
              </a:ext>
            </a:extLst>
          </p:cNvPr>
          <p:cNvSpPr>
            <a:spLocks noChangeShapeType="1"/>
          </p:cNvSpPr>
          <p:nvPr/>
        </p:nvSpPr>
        <p:spPr bwMode="auto">
          <a:xfrm>
            <a:off x="2727325" y="3429000"/>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78" name="Line 21">
            <a:extLst>
              <a:ext uri="{FF2B5EF4-FFF2-40B4-BE49-F238E27FC236}">
                <a16:creationId xmlns:a16="http://schemas.microsoft.com/office/drawing/2014/main" id="{25109C37-BD8D-EC4F-BE1B-4749882BBC71}"/>
              </a:ext>
            </a:extLst>
          </p:cNvPr>
          <p:cNvSpPr>
            <a:spLocks noChangeShapeType="1"/>
          </p:cNvSpPr>
          <p:nvPr/>
        </p:nvSpPr>
        <p:spPr bwMode="auto">
          <a:xfrm flipH="1" flipV="1">
            <a:off x="2727325" y="3124200"/>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79" name="Rectangle 22">
            <a:extLst>
              <a:ext uri="{FF2B5EF4-FFF2-40B4-BE49-F238E27FC236}">
                <a16:creationId xmlns:a16="http://schemas.microsoft.com/office/drawing/2014/main" id="{58A34CF7-DA3E-0648-A915-F0B7765367B9}"/>
              </a:ext>
            </a:extLst>
          </p:cNvPr>
          <p:cNvSpPr>
            <a:spLocks noChangeArrowheads="1"/>
          </p:cNvSpPr>
          <p:nvPr/>
        </p:nvSpPr>
        <p:spPr bwMode="auto">
          <a:xfrm>
            <a:off x="5073650" y="2971800"/>
            <a:ext cx="3079750" cy="12192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80" name="Rectangle 23">
            <a:extLst>
              <a:ext uri="{FF2B5EF4-FFF2-40B4-BE49-F238E27FC236}">
                <a16:creationId xmlns:a16="http://schemas.microsoft.com/office/drawing/2014/main" id="{78543410-0D01-634A-B0D3-7C91F2E17776}"/>
              </a:ext>
            </a:extLst>
          </p:cNvPr>
          <p:cNvSpPr>
            <a:spLocks noChangeArrowheads="1"/>
          </p:cNvSpPr>
          <p:nvPr/>
        </p:nvSpPr>
        <p:spPr bwMode="auto">
          <a:xfrm>
            <a:off x="6597650" y="3101975"/>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81" name="Rectangle 24">
            <a:extLst>
              <a:ext uri="{FF2B5EF4-FFF2-40B4-BE49-F238E27FC236}">
                <a16:creationId xmlns:a16="http://schemas.microsoft.com/office/drawing/2014/main" id="{88D9D495-4C42-0E44-9159-4974AFB01076}"/>
              </a:ext>
            </a:extLst>
          </p:cNvPr>
          <p:cNvSpPr>
            <a:spLocks noChangeArrowheads="1"/>
          </p:cNvSpPr>
          <p:nvPr/>
        </p:nvSpPr>
        <p:spPr bwMode="auto">
          <a:xfrm>
            <a:off x="6597650" y="3406775"/>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82" name="Text Box 25">
            <a:extLst>
              <a:ext uri="{FF2B5EF4-FFF2-40B4-BE49-F238E27FC236}">
                <a16:creationId xmlns:a16="http://schemas.microsoft.com/office/drawing/2014/main" id="{71F92401-0523-7343-8027-45D38689C602}"/>
              </a:ext>
            </a:extLst>
          </p:cNvPr>
          <p:cNvSpPr txBox="1">
            <a:spLocks noChangeArrowheads="1"/>
          </p:cNvSpPr>
          <p:nvPr/>
        </p:nvSpPr>
        <p:spPr bwMode="auto">
          <a:xfrm>
            <a:off x="3032125" y="3116263"/>
            <a:ext cx="304800" cy="312737"/>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J</a:t>
            </a:r>
          </a:p>
        </p:txBody>
      </p:sp>
      <p:sp>
        <p:nvSpPr>
          <p:cNvPr id="83" name="Text Box 26">
            <a:extLst>
              <a:ext uri="{FF2B5EF4-FFF2-40B4-BE49-F238E27FC236}">
                <a16:creationId xmlns:a16="http://schemas.microsoft.com/office/drawing/2014/main" id="{72144318-B280-4C49-B40C-F0E8ED353470}"/>
              </a:ext>
            </a:extLst>
          </p:cNvPr>
          <p:cNvSpPr txBox="1">
            <a:spLocks noChangeArrowheads="1"/>
          </p:cNvSpPr>
          <p:nvPr/>
        </p:nvSpPr>
        <p:spPr bwMode="auto">
          <a:xfrm>
            <a:off x="3032125" y="3725863"/>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84" name="Text Box 27">
            <a:extLst>
              <a:ext uri="{FF2B5EF4-FFF2-40B4-BE49-F238E27FC236}">
                <a16:creationId xmlns:a16="http://schemas.microsoft.com/office/drawing/2014/main" id="{2CBD4FE3-23D3-1545-835E-1EAD91926C28}"/>
              </a:ext>
            </a:extLst>
          </p:cNvPr>
          <p:cNvSpPr txBox="1">
            <a:spLocks noChangeArrowheads="1"/>
          </p:cNvSpPr>
          <p:nvPr/>
        </p:nvSpPr>
        <p:spPr bwMode="auto">
          <a:xfrm>
            <a:off x="6597650" y="3101975"/>
            <a:ext cx="304800" cy="322263"/>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85" name="Text Box 28">
            <a:extLst>
              <a:ext uri="{FF2B5EF4-FFF2-40B4-BE49-F238E27FC236}">
                <a16:creationId xmlns:a16="http://schemas.microsoft.com/office/drawing/2014/main" id="{3D828489-365C-9241-ABFE-79E2B0A741A0}"/>
              </a:ext>
            </a:extLst>
          </p:cNvPr>
          <p:cNvSpPr txBox="1">
            <a:spLocks noChangeArrowheads="1"/>
          </p:cNvSpPr>
          <p:nvPr/>
        </p:nvSpPr>
        <p:spPr bwMode="auto">
          <a:xfrm>
            <a:off x="6597650" y="3398838"/>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86" name="Rectangle 29">
            <a:extLst>
              <a:ext uri="{FF2B5EF4-FFF2-40B4-BE49-F238E27FC236}">
                <a16:creationId xmlns:a16="http://schemas.microsoft.com/office/drawing/2014/main" id="{3EB35055-41E2-494F-82F8-47996C02FA27}"/>
              </a:ext>
            </a:extLst>
          </p:cNvPr>
          <p:cNvSpPr>
            <a:spLocks noChangeArrowheads="1"/>
          </p:cNvSpPr>
          <p:nvPr/>
        </p:nvSpPr>
        <p:spPr bwMode="auto">
          <a:xfrm>
            <a:off x="866775" y="4419600"/>
            <a:ext cx="3079750" cy="12192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87" name="Rectangle 30">
            <a:extLst>
              <a:ext uri="{FF2B5EF4-FFF2-40B4-BE49-F238E27FC236}">
                <a16:creationId xmlns:a16="http://schemas.microsoft.com/office/drawing/2014/main" id="{302A7155-F71C-244E-A931-004454EC49FF}"/>
              </a:ext>
            </a:extLst>
          </p:cNvPr>
          <p:cNvSpPr>
            <a:spLocks noChangeArrowheads="1"/>
          </p:cNvSpPr>
          <p:nvPr/>
        </p:nvSpPr>
        <p:spPr bwMode="auto">
          <a:xfrm>
            <a:off x="3032125" y="4572000"/>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88" name="Rectangle 31">
            <a:extLst>
              <a:ext uri="{FF2B5EF4-FFF2-40B4-BE49-F238E27FC236}">
                <a16:creationId xmlns:a16="http://schemas.microsoft.com/office/drawing/2014/main" id="{7DD1C1EF-FFA2-EC4E-A4E7-69DCA3F10251}"/>
              </a:ext>
            </a:extLst>
          </p:cNvPr>
          <p:cNvSpPr>
            <a:spLocks noChangeArrowheads="1"/>
          </p:cNvSpPr>
          <p:nvPr/>
        </p:nvSpPr>
        <p:spPr bwMode="auto">
          <a:xfrm>
            <a:off x="3032125" y="5181600"/>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89" name="Line 32">
            <a:extLst>
              <a:ext uri="{FF2B5EF4-FFF2-40B4-BE49-F238E27FC236}">
                <a16:creationId xmlns:a16="http://schemas.microsoft.com/office/drawing/2014/main" id="{6F085394-3DCD-E24F-A8B1-55827D9720CD}"/>
              </a:ext>
            </a:extLst>
          </p:cNvPr>
          <p:cNvSpPr>
            <a:spLocks noChangeShapeType="1"/>
          </p:cNvSpPr>
          <p:nvPr/>
        </p:nvSpPr>
        <p:spPr bwMode="auto">
          <a:xfrm>
            <a:off x="2727325" y="4876800"/>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90" name="Line 33">
            <a:extLst>
              <a:ext uri="{FF2B5EF4-FFF2-40B4-BE49-F238E27FC236}">
                <a16:creationId xmlns:a16="http://schemas.microsoft.com/office/drawing/2014/main" id="{53A1F785-0E5F-354A-9766-4119B51B7176}"/>
              </a:ext>
            </a:extLst>
          </p:cNvPr>
          <p:cNvSpPr>
            <a:spLocks noChangeShapeType="1"/>
          </p:cNvSpPr>
          <p:nvPr/>
        </p:nvSpPr>
        <p:spPr bwMode="auto">
          <a:xfrm flipV="1">
            <a:off x="3184525" y="4876800"/>
            <a:ext cx="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91" name="Rectangle 34">
            <a:extLst>
              <a:ext uri="{FF2B5EF4-FFF2-40B4-BE49-F238E27FC236}">
                <a16:creationId xmlns:a16="http://schemas.microsoft.com/office/drawing/2014/main" id="{6059B7AC-E5F7-F54D-B25D-8CBA686B59DD}"/>
              </a:ext>
            </a:extLst>
          </p:cNvPr>
          <p:cNvSpPr>
            <a:spLocks noChangeArrowheads="1"/>
          </p:cNvSpPr>
          <p:nvPr/>
        </p:nvSpPr>
        <p:spPr bwMode="auto">
          <a:xfrm>
            <a:off x="5073650" y="4419600"/>
            <a:ext cx="3079750" cy="1219200"/>
          </a:xfrm>
          <a:prstGeom prst="rect">
            <a:avLst/>
          </a:prstGeom>
          <a:solidFill>
            <a:schemeClr val="bg1">
              <a:lumMod val="85000"/>
            </a:schemeClr>
          </a:solidFill>
          <a:ln w="9525">
            <a:solidFill>
              <a:schemeClr val="tx1"/>
            </a:solidFill>
            <a:miter lim="800000"/>
            <a:headEnd/>
            <a:tailEnd/>
          </a:ln>
          <a:effectLst/>
        </p:spPr>
        <p:txBody>
          <a:bodyPr anchor="ctr">
            <a:spAutoFit/>
          </a:bodyPr>
          <a:lstStyle/>
          <a:p>
            <a:endParaRPr lang="en-US"/>
          </a:p>
        </p:txBody>
      </p:sp>
      <p:sp>
        <p:nvSpPr>
          <p:cNvPr id="92" name="Rectangle 35">
            <a:extLst>
              <a:ext uri="{FF2B5EF4-FFF2-40B4-BE49-F238E27FC236}">
                <a16:creationId xmlns:a16="http://schemas.microsoft.com/office/drawing/2014/main" id="{917DB1E8-7D9D-5949-96BA-5EFAD7B301E7}"/>
              </a:ext>
            </a:extLst>
          </p:cNvPr>
          <p:cNvSpPr>
            <a:spLocks noChangeArrowheads="1"/>
          </p:cNvSpPr>
          <p:nvPr/>
        </p:nvSpPr>
        <p:spPr bwMode="auto">
          <a:xfrm>
            <a:off x="6597650" y="4549775"/>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93" name="Rectangle 36">
            <a:extLst>
              <a:ext uri="{FF2B5EF4-FFF2-40B4-BE49-F238E27FC236}">
                <a16:creationId xmlns:a16="http://schemas.microsoft.com/office/drawing/2014/main" id="{E19DA704-931B-6646-8629-D3B2E3AFD2A0}"/>
              </a:ext>
            </a:extLst>
          </p:cNvPr>
          <p:cNvSpPr>
            <a:spLocks noChangeArrowheads="1"/>
          </p:cNvSpPr>
          <p:nvPr/>
        </p:nvSpPr>
        <p:spPr bwMode="auto">
          <a:xfrm>
            <a:off x="6597650" y="4854575"/>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94" name="Rectangle 37">
            <a:extLst>
              <a:ext uri="{FF2B5EF4-FFF2-40B4-BE49-F238E27FC236}">
                <a16:creationId xmlns:a16="http://schemas.microsoft.com/office/drawing/2014/main" id="{3BE2F32E-97BE-1949-BFA5-7CB19E23978B}"/>
              </a:ext>
            </a:extLst>
          </p:cNvPr>
          <p:cNvSpPr>
            <a:spLocks noChangeArrowheads="1"/>
          </p:cNvSpPr>
          <p:nvPr/>
        </p:nvSpPr>
        <p:spPr bwMode="auto">
          <a:xfrm>
            <a:off x="6597650" y="5159375"/>
            <a:ext cx="304800" cy="304800"/>
          </a:xfrm>
          <a:prstGeom prst="rect">
            <a:avLst/>
          </a:prstGeom>
          <a:solidFill>
            <a:srgbClr val="FFFF9F"/>
          </a:solidFill>
          <a:ln w="9525">
            <a:solidFill>
              <a:schemeClr val="tx1"/>
            </a:solidFill>
            <a:miter lim="800000"/>
            <a:headEnd/>
            <a:tailEnd/>
          </a:ln>
          <a:effectLst/>
        </p:spPr>
        <p:txBody>
          <a:bodyPr wrap="none" anchor="ctr">
            <a:spAutoFit/>
          </a:bodyPr>
          <a:lstStyle/>
          <a:p>
            <a:endParaRPr lang="en-US"/>
          </a:p>
        </p:txBody>
      </p:sp>
      <p:sp>
        <p:nvSpPr>
          <p:cNvPr id="95" name="Text Box 38">
            <a:extLst>
              <a:ext uri="{FF2B5EF4-FFF2-40B4-BE49-F238E27FC236}">
                <a16:creationId xmlns:a16="http://schemas.microsoft.com/office/drawing/2014/main" id="{10727ED6-3048-2A4F-A1B3-A2DD74E453CD}"/>
              </a:ext>
            </a:extLst>
          </p:cNvPr>
          <p:cNvSpPr txBox="1">
            <a:spLocks noChangeArrowheads="1"/>
          </p:cNvSpPr>
          <p:nvPr/>
        </p:nvSpPr>
        <p:spPr bwMode="auto">
          <a:xfrm>
            <a:off x="3032125" y="4564063"/>
            <a:ext cx="304800" cy="322262"/>
          </a:xfrm>
          <a:prstGeom prst="rect">
            <a:avLst/>
          </a:prstGeom>
          <a:solidFill>
            <a:srgbClr val="FF0000"/>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J</a:t>
            </a:r>
          </a:p>
        </p:txBody>
      </p:sp>
      <p:sp>
        <p:nvSpPr>
          <p:cNvPr id="96" name="Text Box 39">
            <a:extLst>
              <a:ext uri="{FF2B5EF4-FFF2-40B4-BE49-F238E27FC236}">
                <a16:creationId xmlns:a16="http://schemas.microsoft.com/office/drawing/2014/main" id="{832084E8-4742-564E-97F5-84DC81C28649}"/>
              </a:ext>
            </a:extLst>
          </p:cNvPr>
          <p:cNvSpPr txBox="1">
            <a:spLocks noChangeArrowheads="1"/>
          </p:cNvSpPr>
          <p:nvPr/>
        </p:nvSpPr>
        <p:spPr bwMode="auto">
          <a:xfrm>
            <a:off x="3032125" y="5173663"/>
            <a:ext cx="304800" cy="312737"/>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97" name="Text Box 40">
            <a:extLst>
              <a:ext uri="{FF2B5EF4-FFF2-40B4-BE49-F238E27FC236}">
                <a16:creationId xmlns:a16="http://schemas.microsoft.com/office/drawing/2014/main" id="{13308216-CEC2-B041-8363-3CF9F4F24916}"/>
              </a:ext>
            </a:extLst>
          </p:cNvPr>
          <p:cNvSpPr txBox="1">
            <a:spLocks noChangeArrowheads="1"/>
          </p:cNvSpPr>
          <p:nvPr/>
        </p:nvSpPr>
        <p:spPr bwMode="auto">
          <a:xfrm>
            <a:off x="6597650" y="4549775"/>
            <a:ext cx="304800" cy="322263"/>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98" name="Text Box 41">
            <a:extLst>
              <a:ext uri="{FF2B5EF4-FFF2-40B4-BE49-F238E27FC236}">
                <a16:creationId xmlns:a16="http://schemas.microsoft.com/office/drawing/2014/main" id="{1A19D067-FAAC-8745-8AFB-2BE4ED7E2C49}"/>
              </a:ext>
            </a:extLst>
          </p:cNvPr>
          <p:cNvSpPr txBox="1">
            <a:spLocks noChangeArrowheads="1"/>
          </p:cNvSpPr>
          <p:nvPr/>
        </p:nvSpPr>
        <p:spPr bwMode="auto">
          <a:xfrm>
            <a:off x="6597650" y="4846638"/>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K</a:t>
            </a:r>
          </a:p>
        </p:txBody>
      </p:sp>
      <p:sp>
        <p:nvSpPr>
          <p:cNvPr id="99" name="Text Box 42">
            <a:extLst>
              <a:ext uri="{FF2B5EF4-FFF2-40B4-BE49-F238E27FC236}">
                <a16:creationId xmlns:a16="http://schemas.microsoft.com/office/drawing/2014/main" id="{FBFD631B-3D02-7743-8352-239CFE26369D}"/>
              </a:ext>
            </a:extLst>
          </p:cNvPr>
          <p:cNvSpPr txBox="1">
            <a:spLocks noChangeArrowheads="1"/>
          </p:cNvSpPr>
          <p:nvPr/>
        </p:nvSpPr>
        <p:spPr bwMode="auto">
          <a:xfrm>
            <a:off x="6597650" y="5143500"/>
            <a:ext cx="304800" cy="312738"/>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1600"/>
              <a:t>J</a:t>
            </a:r>
          </a:p>
        </p:txBody>
      </p:sp>
      <p:cxnSp>
        <p:nvCxnSpPr>
          <p:cNvPr id="100" name="AutoShape 43">
            <a:extLst>
              <a:ext uri="{FF2B5EF4-FFF2-40B4-BE49-F238E27FC236}">
                <a16:creationId xmlns:a16="http://schemas.microsoft.com/office/drawing/2014/main" id="{88A1E05C-217F-674E-B238-5676964D0884}"/>
              </a:ext>
            </a:extLst>
          </p:cNvPr>
          <p:cNvCxnSpPr>
            <a:cxnSpLocks noChangeShapeType="1"/>
            <a:stCxn id="97" idx="3"/>
            <a:endCxn id="99" idx="3"/>
          </p:cNvCxnSpPr>
          <p:nvPr/>
        </p:nvCxnSpPr>
        <p:spPr bwMode="auto">
          <a:xfrm>
            <a:off x="6902450" y="4711700"/>
            <a:ext cx="1588" cy="588963"/>
          </a:xfrm>
          <a:prstGeom prst="bentConnector3">
            <a:avLst>
              <a:gd name="adj1" fmla="val 14400000"/>
            </a:avLst>
          </a:prstGeom>
          <a:noFill/>
          <a:ln w="9525">
            <a:solidFill>
              <a:schemeClr val="tx1"/>
            </a:solidFill>
            <a:miter lim="800000"/>
            <a:headEnd type="triangle" w="med" len="med"/>
            <a:tailEnd/>
          </a:ln>
          <a:effectLst/>
        </p:spPr>
      </p:cxnSp>
      <p:sp>
        <p:nvSpPr>
          <p:cNvPr id="101" name="Rectangle 44">
            <a:extLst>
              <a:ext uri="{FF2B5EF4-FFF2-40B4-BE49-F238E27FC236}">
                <a16:creationId xmlns:a16="http://schemas.microsoft.com/office/drawing/2014/main" id="{64C9207D-FE4D-054A-8512-9133170FF8B1}"/>
              </a:ext>
            </a:extLst>
          </p:cNvPr>
          <p:cNvSpPr>
            <a:spLocks noChangeArrowheads="1"/>
          </p:cNvSpPr>
          <p:nvPr/>
        </p:nvSpPr>
        <p:spPr bwMode="auto">
          <a:xfrm rot="2849032">
            <a:off x="2714625" y="2103438"/>
            <a:ext cx="304800" cy="7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02" name="Rectangle 45">
            <a:extLst>
              <a:ext uri="{FF2B5EF4-FFF2-40B4-BE49-F238E27FC236}">
                <a16:creationId xmlns:a16="http://schemas.microsoft.com/office/drawing/2014/main" id="{B51CD83A-6F33-AC47-99D2-88EA6AB8096B}"/>
              </a:ext>
            </a:extLst>
          </p:cNvPr>
          <p:cNvSpPr>
            <a:spLocks noChangeArrowheads="1"/>
          </p:cNvSpPr>
          <p:nvPr/>
        </p:nvSpPr>
        <p:spPr bwMode="auto">
          <a:xfrm rot="7990999">
            <a:off x="2714625" y="2112963"/>
            <a:ext cx="304800" cy="7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03" name="Rectangle 46">
            <a:extLst>
              <a:ext uri="{FF2B5EF4-FFF2-40B4-BE49-F238E27FC236}">
                <a16:creationId xmlns:a16="http://schemas.microsoft.com/office/drawing/2014/main" id="{68265A7C-5987-6E44-9749-869D9F3077D6}"/>
              </a:ext>
            </a:extLst>
          </p:cNvPr>
          <p:cNvSpPr>
            <a:spLocks noChangeArrowheads="1"/>
          </p:cNvSpPr>
          <p:nvPr/>
        </p:nvSpPr>
        <p:spPr bwMode="auto">
          <a:xfrm>
            <a:off x="2438400" y="31067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104" name="Text Box 47">
            <a:extLst>
              <a:ext uri="{FF2B5EF4-FFF2-40B4-BE49-F238E27FC236}">
                <a16:creationId xmlns:a16="http://schemas.microsoft.com/office/drawing/2014/main" id="{F68683FC-AF26-4846-ABC7-2BEB009B8E31}"/>
              </a:ext>
            </a:extLst>
          </p:cNvPr>
          <p:cNvSpPr txBox="1">
            <a:spLocks noChangeArrowheads="1"/>
          </p:cNvSpPr>
          <p:nvPr/>
        </p:nvSpPr>
        <p:spPr bwMode="auto">
          <a:xfrm>
            <a:off x="2438400" y="3106738"/>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105" name="Rectangle 48">
            <a:extLst>
              <a:ext uri="{FF2B5EF4-FFF2-40B4-BE49-F238E27FC236}">
                <a16:creationId xmlns:a16="http://schemas.microsoft.com/office/drawing/2014/main" id="{499A059B-0E10-734D-930A-BD6A47EF8DF2}"/>
              </a:ext>
            </a:extLst>
          </p:cNvPr>
          <p:cNvSpPr>
            <a:spLocks noChangeArrowheads="1"/>
          </p:cNvSpPr>
          <p:nvPr/>
        </p:nvSpPr>
        <p:spPr bwMode="auto">
          <a:xfrm>
            <a:off x="2438400" y="4554538"/>
            <a:ext cx="304800" cy="304800"/>
          </a:xfrm>
          <a:prstGeom prst="rect">
            <a:avLst/>
          </a:prstGeom>
          <a:solidFill>
            <a:schemeClr val="bg1"/>
          </a:solidFill>
          <a:ln w="9525">
            <a:solidFill>
              <a:schemeClr val="tx1"/>
            </a:solidFill>
            <a:miter lim="800000"/>
            <a:headEnd/>
            <a:tailEnd/>
          </a:ln>
          <a:effectLst/>
        </p:spPr>
        <p:txBody>
          <a:bodyPr wrap="none" anchor="ctr">
            <a:spAutoFit/>
          </a:bodyPr>
          <a:lstStyle/>
          <a:p>
            <a:endParaRPr lang="en-US"/>
          </a:p>
        </p:txBody>
      </p:sp>
      <p:sp>
        <p:nvSpPr>
          <p:cNvPr id="106" name="Text Box 49">
            <a:extLst>
              <a:ext uri="{FF2B5EF4-FFF2-40B4-BE49-F238E27FC236}">
                <a16:creationId xmlns:a16="http://schemas.microsoft.com/office/drawing/2014/main" id="{D10D805F-9C4A-4343-9E13-01010A830E8B}"/>
              </a:ext>
            </a:extLst>
          </p:cNvPr>
          <p:cNvSpPr txBox="1">
            <a:spLocks noChangeArrowheads="1"/>
          </p:cNvSpPr>
          <p:nvPr/>
        </p:nvSpPr>
        <p:spPr bwMode="auto">
          <a:xfrm>
            <a:off x="2438400" y="4554538"/>
            <a:ext cx="304800" cy="322262"/>
          </a:xfrm>
          <a:prstGeom prst="rect">
            <a:avLst/>
          </a:prstGeom>
          <a:solidFill>
            <a:srgbClr val="FFFF9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G</a:t>
            </a:r>
          </a:p>
        </p:txBody>
      </p:sp>
      <p:sp>
        <p:nvSpPr>
          <p:cNvPr id="107" name="Rectangle 50">
            <a:extLst>
              <a:ext uri="{FF2B5EF4-FFF2-40B4-BE49-F238E27FC236}">
                <a16:creationId xmlns:a16="http://schemas.microsoft.com/office/drawing/2014/main" id="{0B1882C4-EF35-E443-87DC-35B8829C5D07}"/>
              </a:ext>
            </a:extLst>
          </p:cNvPr>
          <p:cNvSpPr>
            <a:spLocks noChangeArrowheads="1"/>
          </p:cNvSpPr>
          <p:nvPr/>
        </p:nvSpPr>
        <p:spPr bwMode="auto">
          <a:xfrm rot="2849032">
            <a:off x="3009900" y="3533775"/>
            <a:ext cx="304800" cy="7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08" name="Rectangle 51">
            <a:extLst>
              <a:ext uri="{FF2B5EF4-FFF2-40B4-BE49-F238E27FC236}">
                <a16:creationId xmlns:a16="http://schemas.microsoft.com/office/drawing/2014/main" id="{783811A1-8769-4744-BCF1-2ADEB289C8F3}"/>
              </a:ext>
            </a:extLst>
          </p:cNvPr>
          <p:cNvSpPr>
            <a:spLocks noChangeArrowheads="1"/>
          </p:cNvSpPr>
          <p:nvPr/>
        </p:nvSpPr>
        <p:spPr bwMode="auto">
          <a:xfrm rot="7990999">
            <a:off x="3009900" y="3543300"/>
            <a:ext cx="304800" cy="7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09" name="Rectangle 52">
            <a:extLst>
              <a:ext uri="{FF2B5EF4-FFF2-40B4-BE49-F238E27FC236}">
                <a16:creationId xmlns:a16="http://schemas.microsoft.com/office/drawing/2014/main" id="{B9F05B5A-7098-F943-84E3-E306DC6700E3}"/>
              </a:ext>
            </a:extLst>
          </p:cNvPr>
          <p:cNvSpPr>
            <a:spLocks noChangeArrowheads="1"/>
          </p:cNvSpPr>
          <p:nvPr/>
        </p:nvSpPr>
        <p:spPr bwMode="auto">
          <a:xfrm rot="2849032">
            <a:off x="2733675" y="4686300"/>
            <a:ext cx="304800" cy="7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10" name="Rectangle 53">
            <a:extLst>
              <a:ext uri="{FF2B5EF4-FFF2-40B4-BE49-F238E27FC236}">
                <a16:creationId xmlns:a16="http://schemas.microsoft.com/office/drawing/2014/main" id="{09679231-15AC-B948-B62C-447DDAE8025C}"/>
              </a:ext>
            </a:extLst>
          </p:cNvPr>
          <p:cNvSpPr>
            <a:spLocks noChangeArrowheads="1"/>
          </p:cNvSpPr>
          <p:nvPr/>
        </p:nvSpPr>
        <p:spPr bwMode="auto">
          <a:xfrm rot="7990999">
            <a:off x="2733675" y="4695825"/>
            <a:ext cx="304800" cy="7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11" name="Line 54">
            <a:extLst>
              <a:ext uri="{FF2B5EF4-FFF2-40B4-BE49-F238E27FC236}">
                <a16:creationId xmlns:a16="http://schemas.microsoft.com/office/drawing/2014/main" id="{6ABAEBA0-A77C-2D45-9956-CEEB1FFBD5B7}"/>
              </a:ext>
            </a:extLst>
          </p:cNvPr>
          <p:cNvSpPr>
            <a:spLocks noChangeShapeType="1"/>
          </p:cNvSpPr>
          <p:nvPr/>
        </p:nvSpPr>
        <p:spPr bwMode="auto">
          <a:xfrm>
            <a:off x="2724150" y="1989138"/>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12" name="Line 55">
            <a:extLst>
              <a:ext uri="{FF2B5EF4-FFF2-40B4-BE49-F238E27FC236}">
                <a16:creationId xmlns:a16="http://schemas.microsoft.com/office/drawing/2014/main" id="{E158A23B-421E-B142-912B-7BDF0F7EF500}"/>
              </a:ext>
            </a:extLst>
          </p:cNvPr>
          <p:cNvSpPr>
            <a:spLocks noChangeShapeType="1"/>
          </p:cNvSpPr>
          <p:nvPr/>
        </p:nvSpPr>
        <p:spPr bwMode="auto">
          <a:xfrm flipV="1">
            <a:off x="3184525" y="3429000"/>
            <a:ext cx="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13" name="Line 56">
            <a:extLst>
              <a:ext uri="{FF2B5EF4-FFF2-40B4-BE49-F238E27FC236}">
                <a16:creationId xmlns:a16="http://schemas.microsoft.com/office/drawing/2014/main" id="{4B9B2F3C-2E07-F547-9363-0CB77710B143}"/>
              </a:ext>
            </a:extLst>
          </p:cNvPr>
          <p:cNvSpPr>
            <a:spLocks noChangeShapeType="1"/>
          </p:cNvSpPr>
          <p:nvPr/>
        </p:nvSpPr>
        <p:spPr bwMode="auto">
          <a:xfrm flipH="1" flipV="1">
            <a:off x="2727325" y="4572000"/>
            <a:ext cx="304800" cy="3048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14" name="Text Box 62">
            <a:extLst>
              <a:ext uri="{FF2B5EF4-FFF2-40B4-BE49-F238E27FC236}">
                <a16:creationId xmlns:a16="http://schemas.microsoft.com/office/drawing/2014/main" id="{F0D47994-B0EE-E042-AC10-D5E324EE199F}"/>
              </a:ext>
            </a:extLst>
          </p:cNvPr>
          <p:cNvSpPr txBox="1">
            <a:spLocks noChangeArrowheads="1"/>
          </p:cNvSpPr>
          <p:nvPr/>
        </p:nvSpPr>
        <p:spPr bwMode="auto">
          <a:xfrm>
            <a:off x="990600" y="1219200"/>
            <a:ext cx="2743200" cy="366713"/>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2000">
                <a:latin typeface="+mn-lt"/>
              </a:rPr>
              <a:t>basic block cache</a:t>
            </a:r>
          </a:p>
        </p:txBody>
      </p:sp>
      <p:sp>
        <p:nvSpPr>
          <p:cNvPr id="115" name="Text Box 63">
            <a:extLst>
              <a:ext uri="{FF2B5EF4-FFF2-40B4-BE49-F238E27FC236}">
                <a16:creationId xmlns:a16="http://schemas.microsoft.com/office/drawing/2014/main" id="{15814963-FA33-0342-A97F-20511948D05B}"/>
              </a:ext>
            </a:extLst>
          </p:cNvPr>
          <p:cNvSpPr txBox="1">
            <a:spLocks noChangeArrowheads="1"/>
          </p:cNvSpPr>
          <p:nvPr/>
        </p:nvSpPr>
        <p:spPr bwMode="auto">
          <a:xfrm>
            <a:off x="5257800" y="1219200"/>
            <a:ext cx="2743200" cy="366713"/>
          </a:xfrm>
          <a:prstGeom prst="rect">
            <a:avLst/>
          </a:prstGeom>
          <a:noFill/>
          <a:ln w="9525">
            <a:noFill/>
            <a:miter lim="800000"/>
            <a:headEnd/>
            <a:tailEnd/>
          </a:ln>
          <a:effectLst/>
        </p:spPr>
        <p:txBody>
          <a:bodyPr>
            <a:spAutoFit/>
          </a:bodyPr>
          <a:lstStyle/>
          <a:p>
            <a:pPr algn="ctr" eaLnBrk="0" hangingPunct="0">
              <a:lnSpc>
                <a:spcPct val="90000"/>
              </a:lnSpc>
              <a:spcBef>
                <a:spcPct val="50000"/>
              </a:spcBef>
            </a:pPr>
            <a:r>
              <a:rPr lang="en-US" sz="2000">
                <a:latin typeface="+mn-lt"/>
              </a:rPr>
              <a:t>trace cache</a:t>
            </a:r>
          </a:p>
        </p:txBody>
      </p:sp>
    </p:spTree>
    <p:extLst>
      <p:ext uri="{BB962C8B-B14F-4D97-AF65-F5344CB8AC3E}">
        <p14:creationId xmlns:p14="http://schemas.microsoft.com/office/powerpoint/2010/main" val="25978549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4612-37DB-2B4C-BF3B-3FDFF8984032}"/>
              </a:ext>
            </a:extLst>
          </p:cNvPr>
          <p:cNvSpPr>
            <a:spLocks noGrp="1"/>
          </p:cNvSpPr>
          <p:nvPr>
            <p:ph type="title"/>
          </p:nvPr>
        </p:nvSpPr>
        <p:spPr/>
        <p:txBody>
          <a:bodyPr/>
          <a:lstStyle/>
          <a:p>
            <a:r>
              <a:rPr lang="en-US"/>
              <a:t>What is Virtualization?</a:t>
            </a:r>
          </a:p>
        </p:txBody>
      </p:sp>
      <p:sp>
        <p:nvSpPr>
          <p:cNvPr id="3" name="Content Placeholder 2">
            <a:extLst>
              <a:ext uri="{FF2B5EF4-FFF2-40B4-BE49-F238E27FC236}">
                <a16:creationId xmlns:a16="http://schemas.microsoft.com/office/drawing/2014/main" id="{86863996-42A2-0C4C-922B-13D08FD2B152}"/>
              </a:ext>
            </a:extLst>
          </p:cNvPr>
          <p:cNvSpPr>
            <a:spLocks noGrp="1"/>
          </p:cNvSpPr>
          <p:nvPr>
            <p:ph idx="1"/>
          </p:nvPr>
        </p:nvSpPr>
        <p:spPr/>
        <p:txBody>
          <a:bodyPr>
            <a:normAutofit lnSpcReduction="10000"/>
          </a:bodyPr>
          <a:lstStyle/>
          <a:p>
            <a:r>
              <a:rPr lang="en-US"/>
              <a:t>A virtual machine monitor (VMM a.k.a. hypervisor) is a “kernel” where OSes are ‘applications’ </a:t>
            </a:r>
          </a:p>
          <a:p>
            <a:pPr lvl="1"/>
            <a:r>
              <a:rPr lang="en-US"/>
              <a:t>Abstract memory (guest physical addresses to machine physical)</a:t>
            </a:r>
          </a:p>
          <a:p>
            <a:pPr lvl="1"/>
            <a:r>
              <a:rPr lang="en-US"/>
              <a:t>Multiplex between OSes and </a:t>
            </a:r>
            <a:r>
              <a:rPr lang="en-US" i="1"/>
              <a:t>trap</a:t>
            </a:r>
            <a:r>
              <a:rPr lang="en-US"/>
              <a:t> on specified exceptions/ violations </a:t>
            </a:r>
          </a:p>
          <a:p>
            <a:pPr lvl="1"/>
            <a:r>
              <a:rPr lang="en-US"/>
              <a:t>Provide a consistent &amp; abstracted view of hardware</a:t>
            </a:r>
          </a:p>
          <a:p>
            <a:pPr lvl="1"/>
            <a:endParaRPr lang="en-US"/>
          </a:p>
          <a:p>
            <a:r>
              <a:rPr lang="en-US"/>
              <a:t>Well-designed architecture (mostly) cleans a lot of </a:t>
            </a:r>
            <a:r>
              <a:rPr lang="en-US" err="1"/>
              <a:t>crufts</a:t>
            </a:r>
            <a:r>
              <a:rPr lang="en-US"/>
              <a:t> needed for legacy support </a:t>
            </a:r>
          </a:p>
          <a:p>
            <a:pPr lvl="1"/>
            <a:r>
              <a:rPr lang="en-US"/>
              <a:t>Originally no support for real-mode </a:t>
            </a:r>
          </a:p>
          <a:p>
            <a:pPr lvl="1"/>
            <a:r>
              <a:rPr lang="en-US"/>
              <a:t>64-bit aware, no PAE needed </a:t>
            </a:r>
          </a:p>
          <a:p>
            <a:pPr lvl="1"/>
            <a:r>
              <a:rPr lang="en-US"/>
              <a:t>Allows VMM to be very small code base </a:t>
            </a:r>
          </a:p>
        </p:txBody>
      </p:sp>
      <p:sp>
        <p:nvSpPr>
          <p:cNvPr id="4" name="Slide Number Placeholder 3">
            <a:extLst>
              <a:ext uri="{FF2B5EF4-FFF2-40B4-BE49-F238E27FC236}">
                <a16:creationId xmlns:a16="http://schemas.microsoft.com/office/drawing/2014/main" id="{A8E00F1A-FE55-A044-8951-0601C95FC0E2}"/>
              </a:ext>
            </a:extLst>
          </p:cNvPr>
          <p:cNvSpPr>
            <a:spLocks noGrp="1"/>
          </p:cNvSpPr>
          <p:nvPr>
            <p:ph type="sldNum" sz="quarter" idx="12"/>
          </p:nvPr>
        </p:nvSpPr>
        <p:spPr/>
        <p:txBody>
          <a:bodyPr/>
          <a:lstStyle/>
          <a:p>
            <a:fld id="{FBF729FF-03AA-4E9E-A079-183B0BB68762}" type="slidenum">
              <a:rPr lang="en-US" smtClean="0"/>
              <a:t>5</a:t>
            </a:fld>
            <a:endParaRPr lang="en-US"/>
          </a:p>
        </p:txBody>
      </p:sp>
    </p:spTree>
    <p:extLst>
      <p:ext uri="{BB962C8B-B14F-4D97-AF65-F5344CB8AC3E}">
        <p14:creationId xmlns:p14="http://schemas.microsoft.com/office/powerpoint/2010/main" val="3873318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981200" y="1295400"/>
            <a:ext cx="23622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application code</a:t>
            </a:r>
          </a:p>
        </p:txBody>
      </p:sp>
      <p:sp>
        <p:nvSpPr>
          <p:cNvPr id="44" name="TextBox 43"/>
          <p:cNvSpPr txBox="1"/>
          <p:nvPr/>
        </p:nvSpPr>
        <p:spPr>
          <a:xfrm>
            <a:off x="3429000" y="2057400"/>
            <a:ext cx="796290" cy="3605212"/>
          </a:xfrm>
          <a:prstGeom prst="rect">
            <a:avLst/>
          </a:prstGeom>
          <a:solidFill>
            <a:schemeClr val="bg1">
              <a:lumMod val="95000"/>
            </a:schemeClr>
          </a:solidFill>
          <a:ln w="28575">
            <a:solidFill>
              <a:schemeClr val="tx1"/>
            </a:solidFill>
          </a:ln>
        </p:spPr>
        <p:txBody>
          <a:bodyPr wrap="square" rtlCol="0" anchor="t" anchorCtr="0">
            <a:noAutofit/>
          </a:bodyPr>
          <a:lstStyle/>
          <a:p>
            <a:pPr algn="ctr"/>
            <a:r>
              <a:rPr lang="en-US" sz="1600" b="1" i="1">
                <a:latin typeface="Courier New" pitchFamily="49" charset="0"/>
                <a:cs typeface="Courier New" pitchFamily="49" charset="0"/>
              </a:rPr>
              <a:t>bar()</a:t>
            </a:r>
          </a:p>
        </p:txBody>
      </p:sp>
      <p:sp>
        <p:nvSpPr>
          <p:cNvPr id="43" name="TextBox 42"/>
          <p:cNvSpPr txBox="1"/>
          <p:nvPr/>
        </p:nvSpPr>
        <p:spPr>
          <a:xfrm>
            <a:off x="2133600" y="2057400"/>
            <a:ext cx="1219200" cy="3605212"/>
          </a:xfrm>
          <a:prstGeom prst="rect">
            <a:avLst/>
          </a:prstGeom>
          <a:solidFill>
            <a:schemeClr val="bg1">
              <a:lumMod val="65000"/>
            </a:schemeClr>
          </a:solidFill>
          <a:ln w="28575">
            <a:solidFill>
              <a:schemeClr val="tx1"/>
            </a:solidFill>
          </a:ln>
        </p:spPr>
        <p:txBody>
          <a:bodyPr wrap="square" rtlCol="0" anchor="t" anchorCtr="0">
            <a:noAutofit/>
          </a:bodyPr>
          <a:lstStyle/>
          <a:p>
            <a:pPr algn="ctr"/>
            <a:r>
              <a:rPr lang="en-US" sz="1600" b="1" i="1" err="1">
                <a:latin typeface="Courier New" pitchFamily="49" charset="0"/>
                <a:cs typeface="Courier New" pitchFamily="49" charset="0"/>
              </a:rPr>
              <a:t>foo</a:t>
            </a:r>
            <a:r>
              <a:rPr lang="en-US" sz="1600" b="1" i="1">
                <a:latin typeface="Courier New" pitchFamily="49" charset="0"/>
                <a:cs typeface="Courier New" pitchFamily="49" charset="0"/>
              </a:rPr>
              <a:t>()</a:t>
            </a:r>
          </a:p>
        </p:txBody>
      </p:sp>
      <p:sp>
        <p:nvSpPr>
          <p:cNvPr id="458758" name="Rectangle 6"/>
          <p:cNvSpPr>
            <a:spLocks noGrp="1" noChangeArrowheads="1"/>
          </p:cNvSpPr>
          <p:nvPr>
            <p:ph type="title"/>
          </p:nvPr>
        </p:nvSpPr>
        <p:spPr/>
        <p:txBody>
          <a:bodyPr/>
          <a:lstStyle/>
          <a:p>
            <a:r>
              <a:rPr lang="en-US"/>
              <a:t>Improvement #4: Trace Building</a:t>
            </a:r>
          </a:p>
        </p:txBody>
      </p:sp>
      <p:sp>
        <p:nvSpPr>
          <p:cNvPr id="2" name="Slide Number Placeholder 1"/>
          <p:cNvSpPr>
            <a:spLocks noGrp="1"/>
          </p:cNvSpPr>
          <p:nvPr>
            <p:ph type="sldNum" sz="quarter" idx="11"/>
          </p:nvPr>
        </p:nvSpPr>
        <p:spPr/>
        <p:txBody>
          <a:bodyPr/>
          <a:lstStyle/>
          <a:p>
            <a:pPr>
              <a:defRPr/>
            </a:pPr>
            <a:fld id="{ED4BD66F-D165-4EBD-B702-0C4B83F080EE}" type="slidenum">
              <a:rPr lang="en-US" smtClean="0"/>
              <a:pPr>
                <a:defRPr/>
              </a:pPr>
              <a:t>50</a:t>
            </a:fld>
            <a:endParaRPr lang="en-US"/>
          </a:p>
        </p:txBody>
      </p:sp>
      <p:sp>
        <p:nvSpPr>
          <p:cNvPr id="458783" name="Line 31"/>
          <p:cNvSpPr>
            <a:spLocks noChangeShapeType="1"/>
          </p:cNvSpPr>
          <p:nvPr/>
        </p:nvSpPr>
        <p:spPr bwMode="auto">
          <a:xfrm flipH="1">
            <a:off x="25146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88" name="Text Box 36"/>
          <p:cNvSpPr txBox="1">
            <a:spLocks noChangeArrowheads="1"/>
          </p:cNvSpPr>
          <p:nvPr/>
        </p:nvSpPr>
        <p:spPr bwMode="auto">
          <a:xfrm>
            <a:off x="25908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458789" name="Text Box 37"/>
          <p:cNvSpPr txBox="1">
            <a:spLocks noChangeArrowheads="1"/>
          </p:cNvSpPr>
          <p:nvPr/>
        </p:nvSpPr>
        <p:spPr bwMode="auto">
          <a:xfrm>
            <a:off x="2362200" y="3259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B</a:t>
            </a:r>
          </a:p>
        </p:txBody>
      </p:sp>
      <p:sp>
        <p:nvSpPr>
          <p:cNvPr id="458791" name="Text Box 39"/>
          <p:cNvSpPr txBox="1">
            <a:spLocks noChangeArrowheads="1"/>
          </p:cNvSpPr>
          <p:nvPr/>
        </p:nvSpPr>
        <p:spPr bwMode="auto">
          <a:xfrm>
            <a:off x="28194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458793" name="Text Box 41"/>
          <p:cNvSpPr txBox="1">
            <a:spLocks noChangeArrowheads="1"/>
          </p:cNvSpPr>
          <p:nvPr/>
        </p:nvSpPr>
        <p:spPr bwMode="auto">
          <a:xfrm>
            <a:off x="25908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458794" name="Line 42"/>
          <p:cNvSpPr>
            <a:spLocks noChangeShapeType="1"/>
          </p:cNvSpPr>
          <p:nvPr/>
        </p:nvSpPr>
        <p:spPr bwMode="auto">
          <a:xfrm>
            <a:off x="2819400" y="29543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5" name="Line 43"/>
          <p:cNvSpPr>
            <a:spLocks noChangeShapeType="1"/>
          </p:cNvSpPr>
          <p:nvPr/>
        </p:nvSpPr>
        <p:spPr bwMode="auto">
          <a:xfrm flipH="1">
            <a:off x="28194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458796" name="Line 44"/>
          <p:cNvSpPr>
            <a:spLocks noChangeShapeType="1"/>
          </p:cNvSpPr>
          <p:nvPr/>
        </p:nvSpPr>
        <p:spPr bwMode="auto">
          <a:xfrm>
            <a:off x="2514600" y="3563938"/>
            <a:ext cx="152400" cy="304800"/>
          </a:xfrm>
          <a:prstGeom prst="line">
            <a:avLst/>
          </a:prstGeom>
          <a:noFill/>
          <a:ln w="19050">
            <a:solidFill>
              <a:srgbClr val="0000CC"/>
            </a:solidFill>
            <a:round/>
            <a:headEnd/>
            <a:tailEnd type="triangle" w="med" len="med"/>
          </a:ln>
          <a:effectLst/>
        </p:spPr>
        <p:txBody>
          <a:bodyPr>
            <a:spAutoFit/>
          </a:bodyPr>
          <a:lstStyle/>
          <a:p>
            <a:endParaRPr lang="en-US"/>
          </a:p>
        </p:txBody>
      </p:sp>
      <p:sp>
        <p:nvSpPr>
          <p:cNvPr id="35" name="Text Box 41"/>
          <p:cNvSpPr txBox="1">
            <a:spLocks noChangeArrowheads="1"/>
          </p:cNvSpPr>
          <p:nvPr/>
        </p:nvSpPr>
        <p:spPr bwMode="auto">
          <a:xfrm>
            <a:off x="3657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37" name="Text Box 41"/>
          <p:cNvSpPr txBox="1">
            <a:spLocks noChangeArrowheads="1"/>
          </p:cNvSpPr>
          <p:nvPr/>
        </p:nvSpPr>
        <p:spPr bwMode="auto">
          <a:xfrm>
            <a:off x="25908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38" name="Line 43"/>
          <p:cNvSpPr>
            <a:spLocks noChangeShapeType="1"/>
          </p:cNvSpPr>
          <p:nvPr/>
        </p:nvSpPr>
        <p:spPr bwMode="auto">
          <a:xfrm>
            <a:off x="2743200" y="4191000"/>
            <a:ext cx="9144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39" name="Line 43"/>
          <p:cNvSpPr>
            <a:spLocks noChangeShapeType="1"/>
          </p:cNvSpPr>
          <p:nvPr/>
        </p:nvSpPr>
        <p:spPr bwMode="auto">
          <a:xfrm flipH="1">
            <a:off x="2743200" y="4800600"/>
            <a:ext cx="914400" cy="363538"/>
          </a:xfrm>
          <a:prstGeom prst="line">
            <a:avLst/>
          </a:prstGeom>
          <a:noFill/>
          <a:ln w="19050">
            <a:solidFill>
              <a:srgbClr val="0000CC"/>
            </a:solidFill>
            <a:prstDash val="sysDot"/>
            <a:round/>
            <a:headEnd/>
            <a:tailEnd type="triangle" w="med" len="med"/>
          </a:ln>
          <a:effectLst/>
        </p:spPr>
        <p:txBody>
          <a:bodyPr wrap="square">
            <a:spAutoFit/>
          </a:bodyPr>
          <a:lstStyle/>
          <a:p>
            <a:endParaRPr lang="en-US"/>
          </a:p>
        </p:txBody>
      </p:sp>
      <p:sp>
        <p:nvSpPr>
          <p:cNvPr id="40" name="TextBox 39"/>
          <p:cNvSpPr txBox="1"/>
          <p:nvPr/>
        </p:nvSpPr>
        <p:spPr>
          <a:xfrm>
            <a:off x="5135880" y="2667000"/>
            <a:ext cx="1645920" cy="1752600"/>
          </a:xfrm>
          <a:prstGeom prst="rect">
            <a:avLst/>
          </a:prstGeom>
          <a:solidFill>
            <a:schemeClr val="bg2">
              <a:lumMod val="75000"/>
            </a:schemeClr>
          </a:solidFill>
          <a:ln w="28575">
            <a:solidFill>
              <a:schemeClr val="tx1"/>
            </a:solidFill>
          </a:ln>
        </p:spPr>
        <p:txBody>
          <a:bodyPr wrap="square" rtlCol="0" anchor="ctr" anchorCtr="1">
            <a:noAutofit/>
          </a:bodyPr>
          <a:lstStyle/>
          <a:p>
            <a:pPr algn="ctr"/>
            <a:r>
              <a:rPr lang="en-US" sz="2000" err="1">
                <a:solidFill>
                  <a:schemeClr val="bg1"/>
                </a:solidFill>
              </a:rPr>
              <a:t>DynamoRIO</a:t>
            </a:r>
            <a:endParaRPr lang="en-US" sz="2000">
              <a:solidFill>
                <a:schemeClr val="bg1"/>
              </a:solidFill>
            </a:endParaRPr>
          </a:p>
        </p:txBody>
      </p:sp>
      <p:sp>
        <p:nvSpPr>
          <p:cNvPr id="45" name="TextBox 44"/>
          <p:cNvSpPr txBox="1"/>
          <p:nvPr/>
        </p:nvSpPr>
        <p:spPr>
          <a:xfrm>
            <a:off x="7543800" y="1295400"/>
            <a:ext cx="9144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basic block cache</a:t>
            </a:r>
          </a:p>
        </p:txBody>
      </p:sp>
      <p:sp>
        <p:nvSpPr>
          <p:cNvPr id="48" name="Line 31"/>
          <p:cNvSpPr>
            <a:spLocks noChangeShapeType="1"/>
          </p:cNvSpPr>
          <p:nvPr/>
        </p:nvSpPr>
        <p:spPr bwMode="auto">
          <a:xfrm flipH="1">
            <a:off x="8001000" y="2954338"/>
            <a:ext cx="0" cy="3048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49" name="Text Box 36"/>
          <p:cNvSpPr txBox="1">
            <a:spLocks noChangeArrowheads="1"/>
          </p:cNvSpPr>
          <p:nvPr/>
        </p:nvSpPr>
        <p:spPr bwMode="auto">
          <a:xfrm>
            <a:off x="7848600" y="2632076"/>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51" name="Text Box 39"/>
          <p:cNvSpPr txBox="1">
            <a:spLocks noChangeArrowheads="1"/>
          </p:cNvSpPr>
          <p:nvPr/>
        </p:nvSpPr>
        <p:spPr bwMode="auto">
          <a:xfrm>
            <a:off x="7848600" y="3251201"/>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52" name="Text Box 41"/>
          <p:cNvSpPr txBox="1">
            <a:spLocks noChangeArrowheads="1"/>
          </p:cNvSpPr>
          <p:nvPr/>
        </p:nvSpPr>
        <p:spPr bwMode="auto">
          <a:xfrm>
            <a:off x="7848600" y="38687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55" name="Line 44"/>
          <p:cNvSpPr>
            <a:spLocks noChangeShapeType="1"/>
          </p:cNvSpPr>
          <p:nvPr/>
        </p:nvSpPr>
        <p:spPr bwMode="auto">
          <a:xfrm>
            <a:off x="8001000" y="3563938"/>
            <a:ext cx="0" cy="3048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56" name="Text Box 41"/>
          <p:cNvSpPr txBox="1">
            <a:spLocks noChangeArrowheads="1"/>
          </p:cNvSpPr>
          <p:nvPr/>
        </p:nvSpPr>
        <p:spPr bwMode="auto">
          <a:xfrm>
            <a:off x="78486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57" name="Text Box 41"/>
          <p:cNvSpPr txBox="1">
            <a:spLocks noChangeArrowheads="1"/>
          </p:cNvSpPr>
          <p:nvPr/>
        </p:nvSpPr>
        <p:spPr bwMode="auto">
          <a:xfrm>
            <a:off x="7848600" y="51641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61" name="Right Arrow 60"/>
          <p:cNvSpPr/>
          <p:nvPr/>
        </p:nvSpPr>
        <p:spPr bwMode="auto">
          <a:xfrm>
            <a:off x="4343400" y="3306277"/>
            <a:ext cx="792480" cy="550247"/>
          </a:xfrm>
          <a:prstGeom prst="rightArrow">
            <a:avLst>
              <a:gd name="adj1" fmla="val 50000"/>
              <a:gd name="adj2" fmla="val 50000"/>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70" name="Left-Right Arrow 69"/>
          <p:cNvSpPr/>
          <p:nvPr/>
        </p:nvSpPr>
        <p:spPr bwMode="auto">
          <a:xfrm>
            <a:off x="6781800" y="3268177"/>
            <a:ext cx="777240" cy="550247"/>
          </a:xfrm>
          <a:prstGeom prst="leftRightArrow">
            <a:avLst>
              <a:gd name="adj1" fmla="val 50000"/>
              <a:gd name="adj2" fmla="val 102588"/>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50000"/>
              </a:spcBef>
              <a:spcAft>
                <a:spcPct val="0"/>
              </a:spcAft>
            </a:pPr>
            <a:endParaRPr lang="en-US" sz="1200">
              <a:latin typeface="Arial" charset="0"/>
            </a:endParaRPr>
          </a:p>
        </p:txBody>
      </p:sp>
      <p:sp>
        <p:nvSpPr>
          <p:cNvPr id="47" name="TextBox 46"/>
          <p:cNvSpPr txBox="1"/>
          <p:nvPr/>
        </p:nvSpPr>
        <p:spPr>
          <a:xfrm>
            <a:off x="9296400" y="1295400"/>
            <a:ext cx="914400" cy="4648200"/>
          </a:xfrm>
          <a:prstGeom prst="rect">
            <a:avLst/>
          </a:prstGeom>
          <a:solidFill>
            <a:schemeClr val="bg1">
              <a:lumMod val="85000"/>
            </a:schemeClr>
          </a:solidFill>
          <a:ln w="28575">
            <a:solidFill>
              <a:schemeClr val="tx1"/>
            </a:solidFill>
          </a:ln>
        </p:spPr>
        <p:txBody>
          <a:bodyPr wrap="square" rtlCol="0" anchor="t" anchorCtr="0">
            <a:noAutofit/>
          </a:bodyPr>
          <a:lstStyle/>
          <a:p>
            <a:pPr algn="ctr">
              <a:spcBef>
                <a:spcPct val="50000"/>
              </a:spcBef>
              <a:defRPr/>
            </a:pPr>
            <a:r>
              <a:rPr lang="en-US" sz="2000">
                <a:solidFill>
                  <a:srgbClr val="002060"/>
                </a:solidFill>
                <a:cs typeface="Times New Roman" charset="0"/>
              </a:rPr>
              <a:t>trace cache</a:t>
            </a:r>
          </a:p>
        </p:txBody>
      </p:sp>
      <p:sp>
        <p:nvSpPr>
          <p:cNvPr id="53" name="Text Box 36"/>
          <p:cNvSpPr txBox="1">
            <a:spLocks noChangeArrowheads="1"/>
          </p:cNvSpPr>
          <p:nvPr/>
        </p:nvSpPr>
        <p:spPr bwMode="auto">
          <a:xfrm>
            <a:off x="9601200" y="3571875"/>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A</a:t>
            </a:r>
          </a:p>
        </p:txBody>
      </p:sp>
      <p:sp>
        <p:nvSpPr>
          <p:cNvPr id="54" name="Text Box 39"/>
          <p:cNvSpPr txBox="1">
            <a:spLocks noChangeArrowheads="1"/>
          </p:cNvSpPr>
          <p:nvPr/>
        </p:nvSpPr>
        <p:spPr bwMode="auto">
          <a:xfrm>
            <a:off x="9601200" y="3868738"/>
            <a:ext cx="304800" cy="322263"/>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C</a:t>
            </a:r>
          </a:p>
        </p:txBody>
      </p:sp>
      <p:sp>
        <p:nvSpPr>
          <p:cNvPr id="58" name="Text Box 41"/>
          <p:cNvSpPr txBox="1">
            <a:spLocks noChangeArrowheads="1"/>
          </p:cNvSpPr>
          <p:nvPr/>
        </p:nvSpPr>
        <p:spPr bwMode="auto">
          <a:xfrm>
            <a:off x="9601200" y="41735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D</a:t>
            </a:r>
          </a:p>
        </p:txBody>
      </p:sp>
      <p:sp>
        <p:nvSpPr>
          <p:cNvPr id="60" name="Text Box 41"/>
          <p:cNvSpPr txBox="1">
            <a:spLocks noChangeArrowheads="1"/>
          </p:cNvSpPr>
          <p:nvPr/>
        </p:nvSpPr>
        <p:spPr bwMode="auto">
          <a:xfrm>
            <a:off x="9601200" y="4478338"/>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E</a:t>
            </a:r>
          </a:p>
        </p:txBody>
      </p:sp>
      <p:sp>
        <p:nvSpPr>
          <p:cNvPr id="62" name="Text Box 41"/>
          <p:cNvSpPr txBox="1">
            <a:spLocks noChangeArrowheads="1"/>
          </p:cNvSpPr>
          <p:nvPr/>
        </p:nvSpPr>
        <p:spPr bwMode="auto">
          <a:xfrm>
            <a:off x="9601200" y="5105400"/>
            <a:ext cx="304800" cy="322262"/>
          </a:xfrm>
          <a:prstGeom prst="rect">
            <a:avLst/>
          </a:prstGeom>
          <a:solidFill>
            <a:srgbClr val="99BBFF"/>
          </a:solidFill>
          <a:ln w="9525">
            <a:solidFill>
              <a:schemeClr val="tx1"/>
            </a:solidFill>
            <a:miter lim="800000"/>
            <a:headEnd/>
            <a:tailEnd/>
          </a:ln>
          <a:effectLst/>
        </p:spPr>
        <p:txBody>
          <a:bodyPr>
            <a:spAutoFit/>
          </a:bodyPr>
          <a:lstStyle/>
          <a:p>
            <a:pPr algn="ctr" eaLnBrk="0" hangingPunct="0">
              <a:lnSpc>
                <a:spcPct val="90000"/>
              </a:lnSpc>
              <a:spcBef>
                <a:spcPct val="50000"/>
              </a:spcBef>
            </a:pPr>
            <a:r>
              <a:rPr lang="en-US" sz="1600"/>
              <a:t>F</a:t>
            </a:r>
          </a:p>
        </p:txBody>
      </p:sp>
      <p:sp>
        <p:nvSpPr>
          <p:cNvPr id="63" name="TextBox 62"/>
          <p:cNvSpPr txBox="1"/>
          <p:nvPr/>
        </p:nvSpPr>
        <p:spPr>
          <a:xfrm>
            <a:off x="9601200" y="4800600"/>
            <a:ext cx="304800" cy="304800"/>
          </a:xfrm>
          <a:prstGeom prst="rect">
            <a:avLst/>
          </a:prstGeom>
          <a:solidFill>
            <a:schemeClr val="bg2">
              <a:lumMod val="75000"/>
            </a:schemeClr>
          </a:solidFill>
          <a:ln w="28575">
            <a:solidFill>
              <a:schemeClr val="tx1"/>
            </a:solidFill>
          </a:ln>
        </p:spPr>
        <p:txBody>
          <a:bodyPr wrap="square" rtlCol="0" anchor="ctr" anchorCtr="1">
            <a:noAutofit/>
          </a:bodyPr>
          <a:lstStyle/>
          <a:p>
            <a:pPr algn="ctr">
              <a:lnSpc>
                <a:spcPts val="1600"/>
              </a:lnSpc>
            </a:pPr>
            <a:r>
              <a:rPr lang="en-US">
                <a:solidFill>
                  <a:schemeClr val="bg1"/>
                </a:solidFill>
              </a:rPr>
              <a:t>?</a:t>
            </a:r>
          </a:p>
        </p:txBody>
      </p:sp>
      <p:sp>
        <p:nvSpPr>
          <p:cNvPr id="72" name="Text Box 48"/>
          <p:cNvSpPr txBox="1">
            <a:spLocks noChangeArrowheads="1"/>
          </p:cNvSpPr>
          <p:nvPr/>
        </p:nvSpPr>
        <p:spPr bwMode="auto">
          <a:xfrm>
            <a:off x="3657600" y="5980114"/>
            <a:ext cx="5410200" cy="420687"/>
          </a:xfrm>
          <a:prstGeom prst="rect">
            <a:avLst/>
          </a:prstGeom>
          <a:noFill/>
          <a:ln w="9525">
            <a:noFill/>
            <a:miter lim="800000"/>
            <a:headEnd/>
            <a:tailEnd/>
          </a:ln>
          <a:effectLst/>
        </p:spPr>
        <p:txBody>
          <a:bodyPr>
            <a:spAutoFit/>
          </a:bodyPr>
          <a:lstStyle/>
          <a:p>
            <a:pPr>
              <a:lnSpc>
                <a:spcPct val="90000"/>
              </a:lnSpc>
              <a:spcBef>
                <a:spcPct val="50000"/>
              </a:spcBef>
            </a:pPr>
            <a:r>
              <a:rPr lang="en-US" sz="2400" b="1">
                <a:solidFill>
                  <a:srgbClr val="3A4CFC"/>
                </a:solidFill>
                <a:latin typeface="Times New Roman" pitchFamily="18" charset="0"/>
              </a:rPr>
              <a:t>Slowdown: 300x   25x  3x   1.2x  </a:t>
            </a:r>
          </a:p>
        </p:txBody>
      </p:sp>
      <p:sp>
        <p:nvSpPr>
          <p:cNvPr id="73" name="AutoShape 49"/>
          <p:cNvSpPr>
            <a:spLocks noChangeArrowheads="1"/>
          </p:cNvSpPr>
          <p:nvPr/>
        </p:nvSpPr>
        <p:spPr bwMode="auto">
          <a:xfrm>
            <a:off x="5181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74" name="AutoShape 50"/>
          <p:cNvSpPr>
            <a:spLocks noChangeArrowheads="1"/>
          </p:cNvSpPr>
          <p:nvPr/>
        </p:nvSpPr>
        <p:spPr bwMode="auto">
          <a:xfrm>
            <a:off x="5943600" y="6056313"/>
            <a:ext cx="685800" cy="304800"/>
          </a:xfrm>
          <a:prstGeom prst="parallelogram">
            <a:avLst>
              <a:gd name="adj" fmla="val 207292"/>
            </a:avLst>
          </a:prstGeom>
          <a:solidFill>
            <a:srgbClr val="FF0000"/>
          </a:solidFill>
          <a:ln w="9525">
            <a:solidFill>
              <a:srgbClr val="FF0000"/>
            </a:solidFill>
            <a:miter lim="800000"/>
            <a:headEnd/>
            <a:tailEnd/>
          </a:ln>
          <a:effectLst/>
        </p:spPr>
        <p:txBody>
          <a:bodyPr wrap="none" anchor="ctr"/>
          <a:lstStyle/>
          <a:p>
            <a:endParaRPr lang="en-US"/>
          </a:p>
        </p:txBody>
      </p:sp>
      <p:sp>
        <p:nvSpPr>
          <p:cNvPr id="75" name="AutoShape 51"/>
          <p:cNvSpPr>
            <a:spLocks noChangeArrowheads="1"/>
          </p:cNvSpPr>
          <p:nvPr/>
        </p:nvSpPr>
        <p:spPr bwMode="auto">
          <a:xfrm>
            <a:off x="6629400" y="6056313"/>
            <a:ext cx="533400" cy="304800"/>
          </a:xfrm>
          <a:prstGeom prst="parallelogram">
            <a:avLst>
              <a:gd name="adj" fmla="val 161227"/>
            </a:avLst>
          </a:prstGeom>
          <a:solidFill>
            <a:srgbClr val="FF0000"/>
          </a:solidFill>
          <a:ln w="9525">
            <a:solidFill>
              <a:srgbClr val="FF0000"/>
            </a:solidFill>
            <a:miter lim="800000"/>
            <a:headEnd/>
            <a:tailEnd/>
          </a:ln>
          <a:effectLst/>
        </p:spPr>
        <p:txBody>
          <a:bodyPr wrap="none" anchor="ctr"/>
          <a:lstStyle/>
          <a:p>
            <a:endParaRPr lang="en-US"/>
          </a:p>
        </p:txBody>
      </p:sp>
      <p:sp>
        <p:nvSpPr>
          <p:cNvPr id="76" name="AutoShape 52"/>
          <p:cNvSpPr>
            <a:spLocks noChangeArrowheads="1"/>
          </p:cNvSpPr>
          <p:nvPr/>
        </p:nvSpPr>
        <p:spPr bwMode="auto">
          <a:xfrm>
            <a:off x="7162800" y="6056313"/>
            <a:ext cx="533400" cy="304800"/>
          </a:xfrm>
          <a:prstGeom prst="parallelogram">
            <a:avLst>
              <a:gd name="adj" fmla="val 161227"/>
            </a:avLst>
          </a:prstGeom>
          <a:solidFill>
            <a:srgbClr val="FF0000"/>
          </a:solidFill>
          <a:ln w="9525">
            <a:solidFill>
              <a:srgbClr val="FF0000"/>
            </a:solidFill>
            <a:miter lim="800000"/>
            <a:headEnd/>
            <a:tailEnd/>
          </a:ln>
          <a:effectLst/>
        </p:spPr>
        <p:txBody>
          <a:bodyPr wrap="none" anchor="ctr"/>
          <a:lstStyle/>
          <a:p>
            <a:endParaRPr lang="en-US"/>
          </a:p>
        </p:txBody>
      </p:sp>
      <p:sp>
        <p:nvSpPr>
          <p:cNvPr id="64" name="TextBox 63"/>
          <p:cNvSpPr txBox="1"/>
          <p:nvPr/>
        </p:nvSpPr>
        <p:spPr>
          <a:xfrm>
            <a:off x="8354568" y="4572000"/>
            <a:ext cx="1066800" cy="914400"/>
          </a:xfrm>
          <a:prstGeom prst="rect">
            <a:avLst/>
          </a:prstGeom>
          <a:solidFill>
            <a:schemeClr val="bg2">
              <a:lumMod val="75000"/>
            </a:schemeClr>
          </a:solidFill>
          <a:ln w="28575">
            <a:solidFill>
              <a:schemeClr val="tx1"/>
            </a:solidFill>
          </a:ln>
        </p:spPr>
        <p:txBody>
          <a:bodyPr wrap="square" rtlCol="0" anchor="ctr" anchorCtr="1">
            <a:noAutofit/>
          </a:bodyPr>
          <a:lstStyle/>
          <a:p>
            <a:pPr algn="ctr"/>
            <a:r>
              <a:rPr lang="en-US" sz="2000">
                <a:solidFill>
                  <a:schemeClr val="bg1"/>
                </a:solidFill>
              </a:rPr>
              <a:t>indirect branch lookup</a:t>
            </a:r>
          </a:p>
        </p:txBody>
      </p:sp>
      <p:sp>
        <p:nvSpPr>
          <p:cNvPr id="69" name="Line 44"/>
          <p:cNvSpPr>
            <a:spLocks noChangeShapeType="1"/>
          </p:cNvSpPr>
          <p:nvPr/>
        </p:nvSpPr>
        <p:spPr bwMode="auto">
          <a:xfrm flipH="1">
            <a:off x="8001000" y="5029200"/>
            <a:ext cx="381000" cy="1524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67" name="Line 44"/>
          <p:cNvSpPr>
            <a:spLocks noChangeShapeType="1"/>
          </p:cNvSpPr>
          <p:nvPr/>
        </p:nvSpPr>
        <p:spPr bwMode="auto">
          <a:xfrm>
            <a:off x="8001000" y="4800600"/>
            <a:ext cx="381000" cy="1524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77" name="Line 44"/>
          <p:cNvSpPr>
            <a:spLocks noChangeShapeType="1"/>
          </p:cNvSpPr>
          <p:nvPr/>
        </p:nvSpPr>
        <p:spPr bwMode="auto">
          <a:xfrm flipH="1">
            <a:off x="9372600" y="4953000"/>
            <a:ext cx="228600" cy="76200"/>
          </a:xfrm>
          <a:prstGeom prst="line">
            <a:avLst/>
          </a:prstGeom>
          <a:noFill/>
          <a:ln w="19050">
            <a:solidFill>
              <a:srgbClr val="0000CC"/>
            </a:solidFill>
            <a:round/>
            <a:headEnd/>
            <a:tailEnd type="triangle" w="med" len="med"/>
          </a:ln>
          <a:effectLst/>
        </p:spPr>
        <p:txBody>
          <a:bodyPr wrap="square">
            <a:spAutoFit/>
          </a:bodyPr>
          <a:lstStyle/>
          <a:p>
            <a:endParaRPr lang="en-US"/>
          </a:p>
        </p:txBody>
      </p:sp>
      <p:sp>
        <p:nvSpPr>
          <p:cNvPr id="59" name="Rectangular Callout 58"/>
          <p:cNvSpPr/>
          <p:nvPr/>
        </p:nvSpPr>
        <p:spPr>
          <a:xfrm>
            <a:off x="8686800" y="3352800"/>
            <a:ext cx="762000" cy="762000"/>
          </a:xfrm>
          <a:prstGeom prst="wedgeRectCallout">
            <a:avLst>
              <a:gd name="adj1" fmla="val 73453"/>
              <a:gd name="adj2" fmla="val 143929"/>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en-US" sz="1400" err="1"/>
              <a:t>ind</a:t>
            </a:r>
            <a:r>
              <a:rPr lang="en-US" sz="1400"/>
              <a:t>. br. stays on trace?</a:t>
            </a:r>
          </a:p>
        </p:txBody>
      </p:sp>
      <p:cxnSp>
        <p:nvCxnSpPr>
          <p:cNvPr id="50" name="Elbow Connector 49"/>
          <p:cNvCxnSpPr/>
          <p:nvPr/>
        </p:nvCxnSpPr>
        <p:spPr bwMode="auto">
          <a:xfrm rot="5400000" flipH="1">
            <a:off x="1970089" y="3411538"/>
            <a:ext cx="1558925" cy="12700"/>
          </a:xfrm>
          <a:prstGeom prst="bentConnector5">
            <a:avLst>
              <a:gd name="adj1" fmla="val -9149"/>
              <a:gd name="adj2" fmla="val 3707661"/>
              <a:gd name="adj3" fmla="val 111656"/>
            </a:avLst>
          </a:prstGeom>
          <a:solidFill>
            <a:schemeClr val="accent1"/>
          </a:solidFill>
          <a:ln w="19050" cap="flat" cmpd="sng" algn="ctr">
            <a:solidFill>
              <a:srgbClr val="0000CC"/>
            </a:solidFill>
            <a:prstDash val="solid"/>
            <a:round/>
            <a:headEnd type="none" w="med" len="med"/>
            <a:tailEnd type="arrow"/>
          </a:ln>
          <a:effectLst/>
        </p:spPr>
      </p:cxnSp>
      <p:sp>
        <p:nvSpPr>
          <p:cNvPr id="65" name="Line 44"/>
          <p:cNvSpPr>
            <a:spLocks noChangeShapeType="1"/>
          </p:cNvSpPr>
          <p:nvPr/>
        </p:nvSpPr>
        <p:spPr bwMode="auto">
          <a:xfrm flipH="1">
            <a:off x="7924800" y="4191000"/>
            <a:ext cx="76200" cy="287338"/>
          </a:xfrm>
          <a:prstGeom prst="line">
            <a:avLst/>
          </a:prstGeom>
          <a:noFill/>
          <a:ln w="19050">
            <a:solidFill>
              <a:srgbClr val="0000CC"/>
            </a:solidFill>
            <a:round/>
            <a:headEnd/>
            <a:tailEnd type="triangle" w="med" len="med"/>
          </a:ln>
          <a:effectLst/>
        </p:spPr>
        <p:txBody>
          <a:bodyPr wrap="square">
            <a:spAutoFit/>
          </a:bodyPr>
          <a:lstStyle/>
          <a:p>
            <a:endParaRPr lang="en-US"/>
          </a:p>
        </p:txBody>
      </p:sp>
      <p:cxnSp>
        <p:nvCxnSpPr>
          <p:cNvPr id="68" name="Elbow Connector 67"/>
          <p:cNvCxnSpPr/>
          <p:nvPr/>
        </p:nvCxnSpPr>
        <p:spPr bwMode="auto">
          <a:xfrm rot="5400000" flipH="1">
            <a:off x="7227889" y="3405187"/>
            <a:ext cx="1558925" cy="12700"/>
          </a:xfrm>
          <a:prstGeom prst="bentConnector5">
            <a:avLst>
              <a:gd name="adj1" fmla="val -9149"/>
              <a:gd name="adj2" fmla="val -1953913"/>
              <a:gd name="adj3" fmla="val 111656"/>
            </a:avLst>
          </a:prstGeom>
          <a:solidFill>
            <a:schemeClr val="accent1"/>
          </a:solidFill>
          <a:ln w="19050" cap="flat" cmpd="sng" algn="ctr">
            <a:solidFill>
              <a:srgbClr val="0000CC"/>
            </a:solidFill>
            <a:prstDash val="solid"/>
            <a:round/>
            <a:headEnd type="none" w="med" len="med"/>
            <a:tailEnd type="arrow"/>
          </a:ln>
          <a:effectLst/>
        </p:spPr>
      </p:cxnSp>
      <p:cxnSp>
        <p:nvCxnSpPr>
          <p:cNvPr id="7" name="Elbow Connector 6"/>
          <p:cNvCxnSpPr/>
          <p:nvPr/>
        </p:nvCxnSpPr>
        <p:spPr bwMode="auto">
          <a:xfrm flipH="1" flipV="1">
            <a:off x="9753600" y="3566160"/>
            <a:ext cx="152400" cy="886968"/>
          </a:xfrm>
          <a:prstGeom prst="bentConnector4">
            <a:avLst>
              <a:gd name="adj1" fmla="val -83333"/>
              <a:gd name="adj2" fmla="val 120954"/>
            </a:avLst>
          </a:prstGeom>
          <a:solidFill>
            <a:schemeClr val="accent1"/>
          </a:solidFill>
          <a:ln w="19050" cap="flat" cmpd="sng" algn="ctr">
            <a:solidFill>
              <a:srgbClr val="0000CC"/>
            </a:solidFill>
            <a:prstDash val="solid"/>
            <a:round/>
            <a:headEnd type="none" w="med" len="med"/>
            <a:tailEnd type="arrow"/>
          </a:ln>
          <a:effectLst/>
        </p:spPr>
      </p:cxnSp>
      <p:sp>
        <p:nvSpPr>
          <p:cNvPr id="66" name="Text Box 48"/>
          <p:cNvSpPr txBox="1">
            <a:spLocks noChangeArrowheads="1"/>
          </p:cNvSpPr>
          <p:nvPr/>
        </p:nvSpPr>
        <p:spPr bwMode="auto">
          <a:xfrm>
            <a:off x="7924800" y="5980113"/>
            <a:ext cx="952500" cy="424732"/>
          </a:xfrm>
          <a:prstGeom prst="rect">
            <a:avLst/>
          </a:prstGeom>
          <a:noFill/>
          <a:ln w="9525">
            <a:noFill/>
            <a:miter lim="800000"/>
            <a:headEnd/>
            <a:tailEnd/>
          </a:ln>
          <a:effectLst/>
        </p:spPr>
        <p:txBody>
          <a:bodyPr wrap="square">
            <a:spAutoFit/>
          </a:bodyPr>
          <a:lstStyle/>
          <a:p>
            <a:pPr>
              <a:lnSpc>
                <a:spcPct val="90000"/>
              </a:lnSpc>
              <a:spcBef>
                <a:spcPct val="50000"/>
              </a:spcBef>
            </a:pPr>
            <a:r>
              <a:rPr lang="en-US" sz="2400" b="1">
                <a:solidFill>
                  <a:srgbClr val="3A4CFC"/>
                </a:solidFill>
                <a:latin typeface="Times New Roman" pitchFamily="18" charset="0"/>
              </a:rPr>
              <a:t>1.1x</a:t>
            </a:r>
          </a:p>
        </p:txBody>
      </p:sp>
      <p:sp>
        <p:nvSpPr>
          <p:cNvPr id="3" name="Footer Placeholder 2"/>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3738185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7" grpId="0" animBg="1"/>
      <p:bldP spid="59" grpId="0" animBg="1"/>
      <p:bldP spid="6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1"/>
          </p:nvPr>
        </p:nvSpPr>
        <p:spPr/>
        <p:txBody>
          <a:bodyPr/>
          <a:lstStyle/>
          <a:p>
            <a:fld id="{0E3B69D7-EA5A-4760-93AA-0E584F0FDFED}" type="slidenum">
              <a:rPr lang="en-US"/>
              <a:pPr/>
              <a:t>51</a:t>
            </a:fld>
            <a:endParaRPr lang="en-US"/>
          </a:p>
        </p:txBody>
      </p:sp>
      <p:pic>
        <p:nvPicPr>
          <p:cNvPr id="61442" name="Picture 2" descr="per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1" y="1066800"/>
            <a:ext cx="7870825" cy="4986338"/>
          </a:xfrm>
          <a:prstGeom prst="rect">
            <a:avLst/>
          </a:prstGeom>
          <a:noFill/>
        </p:spPr>
      </p:pic>
      <p:sp>
        <p:nvSpPr>
          <p:cNvPr id="61451" name="Rectangle 11"/>
          <p:cNvSpPr>
            <a:spLocks noGrp="1" noChangeArrowheads="1"/>
          </p:cNvSpPr>
          <p:nvPr>
            <p:ph type="title"/>
          </p:nvPr>
        </p:nvSpPr>
        <p:spPr>
          <a:xfrm>
            <a:off x="838200" y="-64366"/>
            <a:ext cx="10515600" cy="1325563"/>
          </a:xfrm>
        </p:spPr>
        <p:txBody>
          <a:bodyPr/>
          <a:lstStyle/>
          <a:p>
            <a:r>
              <a:rPr lang="en-US"/>
              <a:t>Base Performance</a:t>
            </a:r>
          </a:p>
        </p:txBody>
      </p:sp>
      <p:sp>
        <p:nvSpPr>
          <p:cNvPr id="61444" name="AutoShape 4"/>
          <p:cNvSpPr>
            <a:spLocks/>
          </p:cNvSpPr>
          <p:nvPr/>
        </p:nvSpPr>
        <p:spPr bwMode="auto">
          <a:xfrm rot="-5400000">
            <a:off x="8305800" y="5334000"/>
            <a:ext cx="228600" cy="1447800"/>
          </a:xfrm>
          <a:prstGeom prst="leftBrace">
            <a:avLst>
              <a:gd name="adj1" fmla="val 158333"/>
              <a:gd name="adj2" fmla="val 50000"/>
            </a:avLst>
          </a:prstGeom>
          <a:noFill/>
          <a:ln w="19050">
            <a:solidFill>
              <a:schemeClr val="tx1"/>
            </a:solidFill>
            <a:round/>
            <a:headEnd/>
            <a:tailEnd/>
          </a:ln>
          <a:effectLst/>
        </p:spPr>
        <p:txBody>
          <a:bodyPr wrap="none" anchor="ctr"/>
          <a:lstStyle/>
          <a:p>
            <a:endParaRPr lang="en-US"/>
          </a:p>
        </p:txBody>
      </p:sp>
      <p:sp>
        <p:nvSpPr>
          <p:cNvPr id="61445" name="AutoShape 5"/>
          <p:cNvSpPr>
            <a:spLocks/>
          </p:cNvSpPr>
          <p:nvPr/>
        </p:nvSpPr>
        <p:spPr bwMode="auto">
          <a:xfrm rot="-5400000">
            <a:off x="5334000" y="3810000"/>
            <a:ext cx="228600" cy="4495800"/>
          </a:xfrm>
          <a:prstGeom prst="leftBrace">
            <a:avLst>
              <a:gd name="adj1" fmla="val 163252"/>
              <a:gd name="adj2" fmla="val 50000"/>
            </a:avLst>
          </a:prstGeom>
          <a:noFill/>
          <a:ln w="19050">
            <a:solidFill>
              <a:schemeClr val="tx1"/>
            </a:solidFill>
            <a:round/>
            <a:headEnd/>
            <a:tailEnd/>
          </a:ln>
          <a:effectLst/>
        </p:spPr>
        <p:txBody>
          <a:bodyPr wrap="none" anchor="ctr"/>
          <a:lstStyle/>
          <a:p>
            <a:endParaRPr lang="en-US"/>
          </a:p>
        </p:txBody>
      </p:sp>
      <p:sp>
        <p:nvSpPr>
          <p:cNvPr id="61446" name="AutoShape 6"/>
          <p:cNvSpPr>
            <a:spLocks/>
          </p:cNvSpPr>
          <p:nvPr/>
        </p:nvSpPr>
        <p:spPr bwMode="auto">
          <a:xfrm rot="-5400000">
            <a:off x="9334500" y="5753100"/>
            <a:ext cx="228600" cy="609600"/>
          </a:xfrm>
          <a:prstGeom prst="leftBrace">
            <a:avLst>
              <a:gd name="adj1" fmla="val 60543"/>
              <a:gd name="adj2" fmla="val 50000"/>
            </a:avLst>
          </a:prstGeom>
          <a:noFill/>
          <a:ln w="19050">
            <a:solidFill>
              <a:schemeClr val="tx1"/>
            </a:solidFill>
            <a:round/>
            <a:headEnd/>
            <a:tailEnd/>
          </a:ln>
          <a:effectLst/>
        </p:spPr>
        <p:txBody>
          <a:bodyPr wrap="none" anchor="ctr"/>
          <a:lstStyle/>
          <a:p>
            <a:endParaRPr lang="en-US"/>
          </a:p>
        </p:txBody>
      </p:sp>
      <p:sp>
        <p:nvSpPr>
          <p:cNvPr id="61447" name="Text Box 7"/>
          <p:cNvSpPr txBox="1">
            <a:spLocks noChangeArrowheads="1"/>
          </p:cNvSpPr>
          <p:nvPr/>
        </p:nvSpPr>
        <p:spPr bwMode="auto">
          <a:xfrm>
            <a:off x="4572000" y="6213476"/>
            <a:ext cx="1752600" cy="339725"/>
          </a:xfrm>
          <a:prstGeom prst="rect">
            <a:avLst/>
          </a:prstGeom>
          <a:noFill/>
          <a:ln w="9525">
            <a:noFill/>
            <a:miter lim="800000"/>
            <a:headEnd/>
            <a:tailEnd/>
          </a:ln>
          <a:effectLst/>
        </p:spPr>
        <p:txBody>
          <a:bodyPr wrap="none">
            <a:spAutoFit/>
          </a:bodyPr>
          <a:lstStyle/>
          <a:p>
            <a:pPr algn="ctr">
              <a:lnSpc>
                <a:spcPct val="90000"/>
              </a:lnSpc>
            </a:pPr>
            <a:r>
              <a:rPr lang="en-US" b="1">
                <a:latin typeface="Times New Roman" pitchFamily="18" charset="0"/>
              </a:rPr>
              <a:t>SPEC CPU2000</a:t>
            </a:r>
          </a:p>
        </p:txBody>
      </p:sp>
      <p:sp>
        <p:nvSpPr>
          <p:cNvPr id="61448" name="Text Box 8"/>
          <p:cNvSpPr txBox="1">
            <a:spLocks noChangeArrowheads="1"/>
          </p:cNvSpPr>
          <p:nvPr/>
        </p:nvSpPr>
        <p:spPr bwMode="auto">
          <a:xfrm>
            <a:off x="8997950" y="6213476"/>
            <a:ext cx="984250" cy="339725"/>
          </a:xfrm>
          <a:prstGeom prst="rect">
            <a:avLst/>
          </a:prstGeom>
          <a:noFill/>
          <a:ln w="9525">
            <a:noFill/>
            <a:miter lim="800000"/>
            <a:headEnd/>
            <a:tailEnd/>
          </a:ln>
          <a:effectLst/>
        </p:spPr>
        <p:txBody>
          <a:bodyPr wrap="none">
            <a:spAutoFit/>
          </a:bodyPr>
          <a:lstStyle/>
          <a:p>
            <a:pPr algn="ctr">
              <a:lnSpc>
                <a:spcPct val="90000"/>
              </a:lnSpc>
            </a:pPr>
            <a:r>
              <a:rPr lang="en-US" b="1">
                <a:latin typeface="Times New Roman" pitchFamily="18" charset="0"/>
              </a:rPr>
              <a:t>Desktop</a:t>
            </a:r>
          </a:p>
        </p:txBody>
      </p:sp>
      <p:sp>
        <p:nvSpPr>
          <p:cNvPr id="61449" name="Text Box 9"/>
          <p:cNvSpPr txBox="1">
            <a:spLocks noChangeArrowheads="1"/>
          </p:cNvSpPr>
          <p:nvPr/>
        </p:nvSpPr>
        <p:spPr bwMode="auto">
          <a:xfrm>
            <a:off x="8007350" y="6213476"/>
            <a:ext cx="831850" cy="339725"/>
          </a:xfrm>
          <a:prstGeom prst="rect">
            <a:avLst/>
          </a:prstGeom>
          <a:noFill/>
          <a:ln w="9525">
            <a:noFill/>
            <a:miter lim="800000"/>
            <a:headEnd/>
            <a:tailEnd/>
          </a:ln>
          <a:effectLst/>
        </p:spPr>
        <p:txBody>
          <a:bodyPr wrap="none">
            <a:spAutoFit/>
          </a:bodyPr>
          <a:lstStyle/>
          <a:p>
            <a:pPr algn="ctr">
              <a:lnSpc>
                <a:spcPct val="90000"/>
              </a:lnSpc>
            </a:pPr>
            <a:r>
              <a:rPr lang="en-US" b="1">
                <a:latin typeface="Times New Roman" pitchFamily="18" charset="0"/>
              </a:rPr>
              <a:t>Server</a:t>
            </a:r>
          </a:p>
        </p:txBody>
      </p:sp>
      <p:sp>
        <p:nvSpPr>
          <p:cNvPr id="61450" name="Rectangle 10"/>
          <p:cNvSpPr>
            <a:spLocks noChangeArrowheads="1"/>
          </p:cNvSpPr>
          <p:nvPr/>
        </p:nvSpPr>
        <p:spPr bwMode="auto">
          <a:xfrm>
            <a:off x="9805988" y="3205163"/>
            <a:ext cx="100012" cy="59055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3" name="Footer Placeholder 12"/>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69825423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1"/>
          </p:nvPr>
        </p:nvSpPr>
        <p:spPr/>
        <p:txBody>
          <a:bodyPr/>
          <a:lstStyle/>
          <a:p>
            <a:fld id="{0E3B69D7-EA5A-4760-93AA-0E584F0FDFED}" type="slidenum">
              <a:rPr lang="en-US"/>
              <a:pPr/>
              <a:t>52</a:t>
            </a:fld>
            <a:endParaRPr lang="en-US"/>
          </a:p>
        </p:txBody>
      </p:sp>
      <p:sp>
        <p:nvSpPr>
          <p:cNvPr id="61451" name="Rectangle 11"/>
          <p:cNvSpPr>
            <a:spLocks noGrp="1" noChangeArrowheads="1"/>
          </p:cNvSpPr>
          <p:nvPr>
            <p:ph type="title"/>
          </p:nvPr>
        </p:nvSpPr>
        <p:spPr/>
        <p:txBody>
          <a:bodyPr/>
          <a:lstStyle/>
          <a:p>
            <a:r>
              <a:rPr lang="en-US"/>
              <a:t>Base Performance: SPEC 2006</a:t>
            </a:r>
          </a:p>
        </p:txBody>
      </p:sp>
      <p:sp>
        <p:nvSpPr>
          <p:cNvPr id="13" name="Footer Placeholder 12"/>
          <p:cNvSpPr>
            <a:spLocks noGrp="1"/>
          </p:cNvSpPr>
          <p:nvPr>
            <p:ph type="ftr" sz="quarter" idx="12"/>
          </p:nvPr>
        </p:nvSpPr>
        <p:spPr/>
        <p:txBody>
          <a:bodyPr/>
          <a:lstStyle/>
          <a:p>
            <a:r>
              <a:rPr lang="en-US" err="1"/>
              <a:t>DynamoRIO</a:t>
            </a:r>
            <a:r>
              <a:rPr lang="en-US"/>
              <a:t> Tutorial February 2017</a:t>
            </a:r>
          </a:p>
        </p:txBody>
      </p:sp>
      <p:pic>
        <p:nvPicPr>
          <p:cNvPr id="201730" name="Picture 2" descr="C:\src\studies\vs-pin\DR-inline-for-3.3-release\graphs\b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797" y="1219200"/>
            <a:ext cx="8662604"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7212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ARM: Preliminary Performance Comparison</a:t>
            </a:r>
          </a:p>
        </p:txBody>
      </p:sp>
      <p:sp>
        <p:nvSpPr>
          <p:cNvPr id="4" name="Slide Number Placeholder 3"/>
          <p:cNvSpPr>
            <a:spLocks noGrp="1"/>
          </p:cNvSpPr>
          <p:nvPr>
            <p:ph type="sldNum" sz="quarter" idx="11"/>
          </p:nvPr>
        </p:nvSpPr>
        <p:spPr/>
        <p:txBody>
          <a:bodyPr/>
          <a:lstStyle/>
          <a:p>
            <a:fld id="{07DAC6C6-0EA6-42E9-AC8C-EA1D2413033A}" type="slidenum">
              <a:rPr lang="en-US" smtClean="0"/>
              <a:pPr/>
              <a:t>53</a:t>
            </a:fld>
            <a:endParaRPr lang="en-US"/>
          </a:p>
        </p:txBody>
      </p:sp>
      <p:sp>
        <p:nvSpPr>
          <p:cNvPr id="5" name="Footer Placeholder 4"/>
          <p:cNvSpPr>
            <a:spLocks noGrp="1"/>
          </p:cNvSpPr>
          <p:nvPr>
            <p:ph type="ftr" sz="quarter" idx="12"/>
          </p:nvPr>
        </p:nvSpPr>
        <p:spPr/>
        <p:txBody>
          <a:bodyPr/>
          <a:lstStyle/>
          <a:p>
            <a:r>
              <a:rPr lang="en-US"/>
              <a:t>DynamoRIO Tutorial February 2017</a:t>
            </a:r>
          </a:p>
        </p:txBody>
      </p:sp>
      <p:graphicFrame>
        <p:nvGraphicFramePr>
          <p:cNvPr id="6" name="Content Placeholder 5"/>
          <p:cNvGraphicFramePr>
            <a:graphicFrameLocks noGrp="1"/>
          </p:cNvGraphicFramePr>
          <p:nvPr>
            <p:ph idx="1"/>
          </p:nvPr>
        </p:nvGraphicFramePr>
        <p:xfrm>
          <a:off x="1828800" y="1143000"/>
          <a:ext cx="8458200" cy="5276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7696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06BE6199-AE07-465A-B5D9-D156DB8796D2}" type="slidenum">
              <a:rPr lang="en-US"/>
              <a:pPr/>
              <a:t>54</a:t>
            </a:fld>
            <a:endParaRPr lang="en-US"/>
          </a:p>
        </p:txBody>
      </p:sp>
      <p:sp>
        <p:nvSpPr>
          <p:cNvPr id="65540" name="Rectangle 4"/>
          <p:cNvSpPr>
            <a:spLocks noGrp="1" noChangeArrowheads="1"/>
          </p:cNvSpPr>
          <p:nvPr>
            <p:ph type="title"/>
          </p:nvPr>
        </p:nvSpPr>
        <p:spPr/>
        <p:txBody>
          <a:bodyPr/>
          <a:lstStyle/>
          <a:p>
            <a:r>
              <a:rPr lang="en-US"/>
              <a:t>Sources of Overhead</a:t>
            </a:r>
          </a:p>
        </p:txBody>
      </p:sp>
      <p:sp>
        <p:nvSpPr>
          <p:cNvPr id="65541" name="Rectangle 5"/>
          <p:cNvSpPr>
            <a:spLocks noGrp="1" noChangeArrowheads="1"/>
          </p:cNvSpPr>
          <p:nvPr>
            <p:ph type="body" idx="1"/>
          </p:nvPr>
        </p:nvSpPr>
        <p:spPr/>
        <p:txBody>
          <a:bodyPr/>
          <a:lstStyle/>
          <a:p>
            <a:r>
              <a:rPr lang="en-US"/>
              <a:t>Extra instructions</a:t>
            </a:r>
          </a:p>
          <a:p>
            <a:pPr lvl="1"/>
            <a:r>
              <a:rPr lang="en-US"/>
              <a:t>Indirect branch target comparisons</a:t>
            </a:r>
          </a:p>
          <a:p>
            <a:pPr lvl="1"/>
            <a:r>
              <a:rPr lang="en-US"/>
              <a:t>Indirect branch hash-table lookups</a:t>
            </a:r>
          </a:p>
          <a:p>
            <a:r>
              <a:rPr lang="en-US"/>
              <a:t>Extra data cache pressure</a:t>
            </a:r>
          </a:p>
          <a:p>
            <a:pPr lvl="1"/>
            <a:r>
              <a:rPr lang="en-US"/>
              <a:t>Indirect branch hash-table</a:t>
            </a:r>
          </a:p>
          <a:p>
            <a:r>
              <a:rPr lang="en-US"/>
              <a:t>Branch mis-predictions</a:t>
            </a:r>
          </a:p>
          <a:p>
            <a:pPr lvl="1"/>
            <a:r>
              <a:rPr lang="en-US"/>
              <a:t>Calls and returns turn into jumps on some architectures</a:t>
            </a:r>
          </a:p>
          <a:p>
            <a:r>
              <a:rPr lang="en-US"/>
              <a:t>Application code modification</a:t>
            </a:r>
          </a:p>
        </p:txBody>
      </p:sp>
      <p:sp>
        <p:nvSpPr>
          <p:cNvPr id="6" name="Footer Placeholder 5"/>
          <p:cNvSpPr>
            <a:spLocks noGrp="1"/>
          </p:cNvSpPr>
          <p:nvPr>
            <p:ph type="ftr" sz="quarter" idx="12"/>
          </p:nvPr>
        </p:nvSpPr>
        <p:spPr/>
        <p:txBody>
          <a:bodyPr/>
          <a:lstStyle/>
          <a:p>
            <a:r>
              <a:rPr lang="en-US" err="1"/>
              <a:t>DynamoRIO</a:t>
            </a:r>
            <a:r>
              <a:rPr lang="en-US"/>
              <a:t> Tutorial February 2017</a:t>
            </a:r>
          </a:p>
        </p:txBody>
      </p:sp>
    </p:spTree>
    <p:extLst>
      <p:ext uri="{BB962C8B-B14F-4D97-AF65-F5344CB8AC3E}">
        <p14:creationId xmlns:p14="http://schemas.microsoft.com/office/powerpoint/2010/main" val="40183665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25D5-7744-D74D-818E-E500D1703C1B}"/>
              </a:ext>
            </a:extLst>
          </p:cNvPr>
          <p:cNvSpPr>
            <a:spLocks noGrp="1"/>
          </p:cNvSpPr>
          <p:nvPr>
            <p:ph type="title"/>
          </p:nvPr>
        </p:nvSpPr>
        <p:spPr/>
        <p:txBody>
          <a:bodyPr/>
          <a:lstStyle/>
          <a:p>
            <a:r>
              <a:rPr lang="en-US"/>
              <a:t>Isomorphism</a:t>
            </a:r>
          </a:p>
        </p:txBody>
      </p:sp>
      <p:sp>
        <p:nvSpPr>
          <p:cNvPr id="3" name="Content Placeholder 2">
            <a:extLst>
              <a:ext uri="{FF2B5EF4-FFF2-40B4-BE49-F238E27FC236}">
                <a16:creationId xmlns:a16="http://schemas.microsoft.com/office/drawing/2014/main" id="{F6DFB1DF-8177-C54F-962B-92B64D9CB928}"/>
              </a:ext>
            </a:extLst>
          </p:cNvPr>
          <p:cNvSpPr>
            <a:spLocks noGrp="1"/>
          </p:cNvSpPr>
          <p:nvPr>
            <p:ph idx="1"/>
          </p:nvPr>
        </p:nvSpPr>
        <p:spPr>
          <a:xfrm>
            <a:off x="267419" y="5262563"/>
            <a:ext cx="11662913" cy="914400"/>
          </a:xfrm>
        </p:spPr>
        <p:txBody>
          <a:bodyPr/>
          <a:lstStyle/>
          <a:p>
            <a:r>
              <a:rPr lang="en-US" i="1"/>
              <a:t>Formally</a:t>
            </a:r>
            <a:r>
              <a:rPr lang="en-US"/>
              <a:t>, virtualization involves the construction of an </a:t>
            </a:r>
            <a:r>
              <a:rPr lang="en-US" b="1"/>
              <a:t>isomorphism</a:t>
            </a:r>
            <a:r>
              <a:rPr lang="en-US"/>
              <a:t> from </a:t>
            </a:r>
            <a:r>
              <a:rPr lang="en-US" b="1"/>
              <a:t>guest</a:t>
            </a:r>
            <a:r>
              <a:rPr lang="en-US"/>
              <a:t> state to </a:t>
            </a:r>
            <a:r>
              <a:rPr lang="en-US" b="1"/>
              <a:t>host</a:t>
            </a:r>
            <a:r>
              <a:rPr lang="en-US"/>
              <a:t> state</a:t>
            </a:r>
          </a:p>
        </p:txBody>
      </p:sp>
      <p:sp>
        <p:nvSpPr>
          <p:cNvPr id="4" name="Slide Number Placeholder 3">
            <a:extLst>
              <a:ext uri="{FF2B5EF4-FFF2-40B4-BE49-F238E27FC236}">
                <a16:creationId xmlns:a16="http://schemas.microsoft.com/office/drawing/2014/main" id="{98D75553-4B00-1449-BF5D-F52D17260E37}"/>
              </a:ext>
            </a:extLst>
          </p:cNvPr>
          <p:cNvSpPr>
            <a:spLocks noGrp="1"/>
          </p:cNvSpPr>
          <p:nvPr>
            <p:ph type="sldNum" sz="quarter" idx="12"/>
          </p:nvPr>
        </p:nvSpPr>
        <p:spPr/>
        <p:txBody>
          <a:bodyPr/>
          <a:lstStyle/>
          <a:p>
            <a:fld id="{FBF729FF-03AA-4E9E-A079-183B0BB68762}" type="slidenum">
              <a:rPr lang="en-US" smtClean="0"/>
              <a:t>6</a:t>
            </a:fld>
            <a:endParaRPr lang="en-US"/>
          </a:p>
        </p:txBody>
      </p:sp>
      <p:pic>
        <p:nvPicPr>
          <p:cNvPr id="8" name="Picture 7">
            <a:extLst>
              <a:ext uri="{FF2B5EF4-FFF2-40B4-BE49-F238E27FC236}">
                <a16:creationId xmlns:a16="http://schemas.microsoft.com/office/drawing/2014/main" id="{15A89D2C-AF96-0845-A946-0B3BB7E5E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350" y="1530350"/>
            <a:ext cx="5661387" cy="3533935"/>
          </a:xfrm>
          <a:prstGeom prst="rect">
            <a:avLst/>
          </a:prstGeom>
        </p:spPr>
      </p:pic>
    </p:spTree>
    <p:extLst>
      <p:ext uri="{BB962C8B-B14F-4D97-AF65-F5344CB8AC3E}">
        <p14:creationId xmlns:p14="http://schemas.microsoft.com/office/powerpoint/2010/main" val="19779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6A61-70C8-2F4B-9E08-81FB9DD8980B}"/>
              </a:ext>
            </a:extLst>
          </p:cNvPr>
          <p:cNvSpPr>
            <a:spLocks noGrp="1"/>
          </p:cNvSpPr>
          <p:nvPr>
            <p:ph type="title"/>
          </p:nvPr>
        </p:nvSpPr>
        <p:spPr/>
        <p:txBody>
          <a:bodyPr/>
          <a:lstStyle/>
          <a:p>
            <a:r>
              <a:rPr lang="en-US"/>
              <a:t>Types of Virtualization</a:t>
            </a:r>
          </a:p>
        </p:txBody>
      </p:sp>
      <p:sp>
        <p:nvSpPr>
          <p:cNvPr id="3" name="Content Placeholder 2">
            <a:extLst>
              <a:ext uri="{FF2B5EF4-FFF2-40B4-BE49-F238E27FC236}">
                <a16:creationId xmlns:a16="http://schemas.microsoft.com/office/drawing/2014/main" id="{98CDBB64-EBDC-C440-B91D-15304239C03F}"/>
              </a:ext>
            </a:extLst>
          </p:cNvPr>
          <p:cNvSpPr>
            <a:spLocks noGrp="1"/>
          </p:cNvSpPr>
          <p:nvPr>
            <p:ph idx="1"/>
          </p:nvPr>
        </p:nvSpPr>
        <p:spPr>
          <a:xfrm>
            <a:off x="838200" y="1436922"/>
            <a:ext cx="6911109" cy="5350515"/>
          </a:xfrm>
        </p:spPr>
        <p:txBody>
          <a:bodyPr>
            <a:normAutofit fontScale="85000" lnSpcReduction="20000"/>
          </a:bodyPr>
          <a:lstStyle/>
          <a:p>
            <a:r>
              <a:rPr lang="en-US"/>
              <a:t>Process Virtualization</a:t>
            </a:r>
          </a:p>
          <a:p>
            <a:pPr lvl="1"/>
            <a:r>
              <a:rPr lang="en-US"/>
              <a:t>Language construction</a:t>
            </a:r>
          </a:p>
          <a:p>
            <a:pPr lvl="2"/>
            <a:r>
              <a:rPr lang="en-US"/>
              <a:t>Java, .NET</a:t>
            </a:r>
          </a:p>
          <a:p>
            <a:pPr lvl="1"/>
            <a:r>
              <a:rPr lang="en-US"/>
              <a:t>Cross-ISA </a:t>
            </a:r>
            <a:r>
              <a:rPr lang="en-US" i="1"/>
              <a:t>emulation</a:t>
            </a:r>
          </a:p>
          <a:p>
            <a:pPr lvl="2"/>
            <a:r>
              <a:rPr lang="en-US"/>
              <a:t>Running Android emulator</a:t>
            </a:r>
          </a:p>
          <a:p>
            <a:pPr lvl="1"/>
            <a:r>
              <a:rPr lang="en-US"/>
              <a:t>Application virtualization</a:t>
            </a:r>
          </a:p>
          <a:p>
            <a:pPr lvl="2"/>
            <a:r>
              <a:rPr lang="en-US"/>
              <a:t>Sandboxing</a:t>
            </a:r>
          </a:p>
          <a:p>
            <a:pPr lvl="2"/>
            <a:endParaRPr lang="en-US"/>
          </a:p>
          <a:p>
            <a:r>
              <a:rPr lang="en-US"/>
              <a:t>Device Virtualization</a:t>
            </a:r>
          </a:p>
          <a:p>
            <a:pPr lvl="1"/>
            <a:r>
              <a:rPr lang="en-US"/>
              <a:t>RAID, NAT, Bridging</a:t>
            </a:r>
          </a:p>
          <a:p>
            <a:pPr lvl="1"/>
            <a:endParaRPr lang="en-US"/>
          </a:p>
          <a:p>
            <a:r>
              <a:rPr lang="en-US"/>
              <a:t>System Virtualization</a:t>
            </a:r>
          </a:p>
          <a:p>
            <a:pPr lvl="1"/>
            <a:r>
              <a:rPr lang="en-US"/>
              <a:t>Type-1: VMWare, Xen</a:t>
            </a:r>
          </a:p>
          <a:p>
            <a:pPr lvl="1"/>
            <a:r>
              <a:rPr lang="en-US"/>
              <a:t>Type-2: VirtualBox, VMWare Workstation, Fusion</a:t>
            </a:r>
            <a:br>
              <a:rPr lang="en-US"/>
            </a:br>
            <a:r>
              <a:rPr lang="en-US"/>
              <a:t>Microsoft Hyper-V</a:t>
            </a:r>
          </a:p>
          <a:p>
            <a:pPr lvl="1"/>
            <a:endParaRPr lang="en-US"/>
          </a:p>
          <a:p>
            <a:r>
              <a:rPr lang="en-US"/>
              <a:t>Light-Weighted Virtualization (Container)</a:t>
            </a:r>
          </a:p>
          <a:p>
            <a:pPr lvl="1"/>
            <a:r>
              <a:rPr lang="en-US"/>
              <a:t>Container</a:t>
            </a:r>
          </a:p>
        </p:txBody>
      </p:sp>
      <p:sp>
        <p:nvSpPr>
          <p:cNvPr id="4" name="Slide Number Placeholder 3">
            <a:extLst>
              <a:ext uri="{FF2B5EF4-FFF2-40B4-BE49-F238E27FC236}">
                <a16:creationId xmlns:a16="http://schemas.microsoft.com/office/drawing/2014/main" id="{4B639518-F894-E84D-BCE1-A09E7F0CC56C}"/>
              </a:ext>
            </a:extLst>
          </p:cNvPr>
          <p:cNvSpPr>
            <a:spLocks noGrp="1"/>
          </p:cNvSpPr>
          <p:nvPr>
            <p:ph type="sldNum" sz="quarter" idx="12"/>
          </p:nvPr>
        </p:nvSpPr>
        <p:spPr/>
        <p:txBody>
          <a:bodyPr/>
          <a:lstStyle/>
          <a:p>
            <a:fld id="{FBF729FF-03AA-4E9E-A079-183B0BB68762}" type="slidenum">
              <a:rPr lang="en-US" smtClean="0"/>
              <a:t>7</a:t>
            </a:fld>
            <a:endParaRPr lang="en-US"/>
          </a:p>
        </p:txBody>
      </p:sp>
      <p:pic>
        <p:nvPicPr>
          <p:cNvPr id="1026" name="Picture 2" descr="Virtual Machines: Versatile Platforms for Systems and Processes (The Morgan  Kaufmann Series in Computer Architecture and Design): Smith, Jim, Nair,  Ravi: 9781558609105: Amazon.com: Books">
            <a:extLst>
              <a:ext uri="{FF2B5EF4-FFF2-40B4-BE49-F238E27FC236}">
                <a16:creationId xmlns:a16="http://schemas.microsoft.com/office/drawing/2014/main" id="{2B5CC966-AC2A-574B-AC34-8D1213933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045" y="944770"/>
            <a:ext cx="4131888" cy="541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8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20EF-2BA0-394F-857F-41B2A51C22B0}"/>
              </a:ext>
            </a:extLst>
          </p:cNvPr>
          <p:cNvSpPr>
            <a:spLocks noGrp="1"/>
          </p:cNvSpPr>
          <p:nvPr>
            <p:ph type="title"/>
          </p:nvPr>
        </p:nvSpPr>
        <p:spPr>
          <a:xfrm>
            <a:off x="838200" y="365126"/>
            <a:ext cx="10515600" cy="1007844"/>
          </a:xfrm>
        </p:spPr>
        <p:txBody>
          <a:bodyPr/>
          <a:lstStyle/>
          <a:p>
            <a:r>
              <a:rPr lang="en-US"/>
              <a:t>Taxonomy</a:t>
            </a:r>
          </a:p>
        </p:txBody>
      </p:sp>
      <p:sp>
        <p:nvSpPr>
          <p:cNvPr id="4" name="Slide Number Placeholder 3">
            <a:extLst>
              <a:ext uri="{FF2B5EF4-FFF2-40B4-BE49-F238E27FC236}">
                <a16:creationId xmlns:a16="http://schemas.microsoft.com/office/drawing/2014/main" id="{59D56B8D-075D-E342-87E3-4877BAC6C896}"/>
              </a:ext>
            </a:extLst>
          </p:cNvPr>
          <p:cNvSpPr>
            <a:spLocks noGrp="1"/>
          </p:cNvSpPr>
          <p:nvPr>
            <p:ph type="sldNum" sz="quarter" idx="12"/>
          </p:nvPr>
        </p:nvSpPr>
        <p:spPr/>
        <p:txBody>
          <a:bodyPr/>
          <a:lstStyle/>
          <a:p>
            <a:fld id="{FBF729FF-03AA-4E9E-A079-183B0BB68762}" type="slidenum">
              <a:rPr lang="en-US" smtClean="0"/>
              <a:t>8</a:t>
            </a:fld>
            <a:endParaRPr lang="en-US"/>
          </a:p>
        </p:txBody>
      </p:sp>
      <p:cxnSp>
        <p:nvCxnSpPr>
          <p:cNvPr id="5" name="Straight Connector 4">
            <a:extLst>
              <a:ext uri="{FF2B5EF4-FFF2-40B4-BE49-F238E27FC236}">
                <a16:creationId xmlns:a16="http://schemas.microsoft.com/office/drawing/2014/main" id="{AB770881-56D4-9F4D-B1E1-A31B39214C12}"/>
              </a:ext>
            </a:extLst>
          </p:cNvPr>
          <p:cNvCxnSpPr/>
          <p:nvPr/>
        </p:nvCxnSpPr>
        <p:spPr>
          <a:xfrm rot="10800000" flipV="1">
            <a:off x="2957944" y="1752600"/>
            <a:ext cx="2362200" cy="114300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AEA7466-8E72-444A-A8CF-312775B273C7}"/>
              </a:ext>
            </a:extLst>
          </p:cNvPr>
          <p:cNvCxnSpPr/>
          <p:nvPr/>
        </p:nvCxnSpPr>
        <p:spPr>
          <a:xfrm rot="10800000">
            <a:off x="5320144" y="1752600"/>
            <a:ext cx="2362200" cy="114300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478026E-FC50-004C-8A4E-123339042D84}"/>
              </a:ext>
            </a:extLst>
          </p:cNvPr>
          <p:cNvCxnSpPr/>
          <p:nvPr/>
        </p:nvCxnSpPr>
        <p:spPr>
          <a:xfrm rot="10800000" flipV="1">
            <a:off x="1967344" y="2895600"/>
            <a:ext cx="990600" cy="83820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A49F94-F0AA-9440-AE89-1BE1A483DCEF}"/>
              </a:ext>
            </a:extLst>
          </p:cNvPr>
          <p:cNvCxnSpPr/>
          <p:nvPr/>
        </p:nvCxnSpPr>
        <p:spPr>
          <a:xfrm rot="10800000" flipH="1" flipV="1">
            <a:off x="2957944" y="2895600"/>
            <a:ext cx="990600" cy="83820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680046-890F-0F47-B930-C895976C8A6E}"/>
              </a:ext>
            </a:extLst>
          </p:cNvPr>
          <p:cNvCxnSpPr/>
          <p:nvPr/>
        </p:nvCxnSpPr>
        <p:spPr>
          <a:xfrm rot="10800000" flipV="1">
            <a:off x="6691744" y="2895600"/>
            <a:ext cx="990600" cy="83820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94FC430-0595-A544-A62A-FAD5B9019965}"/>
              </a:ext>
            </a:extLst>
          </p:cNvPr>
          <p:cNvCxnSpPr/>
          <p:nvPr/>
        </p:nvCxnSpPr>
        <p:spPr>
          <a:xfrm rot="10800000" flipH="1" flipV="1">
            <a:off x="7682344" y="2895600"/>
            <a:ext cx="990600" cy="83820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30EE400-0B08-0E41-8F72-06277FCE0AC1}"/>
              </a:ext>
            </a:extLst>
          </p:cNvPr>
          <p:cNvSpPr txBox="1"/>
          <p:nvPr/>
        </p:nvSpPr>
        <p:spPr>
          <a:xfrm>
            <a:off x="1891144" y="1600200"/>
            <a:ext cx="1513299" cy="400110"/>
          </a:xfrm>
          <a:prstGeom prst="rect">
            <a:avLst/>
          </a:prstGeom>
          <a:noFill/>
        </p:spPr>
        <p:txBody>
          <a:bodyPr wrap="none" rtlCol="0">
            <a:spAutoFit/>
          </a:bodyPr>
          <a:lstStyle/>
          <a:p>
            <a:r>
              <a:rPr lang="en-US" sz="2000" b="1" i="1"/>
              <a:t>Process VMs</a:t>
            </a:r>
          </a:p>
        </p:txBody>
      </p:sp>
      <p:sp>
        <p:nvSpPr>
          <p:cNvPr id="12" name="TextBox 11">
            <a:extLst>
              <a:ext uri="{FF2B5EF4-FFF2-40B4-BE49-F238E27FC236}">
                <a16:creationId xmlns:a16="http://schemas.microsoft.com/office/drawing/2014/main" id="{7AE712A0-0678-714A-9C87-DCC63A8B01E9}"/>
              </a:ext>
            </a:extLst>
          </p:cNvPr>
          <p:cNvSpPr txBox="1"/>
          <p:nvPr/>
        </p:nvSpPr>
        <p:spPr>
          <a:xfrm>
            <a:off x="6996544" y="1600200"/>
            <a:ext cx="1472583" cy="400110"/>
          </a:xfrm>
          <a:prstGeom prst="rect">
            <a:avLst/>
          </a:prstGeom>
          <a:noFill/>
        </p:spPr>
        <p:txBody>
          <a:bodyPr wrap="none" rtlCol="0">
            <a:spAutoFit/>
          </a:bodyPr>
          <a:lstStyle/>
          <a:p>
            <a:r>
              <a:rPr lang="en-US" sz="2000" b="1" i="1"/>
              <a:t>System VMs</a:t>
            </a:r>
          </a:p>
        </p:txBody>
      </p:sp>
      <p:sp>
        <p:nvSpPr>
          <p:cNvPr id="13" name="TextBox 12">
            <a:extLst>
              <a:ext uri="{FF2B5EF4-FFF2-40B4-BE49-F238E27FC236}">
                <a16:creationId xmlns:a16="http://schemas.microsoft.com/office/drawing/2014/main" id="{1FB994F7-D385-324F-8479-2C46FD677048}"/>
              </a:ext>
            </a:extLst>
          </p:cNvPr>
          <p:cNvSpPr txBox="1"/>
          <p:nvPr/>
        </p:nvSpPr>
        <p:spPr>
          <a:xfrm>
            <a:off x="1814944" y="2819400"/>
            <a:ext cx="652744" cy="584775"/>
          </a:xfrm>
          <a:prstGeom prst="rect">
            <a:avLst/>
          </a:prstGeom>
          <a:noFill/>
        </p:spPr>
        <p:txBody>
          <a:bodyPr wrap="none" rtlCol="0">
            <a:spAutoFit/>
          </a:bodyPr>
          <a:lstStyle/>
          <a:p>
            <a:pPr algn="ctr"/>
            <a:r>
              <a:rPr lang="en-US" sz="1600" b="1"/>
              <a:t>Same</a:t>
            </a:r>
          </a:p>
          <a:p>
            <a:pPr algn="ctr"/>
            <a:r>
              <a:rPr lang="en-US" sz="1600" b="1"/>
              <a:t>ISA</a:t>
            </a:r>
          </a:p>
        </p:txBody>
      </p:sp>
      <p:sp>
        <p:nvSpPr>
          <p:cNvPr id="14" name="TextBox 13">
            <a:extLst>
              <a:ext uri="{FF2B5EF4-FFF2-40B4-BE49-F238E27FC236}">
                <a16:creationId xmlns:a16="http://schemas.microsoft.com/office/drawing/2014/main" id="{57ACDA21-6405-8B48-B984-D574AD11799E}"/>
              </a:ext>
            </a:extLst>
          </p:cNvPr>
          <p:cNvSpPr txBox="1"/>
          <p:nvPr/>
        </p:nvSpPr>
        <p:spPr>
          <a:xfrm>
            <a:off x="3415144" y="2819400"/>
            <a:ext cx="947888" cy="584775"/>
          </a:xfrm>
          <a:prstGeom prst="rect">
            <a:avLst/>
          </a:prstGeom>
          <a:noFill/>
        </p:spPr>
        <p:txBody>
          <a:bodyPr wrap="none" rtlCol="0">
            <a:spAutoFit/>
          </a:bodyPr>
          <a:lstStyle/>
          <a:p>
            <a:pPr algn="ctr"/>
            <a:r>
              <a:rPr lang="en-US" sz="1600" b="1"/>
              <a:t>Different</a:t>
            </a:r>
          </a:p>
          <a:p>
            <a:pPr algn="ctr"/>
            <a:r>
              <a:rPr lang="en-US" sz="1600" b="1"/>
              <a:t>ISA</a:t>
            </a:r>
          </a:p>
        </p:txBody>
      </p:sp>
      <p:sp>
        <p:nvSpPr>
          <p:cNvPr id="15" name="TextBox 14">
            <a:extLst>
              <a:ext uri="{FF2B5EF4-FFF2-40B4-BE49-F238E27FC236}">
                <a16:creationId xmlns:a16="http://schemas.microsoft.com/office/drawing/2014/main" id="{5C427668-2AFB-CB4A-94FE-85AD5EB8F64C}"/>
              </a:ext>
            </a:extLst>
          </p:cNvPr>
          <p:cNvSpPr txBox="1"/>
          <p:nvPr/>
        </p:nvSpPr>
        <p:spPr>
          <a:xfrm>
            <a:off x="6463144" y="2819400"/>
            <a:ext cx="652744" cy="584775"/>
          </a:xfrm>
          <a:prstGeom prst="rect">
            <a:avLst/>
          </a:prstGeom>
          <a:noFill/>
        </p:spPr>
        <p:txBody>
          <a:bodyPr wrap="none" rtlCol="0">
            <a:spAutoFit/>
          </a:bodyPr>
          <a:lstStyle/>
          <a:p>
            <a:pPr algn="ctr"/>
            <a:r>
              <a:rPr lang="en-US" sz="1600" b="1"/>
              <a:t>Same</a:t>
            </a:r>
          </a:p>
          <a:p>
            <a:pPr algn="ctr"/>
            <a:r>
              <a:rPr lang="en-US" sz="1600" b="1"/>
              <a:t>ISA</a:t>
            </a:r>
          </a:p>
        </p:txBody>
      </p:sp>
      <p:sp>
        <p:nvSpPr>
          <p:cNvPr id="16" name="TextBox 15">
            <a:extLst>
              <a:ext uri="{FF2B5EF4-FFF2-40B4-BE49-F238E27FC236}">
                <a16:creationId xmlns:a16="http://schemas.microsoft.com/office/drawing/2014/main" id="{244648A2-9BD8-A349-B333-9E4088D1512A}"/>
              </a:ext>
            </a:extLst>
          </p:cNvPr>
          <p:cNvSpPr txBox="1"/>
          <p:nvPr/>
        </p:nvSpPr>
        <p:spPr>
          <a:xfrm>
            <a:off x="8063344" y="2819400"/>
            <a:ext cx="947888" cy="584775"/>
          </a:xfrm>
          <a:prstGeom prst="rect">
            <a:avLst/>
          </a:prstGeom>
          <a:noFill/>
        </p:spPr>
        <p:txBody>
          <a:bodyPr wrap="none" rtlCol="0">
            <a:spAutoFit/>
          </a:bodyPr>
          <a:lstStyle/>
          <a:p>
            <a:pPr algn="ctr"/>
            <a:r>
              <a:rPr lang="en-US" sz="1600" b="1"/>
              <a:t>Different</a:t>
            </a:r>
          </a:p>
          <a:p>
            <a:pPr algn="ctr"/>
            <a:r>
              <a:rPr lang="en-US" sz="1600" b="1"/>
              <a:t>ISA</a:t>
            </a:r>
          </a:p>
        </p:txBody>
      </p:sp>
      <p:sp>
        <p:nvSpPr>
          <p:cNvPr id="18" name="TextBox 17">
            <a:extLst>
              <a:ext uri="{FF2B5EF4-FFF2-40B4-BE49-F238E27FC236}">
                <a16:creationId xmlns:a16="http://schemas.microsoft.com/office/drawing/2014/main" id="{7F73A4C7-2310-1443-90CC-405157483030}"/>
              </a:ext>
            </a:extLst>
          </p:cNvPr>
          <p:cNvSpPr txBox="1"/>
          <p:nvPr/>
        </p:nvSpPr>
        <p:spPr>
          <a:xfrm>
            <a:off x="3338944" y="3886200"/>
            <a:ext cx="1204049" cy="646331"/>
          </a:xfrm>
          <a:prstGeom prst="rect">
            <a:avLst/>
          </a:prstGeom>
          <a:noFill/>
        </p:spPr>
        <p:txBody>
          <a:bodyPr wrap="none" rtlCol="0">
            <a:spAutoFit/>
          </a:bodyPr>
          <a:lstStyle/>
          <a:p>
            <a:pPr algn="ctr"/>
            <a:r>
              <a:rPr lang="en-US"/>
              <a:t>Dynamic</a:t>
            </a:r>
          </a:p>
          <a:p>
            <a:pPr algn="ctr"/>
            <a:r>
              <a:rPr lang="en-US"/>
              <a:t>Translators</a:t>
            </a:r>
          </a:p>
        </p:txBody>
      </p:sp>
      <p:sp>
        <p:nvSpPr>
          <p:cNvPr id="19" name="TextBox 18">
            <a:extLst>
              <a:ext uri="{FF2B5EF4-FFF2-40B4-BE49-F238E27FC236}">
                <a16:creationId xmlns:a16="http://schemas.microsoft.com/office/drawing/2014/main" id="{BBC79EA5-200A-444A-87F5-CC3A565091C9}"/>
              </a:ext>
            </a:extLst>
          </p:cNvPr>
          <p:cNvSpPr txBox="1"/>
          <p:nvPr/>
        </p:nvSpPr>
        <p:spPr>
          <a:xfrm>
            <a:off x="6147112" y="3886200"/>
            <a:ext cx="1104085" cy="646331"/>
          </a:xfrm>
          <a:prstGeom prst="rect">
            <a:avLst/>
          </a:prstGeom>
          <a:noFill/>
        </p:spPr>
        <p:txBody>
          <a:bodyPr wrap="none" rtlCol="0">
            <a:spAutoFit/>
          </a:bodyPr>
          <a:lstStyle/>
          <a:p>
            <a:pPr algn="ctr"/>
            <a:r>
              <a:rPr lang="en-US"/>
              <a:t>Hardware</a:t>
            </a:r>
          </a:p>
          <a:p>
            <a:pPr algn="ctr"/>
            <a:r>
              <a:rPr lang="en-US"/>
              <a:t>VMs</a:t>
            </a:r>
          </a:p>
        </p:txBody>
      </p:sp>
      <p:sp>
        <p:nvSpPr>
          <p:cNvPr id="20" name="TextBox 19">
            <a:extLst>
              <a:ext uri="{FF2B5EF4-FFF2-40B4-BE49-F238E27FC236}">
                <a16:creationId xmlns:a16="http://schemas.microsoft.com/office/drawing/2014/main" id="{622C1294-0E6D-F642-AF65-B32529FB5A6D}"/>
              </a:ext>
            </a:extLst>
          </p:cNvPr>
          <p:cNvSpPr txBox="1"/>
          <p:nvPr/>
        </p:nvSpPr>
        <p:spPr>
          <a:xfrm>
            <a:off x="7910944" y="3886200"/>
            <a:ext cx="1538819" cy="646331"/>
          </a:xfrm>
          <a:prstGeom prst="rect">
            <a:avLst/>
          </a:prstGeom>
          <a:noFill/>
        </p:spPr>
        <p:txBody>
          <a:bodyPr wrap="none" rtlCol="0">
            <a:spAutoFit/>
          </a:bodyPr>
          <a:lstStyle/>
          <a:p>
            <a:pPr algn="ctr"/>
            <a:r>
              <a:rPr lang="en-US"/>
              <a:t>Whole-System</a:t>
            </a:r>
          </a:p>
          <a:p>
            <a:pPr algn="ctr"/>
            <a:r>
              <a:rPr lang="en-US"/>
              <a:t>Emulators</a:t>
            </a:r>
          </a:p>
        </p:txBody>
      </p:sp>
      <p:sp>
        <p:nvSpPr>
          <p:cNvPr id="21" name="TextBox 20">
            <a:extLst>
              <a:ext uri="{FF2B5EF4-FFF2-40B4-BE49-F238E27FC236}">
                <a16:creationId xmlns:a16="http://schemas.microsoft.com/office/drawing/2014/main" id="{6EACB680-F392-2D46-8430-985EAA511320}"/>
              </a:ext>
            </a:extLst>
          </p:cNvPr>
          <p:cNvSpPr txBox="1"/>
          <p:nvPr/>
        </p:nvSpPr>
        <p:spPr>
          <a:xfrm>
            <a:off x="1060502" y="3903725"/>
            <a:ext cx="1940325" cy="923330"/>
          </a:xfrm>
          <a:prstGeom prst="rect">
            <a:avLst/>
          </a:prstGeom>
          <a:noFill/>
        </p:spPr>
        <p:txBody>
          <a:bodyPr wrap="square" rtlCol="0">
            <a:spAutoFit/>
          </a:bodyPr>
          <a:lstStyle/>
          <a:p>
            <a:pPr algn="ctr"/>
            <a:endParaRPr lang="en-US"/>
          </a:p>
          <a:p>
            <a:pPr algn="ctr"/>
            <a:r>
              <a:rPr lang="en-US"/>
              <a:t>Dynamic Binary</a:t>
            </a:r>
          </a:p>
          <a:p>
            <a:pPr algn="ctr"/>
            <a:r>
              <a:rPr lang="en-US"/>
              <a:t>Optimizers</a:t>
            </a:r>
          </a:p>
        </p:txBody>
      </p:sp>
      <p:sp>
        <p:nvSpPr>
          <p:cNvPr id="22" name="TextBox 21">
            <a:extLst>
              <a:ext uri="{FF2B5EF4-FFF2-40B4-BE49-F238E27FC236}">
                <a16:creationId xmlns:a16="http://schemas.microsoft.com/office/drawing/2014/main" id="{CFE81564-AB0B-6A40-A18B-F13FB6791A00}"/>
              </a:ext>
            </a:extLst>
          </p:cNvPr>
          <p:cNvSpPr txBox="1"/>
          <p:nvPr/>
        </p:nvSpPr>
        <p:spPr>
          <a:xfrm>
            <a:off x="3432559" y="4838700"/>
            <a:ext cx="995785" cy="369332"/>
          </a:xfrm>
          <a:prstGeom prst="rect">
            <a:avLst/>
          </a:prstGeom>
          <a:noFill/>
        </p:spPr>
        <p:txBody>
          <a:bodyPr wrap="none" rtlCol="0">
            <a:spAutoFit/>
          </a:bodyPr>
          <a:lstStyle/>
          <a:p>
            <a:pPr algn="ctr"/>
            <a:r>
              <a:rPr lang="en-US"/>
              <a:t>HLL VMs</a:t>
            </a:r>
          </a:p>
        </p:txBody>
      </p:sp>
      <p:sp>
        <p:nvSpPr>
          <p:cNvPr id="23" name="TextBox 22">
            <a:extLst>
              <a:ext uri="{FF2B5EF4-FFF2-40B4-BE49-F238E27FC236}">
                <a16:creationId xmlns:a16="http://schemas.microsoft.com/office/drawing/2014/main" id="{1E8521AB-6745-7140-8E3A-2CF51C7F39E6}"/>
              </a:ext>
            </a:extLst>
          </p:cNvPr>
          <p:cNvSpPr txBox="1"/>
          <p:nvPr/>
        </p:nvSpPr>
        <p:spPr>
          <a:xfrm>
            <a:off x="5912675" y="4684931"/>
            <a:ext cx="1556773" cy="646331"/>
          </a:xfrm>
          <a:prstGeom prst="rect">
            <a:avLst/>
          </a:prstGeom>
          <a:noFill/>
        </p:spPr>
        <p:txBody>
          <a:bodyPr wrap="none" rtlCol="0">
            <a:spAutoFit/>
          </a:bodyPr>
          <a:lstStyle/>
          <a:p>
            <a:pPr algn="ctr"/>
            <a:r>
              <a:rPr lang="en-US"/>
              <a:t>Type-2, Type-3</a:t>
            </a:r>
          </a:p>
          <a:p>
            <a:pPr algn="ctr"/>
            <a:r>
              <a:rPr lang="en-US"/>
              <a:t>VMs</a:t>
            </a:r>
          </a:p>
        </p:txBody>
      </p:sp>
      <p:sp>
        <p:nvSpPr>
          <p:cNvPr id="24" name="TextBox 23">
            <a:extLst>
              <a:ext uri="{FF2B5EF4-FFF2-40B4-BE49-F238E27FC236}">
                <a16:creationId xmlns:a16="http://schemas.microsoft.com/office/drawing/2014/main" id="{EB8FEE35-DD96-DE46-9D22-815F2DCB8689}"/>
              </a:ext>
            </a:extLst>
          </p:cNvPr>
          <p:cNvSpPr txBox="1"/>
          <p:nvPr/>
        </p:nvSpPr>
        <p:spPr>
          <a:xfrm>
            <a:off x="7997859" y="4838700"/>
            <a:ext cx="1348446" cy="646331"/>
          </a:xfrm>
          <a:prstGeom prst="rect">
            <a:avLst/>
          </a:prstGeom>
          <a:noFill/>
        </p:spPr>
        <p:txBody>
          <a:bodyPr wrap="none" rtlCol="0">
            <a:spAutoFit/>
          </a:bodyPr>
          <a:lstStyle/>
          <a:p>
            <a:pPr algn="ctr"/>
            <a:r>
              <a:rPr lang="en-US"/>
              <a:t>Co-designed</a:t>
            </a:r>
          </a:p>
          <a:p>
            <a:pPr algn="ctr"/>
            <a:r>
              <a:rPr lang="en-US"/>
              <a:t>VMs</a:t>
            </a:r>
          </a:p>
        </p:txBody>
      </p:sp>
      <p:cxnSp>
        <p:nvCxnSpPr>
          <p:cNvPr id="25" name="Straight Connector 24">
            <a:extLst>
              <a:ext uri="{FF2B5EF4-FFF2-40B4-BE49-F238E27FC236}">
                <a16:creationId xmlns:a16="http://schemas.microsoft.com/office/drawing/2014/main" id="{FBED6C35-E82B-E543-87E0-11FCCA7458B5}"/>
              </a:ext>
            </a:extLst>
          </p:cNvPr>
          <p:cNvCxnSpPr/>
          <p:nvPr/>
        </p:nvCxnSpPr>
        <p:spPr>
          <a:xfrm rot="16200000" flipH="1">
            <a:off x="8421695" y="4654836"/>
            <a:ext cx="367725" cy="1"/>
          </a:xfrm>
          <a:prstGeom prst="line">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763D70-9C0C-FC47-ABB5-671EA2AFB20F}"/>
              </a:ext>
            </a:extLst>
          </p:cNvPr>
          <p:cNvCxnSpPr>
            <a:stCxn id="18" idx="2"/>
            <a:endCxn id="22" idx="0"/>
          </p:cNvCxnSpPr>
          <p:nvPr/>
        </p:nvCxnSpPr>
        <p:spPr>
          <a:xfrm rot="5400000">
            <a:off x="3782627" y="4680357"/>
            <a:ext cx="306169" cy="10517"/>
          </a:xfrm>
          <a:prstGeom prst="line">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43715E9-EFFC-1B47-B5F9-0F8F1A11AF3E}"/>
              </a:ext>
            </a:extLst>
          </p:cNvPr>
          <p:cNvSpPr/>
          <p:nvPr/>
        </p:nvSpPr>
        <p:spPr>
          <a:xfrm>
            <a:off x="1044814" y="3923616"/>
            <a:ext cx="1940323" cy="1007844"/>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F44F36-F0AE-354B-BA3A-6299DAB524F2}"/>
              </a:ext>
            </a:extLst>
          </p:cNvPr>
          <p:cNvSpPr txBox="1"/>
          <p:nvPr/>
        </p:nvSpPr>
        <p:spPr>
          <a:xfrm>
            <a:off x="3138867" y="5685830"/>
            <a:ext cx="1746888" cy="646331"/>
          </a:xfrm>
          <a:prstGeom prst="rect">
            <a:avLst/>
          </a:prstGeom>
          <a:noFill/>
        </p:spPr>
        <p:txBody>
          <a:bodyPr wrap="none" rtlCol="0">
            <a:spAutoFit/>
          </a:bodyPr>
          <a:lstStyle/>
          <a:p>
            <a:r>
              <a:rPr lang="en-US" err="1"/>
              <a:t>qemu</a:t>
            </a:r>
            <a:r>
              <a:rPr lang="en-US"/>
              <a:t>-process, </a:t>
            </a:r>
          </a:p>
          <a:p>
            <a:r>
              <a:rPr lang="en-US"/>
              <a:t>JVM, Python VM</a:t>
            </a:r>
          </a:p>
        </p:txBody>
      </p:sp>
    </p:spTree>
    <p:extLst>
      <p:ext uri="{BB962C8B-B14F-4D97-AF65-F5344CB8AC3E}">
        <p14:creationId xmlns:p14="http://schemas.microsoft.com/office/powerpoint/2010/main" val="126717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EFB4-FCB5-834E-9E4F-94C121EE162E}"/>
              </a:ext>
            </a:extLst>
          </p:cNvPr>
          <p:cNvSpPr>
            <a:spLocks noGrp="1"/>
          </p:cNvSpPr>
          <p:nvPr>
            <p:ph type="title"/>
          </p:nvPr>
        </p:nvSpPr>
        <p:spPr/>
        <p:txBody>
          <a:bodyPr/>
          <a:lstStyle/>
          <a:p>
            <a:r>
              <a:rPr lang="en-US"/>
              <a:t>Software vs. Hardware Virtualization</a:t>
            </a:r>
          </a:p>
        </p:txBody>
      </p:sp>
      <p:sp>
        <p:nvSpPr>
          <p:cNvPr id="4" name="Slide Number Placeholder 3">
            <a:extLst>
              <a:ext uri="{FF2B5EF4-FFF2-40B4-BE49-F238E27FC236}">
                <a16:creationId xmlns:a16="http://schemas.microsoft.com/office/drawing/2014/main" id="{D9EDD1CF-060F-284F-B4C6-C004B4D2B619}"/>
              </a:ext>
            </a:extLst>
          </p:cNvPr>
          <p:cNvSpPr>
            <a:spLocks noGrp="1"/>
          </p:cNvSpPr>
          <p:nvPr>
            <p:ph type="sldNum" sz="quarter" idx="12"/>
          </p:nvPr>
        </p:nvSpPr>
        <p:spPr/>
        <p:txBody>
          <a:bodyPr/>
          <a:lstStyle/>
          <a:p>
            <a:fld id="{D18A8667-E97A-D14D-8462-D784FD87328E}" type="slidenum">
              <a:rPr lang="en-US" smtClean="0"/>
              <a:t>9</a:t>
            </a:fld>
            <a:endParaRPr lang="en-US"/>
          </a:p>
        </p:txBody>
      </p:sp>
      <p:pic>
        <p:nvPicPr>
          <p:cNvPr id="5" name="Picture 4">
            <a:extLst>
              <a:ext uri="{FF2B5EF4-FFF2-40B4-BE49-F238E27FC236}">
                <a16:creationId xmlns:a16="http://schemas.microsoft.com/office/drawing/2014/main" id="{96A92750-1EF9-654E-90D3-25FFFEF951A7}"/>
              </a:ext>
            </a:extLst>
          </p:cNvPr>
          <p:cNvPicPr>
            <a:picLocks noChangeAspect="1"/>
          </p:cNvPicPr>
          <p:nvPr/>
        </p:nvPicPr>
        <p:blipFill>
          <a:blip r:embed="rId3"/>
          <a:stretch>
            <a:fillRect/>
          </a:stretch>
        </p:blipFill>
        <p:spPr>
          <a:xfrm>
            <a:off x="1219511" y="1604652"/>
            <a:ext cx="3748579" cy="4850296"/>
          </a:xfrm>
          <a:prstGeom prst="rect">
            <a:avLst/>
          </a:prstGeom>
        </p:spPr>
      </p:pic>
      <p:sp>
        <p:nvSpPr>
          <p:cNvPr id="6" name="TextBox 5">
            <a:extLst>
              <a:ext uri="{FF2B5EF4-FFF2-40B4-BE49-F238E27FC236}">
                <a16:creationId xmlns:a16="http://schemas.microsoft.com/office/drawing/2014/main" id="{259E842C-69D8-6649-8DE8-E3B9E49EB019}"/>
              </a:ext>
            </a:extLst>
          </p:cNvPr>
          <p:cNvSpPr txBox="1"/>
          <p:nvPr/>
        </p:nvSpPr>
        <p:spPr>
          <a:xfrm>
            <a:off x="2206662" y="6454948"/>
            <a:ext cx="1413913" cy="369332"/>
          </a:xfrm>
          <a:prstGeom prst="rect">
            <a:avLst/>
          </a:prstGeom>
          <a:noFill/>
        </p:spPr>
        <p:txBody>
          <a:bodyPr wrap="none" rtlCol="0">
            <a:spAutoFit/>
          </a:bodyPr>
          <a:lstStyle/>
          <a:p>
            <a:r>
              <a:rPr lang="en-US"/>
              <a:t>ASPLOS 2006</a:t>
            </a:r>
          </a:p>
        </p:txBody>
      </p:sp>
      <p:pic>
        <p:nvPicPr>
          <p:cNvPr id="7" name="Picture 6">
            <a:extLst>
              <a:ext uri="{FF2B5EF4-FFF2-40B4-BE49-F238E27FC236}">
                <a16:creationId xmlns:a16="http://schemas.microsoft.com/office/drawing/2014/main" id="{537F76C1-72B9-854E-A4B5-3FABE2FB2062}"/>
              </a:ext>
            </a:extLst>
          </p:cNvPr>
          <p:cNvPicPr>
            <a:picLocks noChangeAspect="1"/>
          </p:cNvPicPr>
          <p:nvPr/>
        </p:nvPicPr>
        <p:blipFill>
          <a:blip r:embed="rId4"/>
          <a:stretch>
            <a:fillRect/>
          </a:stretch>
        </p:blipFill>
        <p:spPr>
          <a:xfrm>
            <a:off x="6586600" y="1553918"/>
            <a:ext cx="3399497" cy="5270362"/>
          </a:xfrm>
          <a:prstGeom prst="rect">
            <a:avLst/>
          </a:prstGeom>
        </p:spPr>
      </p:pic>
    </p:spTree>
    <p:extLst>
      <p:ext uri="{BB962C8B-B14F-4D97-AF65-F5344CB8AC3E}">
        <p14:creationId xmlns:p14="http://schemas.microsoft.com/office/powerpoint/2010/main" val="629266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3757</Words>
  <Application>Microsoft Macintosh PowerPoint</Application>
  <PresentationFormat>Widescreen</PresentationFormat>
  <Paragraphs>891</Paragraphs>
  <Slides>54</Slides>
  <Notes>39</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-apple-system</vt:lpstr>
      <vt:lpstr>Arial</vt:lpstr>
      <vt:lpstr>Calibri</vt:lpstr>
      <vt:lpstr>Calibri Light</vt:lpstr>
      <vt:lpstr>Consolas</vt:lpstr>
      <vt:lpstr>Courier New</vt:lpstr>
      <vt:lpstr>Times New Roman</vt:lpstr>
      <vt:lpstr>Wingdings</vt:lpstr>
      <vt:lpstr>Wingdings 3</vt:lpstr>
      <vt:lpstr>Office Theme</vt:lpstr>
      <vt:lpstr>CS 6332.001: Systems Security and Binary Code Analysis Lecture 10</vt:lpstr>
      <vt:lpstr>Outline</vt:lpstr>
      <vt:lpstr>Virtualization</vt:lpstr>
      <vt:lpstr>Virtualization Intro</vt:lpstr>
      <vt:lpstr>What is Virtualization?</vt:lpstr>
      <vt:lpstr>Isomorphism</vt:lpstr>
      <vt:lpstr>Types of Virtualization</vt:lpstr>
      <vt:lpstr>Taxonomy</vt:lpstr>
      <vt:lpstr>Software vs. Hardware Virtualization</vt:lpstr>
      <vt:lpstr>Virtualization Properties: Isolation</vt:lpstr>
      <vt:lpstr>Virtualization Properties: Encapsulation</vt:lpstr>
      <vt:lpstr>Virtualization Properties: Interposition</vt:lpstr>
      <vt:lpstr>Virtualization vs. Emulation</vt:lpstr>
      <vt:lpstr>Special Instructions</vt:lpstr>
      <vt:lpstr>Sensitive but Non-privileged Instruction</vt:lpstr>
      <vt:lpstr>Sensitive but Non-privileged Instruction</vt:lpstr>
      <vt:lpstr>Strictly Virtualizable</vt:lpstr>
      <vt:lpstr>Trap and Emulate</vt:lpstr>
      <vt:lpstr>System Virtualization Implementations</vt:lpstr>
      <vt:lpstr>Hardware Assisted Virtualization</vt:lpstr>
      <vt:lpstr>Binary Translator Workflow</vt:lpstr>
      <vt:lpstr>Basic Blocks</vt:lpstr>
      <vt:lpstr>Basic Blocks</vt:lpstr>
      <vt:lpstr>Binary Translation</vt:lpstr>
      <vt:lpstr>Binary Translation</vt:lpstr>
      <vt:lpstr>Basic Binary Translator</vt:lpstr>
      <vt:lpstr>Basic Binary Translator – Part 2</vt:lpstr>
      <vt:lpstr>Controlling Control Flow</vt:lpstr>
      <vt:lpstr>Controlling Control Flow</vt:lpstr>
      <vt:lpstr>Controlling Control Flow</vt:lpstr>
      <vt:lpstr>Controlling Control Flow</vt:lpstr>
      <vt:lpstr>Controlling Control Flow</vt:lpstr>
      <vt:lpstr>Issues with Binary Translation</vt:lpstr>
      <vt:lpstr>Other Users for Binary Translation</vt:lpstr>
      <vt:lpstr>Case Study: Binary-Only Program Instrumentation (without Source Code)</vt:lpstr>
      <vt:lpstr>Process Virtualization</vt:lpstr>
      <vt:lpstr>Design Goals</vt:lpstr>
      <vt:lpstr>DynamoRIO History</vt:lpstr>
      <vt:lpstr>Direct Code Modification</vt:lpstr>
      <vt:lpstr>Debugger Trap Too Expensive</vt:lpstr>
      <vt:lpstr>Basic Interpreter</vt:lpstr>
      <vt:lpstr>Improvement #1: Basic Block Cache</vt:lpstr>
      <vt:lpstr>Example Basic Block Fragment</vt:lpstr>
      <vt:lpstr>Direct Linking</vt:lpstr>
      <vt:lpstr>Improvement #2: Linking Direct Branches</vt:lpstr>
      <vt:lpstr>Improvement #3: Linking Indirect Branches</vt:lpstr>
      <vt:lpstr>Indirect Branch Transformation</vt:lpstr>
      <vt:lpstr>Improvement #4: Trace Building</vt:lpstr>
      <vt:lpstr>Incremental NET Trace Building</vt:lpstr>
      <vt:lpstr>Improvement #4: Trace Building</vt:lpstr>
      <vt:lpstr>Base Performance</vt:lpstr>
      <vt:lpstr>Base Performance: SPEC 2006</vt:lpstr>
      <vt:lpstr>ARM: Preliminary Performance Comparison</vt:lpstr>
      <vt:lpstr>Sources of Overhead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Jee, Kangkook</dc:creator>
  <cp:lastModifiedBy>Jee, Kangkook</cp:lastModifiedBy>
  <cp:revision>4</cp:revision>
  <cp:lastPrinted>2021-10-29T03:01:03Z</cp:lastPrinted>
  <dcterms:created xsi:type="dcterms:W3CDTF">2020-08-12T20:07:39Z</dcterms:created>
  <dcterms:modified xsi:type="dcterms:W3CDTF">2025-11-06T19:47:06Z</dcterms:modified>
</cp:coreProperties>
</file>