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1736" r:id="rId3"/>
    <p:sldId id="1725" r:id="rId4"/>
    <p:sldId id="1740" r:id="rId5"/>
    <p:sldId id="1719" r:id="rId6"/>
    <p:sldId id="1721" r:id="rId7"/>
    <p:sldId id="1722" r:id="rId8"/>
    <p:sldId id="1720" r:id="rId9"/>
    <p:sldId id="1735" r:id="rId10"/>
    <p:sldId id="1738" r:id="rId11"/>
    <p:sldId id="1742" r:id="rId12"/>
    <p:sldId id="1741" r:id="rId13"/>
    <p:sldId id="1743" r:id="rId14"/>
    <p:sldId id="1737" r:id="rId15"/>
    <p:sldId id="1739" r:id="rId16"/>
    <p:sldId id="1455" r:id="rId17"/>
    <p:sldId id="14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74E783-EE4E-8847-A82D-9B0A46AA2AE0}" v="11" dt="2024-11-12T18:32:10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/>
    <p:restoredTop sz="94694"/>
  </p:normalViewPr>
  <p:slideViewPr>
    <p:cSldViewPr snapToGrid="0" showGuides="1">
      <p:cViewPr varScale="1">
        <p:scale>
          <a:sx n="121" d="100"/>
          <a:sy n="121" d="100"/>
        </p:scale>
        <p:origin x="928" y="17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gkook Jee" userId="52832784-bd9f-4cfd-947b-6cb8258050c1" providerId="ADAL" clId="{FECC1FD3-7F0C-D642-A179-0577CB752049}"/>
    <pc:docChg chg="custSel addSld modSld">
      <pc:chgData name="Kangkook Jee" userId="52832784-bd9f-4cfd-947b-6cb8258050c1" providerId="ADAL" clId="{FECC1FD3-7F0C-D642-A179-0577CB752049}" dt="2023-11-29T17:05:56.244" v="95" actId="313"/>
      <pc:docMkLst>
        <pc:docMk/>
      </pc:docMkLst>
      <pc:sldChg chg="modSp mod">
        <pc:chgData name="Kangkook Jee" userId="52832784-bd9f-4cfd-947b-6cb8258050c1" providerId="ADAL" clId="{FECC1FD3-7F0C-D642-A179-0577CB752049}" dt="2023-11-16T21:43:34.826" v="13"/>
        <pc:sldMkLst>
          <pc:docMk/>
          <pc:sldMk cId="1446832334" sldId="1722"/>
        </pc:sldMkLst>
        <pc:spChg chg="mod">
          <ac:chgData name="Kangkook Jee" userId="52832784-bd9f-4cfd-947b-6cb8258050c1" providerId="ADAL" clId="{FECC1FD3-7F0C-D642-A179-0577CB752049}" dt="2023-11-16T21:43:25.670" v="12"/>
          <ac:spMkLst>
            <pc:docMk/>
            <pc:sldMk cId="1446832334" sldId="1722"/>
            <ac:spMk id="2" creationId="{68951231-6AE3-C94F-85EB-30F1DEFE5063}"/>
          </ac:spMkLst>
        </pc:spChg>
        <pc:spChg chg="mod">
          <ac:chgData name="Kangkook Jee" userId="52832784-bd9f-4cfd-947b-6cb8258050c1" providerId="ADAL" clId="{FECC1FD3-7F0C-D642-A179-0577CB752049}" dt="2023-11-16T21:43:34.826" v="13"/>
          <ac:spMkLst>
            <pc:docMk/>
            <pc:sldMk cId="1446832334" sldId="1722"/>
            <ac:spMk id="3" creationId="{FD09325C-FB88-8B41-B797-3456078F288E}"/>
          </ac:spMkLst>
        </pc:spChg>
      </pc:sldChg>
      <pc:sldChg chg="modSp mod">
        <pc:chgData name="Kangkook Jee" userId="52832784-bd9f-4cfd-947b-6cb8258050c1" providerId="ADAL" clId="{FECC1FD3-7F0C-D642-A179-0577CB752049}" dt="2023-11-16T21:46:09.919" v="20" actId="20577"/>
        <pc:sldMkLst>
          <pc:docMk/>
          <pc:sldMk cId="1135587643" sldId="1737"/>
        </pc:sldMkLst>
        <pc:spChg chg="mod">
          <ac:chgData name="Kangkook Jee" userId="52832784-bd9f-4cfd-947b-6cb8258050c1" providerId="ADAL" clId="{FECC1FD3-7F0C-D642-A179-0577CB752049}" dt="2023-11-16T21:46:09.919" v="20" actId="20577"/>
          <ac:spMkLst>
            <pc:docMk/>
            <pc:sldMk cId="1135587643" sldId="1737"/>
            <ac:spMk id="3" creationId="{C353F712-3B63-FB46-BF49-DF380F639FB2}"/>
          </ac:spMkLst>
        </pc:spChg>
      </pc:sldChg>
      <pc:sldChg chg="modSp new mod">
        <pc:chgData name="Kangkook Jee" userId="52832784-bd9f-4cfd-947b-6cb8258050c1" providerId="ADAL" clId="{FECC1FD3-7F0C-D642-A179-0577CB752049}" dt="2023-11-29T17:05:56.244" v="95" actId="313"/>
        <pc:sldMkLst>
          <pc:docMk/>
          <pc:sldMk cId="2124349900" sldId="1743"/>
        </pc:sldMkLst>
        <pc:spChg chg="mod">
          <ac:chgData name="Kangkook Jee" userId="52832784-bd9f-4cfd-947b-6cb8258050c1" providerId="ADAL" clId="{FECC1FD3-7F0C-D642-A179-0577CB752049}" dt="2023-11-29T17:05:37.791" v="48" actId="20577"/>
          <ac:spMkLst>
            <pc:docMk/>
            <pc:sldMk cId="2124349900" sldId="1743"/>
            <ac:spMk id="2" creationId="{5FE854CF-6AD9-9DB0-F758-E603091AAB06}"/>
          </ac:spMkLst>
        </pc:spChg>
        <pc:spChg chg="mod">
          <ac:chgData name="Kangkook Jee" userId="52832784-bd9f-4cfd-947b-6cb8258050c1" providerId="ADAL" clId="{FECC1FD3-7F0C-D642-A179-0577CB752049}" dt="2023-11-29T17:05:56.244" v="95" actId="313"/>
          <ac:spMkLst>
            <pc:docMk/>
            <pc:sldMk cId="2124349900" sldId="1743"/>
            <ac:spMk id="3" creationId="{8D8EA13D-F272-22B4-007B-F893EBA7A9E0}"/>
          </ac:spMkLst>
        </pc:spChg>
      </pc:sldChg>
    </pc:docChg>
  </pc:docChgLst>
  <pc:docChgLst>
    <pc:chgData name="Jee, Kangkook" userId="52832784-bd9f-4cfd-947b-6cb8258050c1" providerId="ADAL" clId="{B474E783-EE4E-8847-A82D-9B0A46AA2AE0}"/>
    <pc:docChg chg="undo custSel addSld delSld modSld sldOrd">
      <pc:chgData name="Jee, Kangkook" userId="52832784-bd9f-4cfd-947b-6cb8258050c1" providerId="ADAL" clId="{B474E783-EE4E-8847-A82D-9B0A46AA2AE0}" dt="2024-11-12T18:32:13.317" v="90"/>
      <pc:docMkLst>
        <pc:docMk/>
      </pc:docMkLst>
      <pc:sldChg chg="modSp mod">
        <pc:chgData name="Jee, Kangkook" userId="52832784-bd9f-4cfd-947b-6cb8258050c1" providerId="ADAL" clId="{B474E783-EE4E-8847-A82D-9B0A46AA2AE0}" dt="2024-10-24T17:58:24.190" v="21" actId="20577"/>
        <pc:sldMkLst>
          <pc:docMk/>
          <pc:sldMk cId="4010928839" sldId="256"/>
        </pc:sldMkLst>
        <pc:spChg chg="mod">
          <ac:chgData name="Jee, Kangkook" userId="52832784-bd9f-4cfd-947b-6cb8258050c1" providerId="ADAL" clId="{B474E783-EE4E-8847-A82D-9B0A46AA2AE0}" dt="2024-10-24T17:58:24.190" v="21" actId="20577"/>
          <ac:spMkLst>
            <pc:docMk/>
            <pc:sldMk cId="4010928839" sldId="256"/>
            <ac:spMk id="2" creationId="{F5B5815A-E365-C14B-8E18-0FCBB850243A}"/>
          </ac:spMkLst>
        </pc:spChg>
      </pc:sldChg>
      <pc:sldChg chg="modSp mod">
        <pc:chgData name="Jee, Kangkook" userId="52832784-bd9f-4cfd-947b-6cb8258050c1" providerId="ADAL" clId="{B474E783-EE4E-8847-A82D-9B0A46AA2AE0}" dt="2024-11-07T18:04:56.110" v="22" actId="2711"/>
        <pc:sldMkLst>
          <pc:docMk/>
          <pc:sldMk cId="1031923848" sldId="1719"/>
        </pc:sldMkLst>
        <pc:spChg chg="mod">
          <ac:chgData name="Jee, Kangkook" userId="52832784-bd9f-4cfd-947b-6cb8258050c1" providerId="ADAL" clId="{B474E783-EE4E-8847-A82D-9B0A46AA2AE0}" dt="2024-11-07T18:04:56.110" v="22" actId="2711"/>
          <ac:spMkLst>
            <pc:docMk/>
            <pc:sldMk cId="1031923848" sldId="1719"/>
            <ac:spMk id="2" creationId="{4FDA8B5A-FDAE-E24F-A185-5805961E97F3}"/>
          </ac:spMkLst>
        </pc:spChg>
      </pc:sldChg>
      <pc:sldChg chg="modSp mod">
        <pc:chgData name="Jee, Kangkook" userId="52832784-bd9f-4cfd-947b-6cb8258050c1" providerId="ADAL" clId="{B474E783-EE4E-8847-A82D-9B0A46AA2AE0}" dt="2024-11-12T18:01:29.326" v="80" actId="20577"/>
        <pc:sldMkLst>
          <pc:docMk/>
          <pc:sldMk cId="4243478841" sldId="1725"/>
        </pc:sldMkLst>
        <pc:spChg chg="mod">
          <ac:chgData name="Jee, Kangkook" userId="52832784-bd9f-4cfd-947b-6cb8258050c1" providerId="ADAL" clId="{B474E783-EE4E-8847-A82D-9B0A46AA2AE0}" dt="2024-11-12T18:01:29.326" v="80" actId="20577"/>
          <ac:spMkLst>
            <pc:docMk/>
            <pc:sldMk cId="4243478841" sldId="1725"/>
            <ac:spMk id="3" creationId="{C353F712-3B63-FB46-BF49-DF380F639FB2}"/>
          </ac:spMkLst>
        </pc:spChg>
      </pc:sldChg>
      <pc:sldChg chg="modSp mod">
        <pc:chgData name="Jee, Kangkook" userId="52832784-bd9f-4cfd-947b-6cb8258050c1" providerId="ADAL" clId="{B474E783-EE4E-8847-A82D-9B0A46AA2AE0}" dt="2024-11-12T18:08:13.107" v="85" actId="20577"/>
        <pc:sldMkLst>
          <pc:docMk/>
          <pc:sldMk cId="2481323276" sldId="1740"/>
        </pc:sldMkLst>
        <pc:spChg chg="mod">
          <ac:chgData name="Jee, Kangkook" userId="52832784-bd9f-4cfd-947b-6cb8258050c1" providerId="ADAL" clId="{B474E783-EE4E-8847-A82D-9B0A46AA2AE0}" dt="2024-11-12T18:08:13.107" v="85" actId="20577"/>
          <ac:spMkLst>
            <pc:docMk/>
            <pc:sldMk cId="2481323276" sldId="1740"/>
            <ac:spMk id="3" creationId="{C353F712-3B63-FB46-BF49-DF380F639FB2}"/>
          </ac:spMkLst>
        </pc:spChg>
      </pc:sldChg>
      <pc:sldChg chg="modSp">
        <pc:chgData name="Jee, Kangkook" userId="52832784-bd9f-4cfd-947b-6cb8258050c1" providerId="ADAL" clId="{B474E783-EE4E-8847-A82D-9B0A46AA2AE0}" dt="2024-11-12T18:28:43.422" v="86" actId="1076"/>
        <pc:sldMkLst>
          <pc:docMk/>
          <pc:sldMk cId="1683754332" sldId="1741"/>
        </pc:sldMkLst>
        <pc:picChg chg="mod">
          <ac:chgData name="Jee, Kangkook" userId="52832784-bd9f-4cfd-947b-6cb8258050c1" providerId="ADAL" clId="{B474E783-EE4E-8847-A82D-9B0A46AA2AE0}" dt="2024-11-12T18:28:43.422" v="86" actId="1076"/>
          <ac:picMkLst>
            <pc:docMk/>
            <pc:sldMk cId="1683754332" sldId="1741"/>
            <ac:picMk id="3078" creationId="{267F7E6C-4527-354D-A993-C67DDF29F862}"/>
          </ac:picMkLst>
        </pc:picChg>
      </pc:sldChg>
      <pc:sldChg chg="del">
        <pc:chgData name="Jee, Kangkook" userId="52832784-bd9f-4cfd-947b-6cb8258050c1" providerId="ADAL" clId="{B474E783-EE4E-8847-A82D-9B0A46AA2AE0}" dt="2024-11-07T18:05:13.511" v="23" actId="2696"/>
        <pc:sldMkLst>
          <pc:docMk/>
          <pc:sldMk cId="2124349900" sldId="1743"/>
        </pc:sldMkLst>
      </pc:sldChg>
      <pc:sldChg chg="addSp delSp modSp new mod ord modNotesTx">
        <pc:chgData name="Jee, Kangkook" userId="52832784-bd9f-4cfd-947b-6cb8258050c1" providerId="ADAL" clId="{B474E783-EE4E-8847-A82D-9B0A46AA2AE0}" dt="2024-11-12T18:32:13.317" v="90"/>
        <pc:sldMkLst>
          <pc:docMk/>
          <pc:sldMk cId="3682312906" sldId="1743"/>
        </pc:sldMkLst>
        <pc:spChg chg="mod">
          <ac:chgData name="Jee, Kangkook" userId="52832784-bd9f-4cfd-947b-6cb8258050c1" providerId="ADAL" clId="{B474E783-EE4E-8847-A82D-9B0A46AA2AE0}" dt="2024-11-07T18:35:17.474" v="75" actId="20577"/>
          <ac:spMkLst>
            <pc:docMk/>
            <pc:sldMk cId="3682312906" sldId="1743"/>
            <ac:spMk id="2" creationId="{25DEFF81-E47F-90E5-44B1-F2AA59507F78}"/>
          </ac:spMkLst>
        </pc:spChg>
        <pc:spChg chg="del">
          <ac:chgData name="Jee, Kangkook" userId="52832784-bd9f-4cfd-947b-6cb8258050c1" providerId="ADAL" clId="{B474E783-EE4E-8847-A82D-9B0A46AA2AE0}" dt="2024-11-07T18:33:36.972" v="48" actId="478"/>
          <ac:spMkLst>
            <pc:docMk/>
            <pc:sldMk cId="3682312906" sldId="1743"/>
            <ac:spMk id="3" creationId="{022537E3-F639-F8DA-7B31-2449BD9B4425}"/>
          </ac:spMkLst>
        </pc:spChg>
        <pc:spChg chg="add del mod">
          <ac:chgData name="Jee, Kangkook" userId="52832784-bd9f-4cfd-947b-6cb8258050c1" providerId="ADAL" clId="{B474E783-EE4E-8847-A82D-9B0A46AA2AE0}" dt="2024-11-12T18:32:13.317" v="90"/>
          <ac:spMkLst>
            <pc:docMk/>
            <pc:sldMk cId="3682312906" sldId="1743"/>
            <ac:spMk id="3" creationId="{F5093F5F-B1E4-36E4-8768-3ECC08F2EE58}"/>
          </ac:spMkLst>
        </pc:spChg>
        <pc:picChg chg="add mod">
          <ac:chgData name="Jee, Kangkook" userId="52832784-bd9f-4cfd-947b-6cb8258050c1" providerId="ADAL" clId="{B474E783-EE4E-8847-A82D-9B0A46AA2AE0}" dt="2024-11-07T18:35:05.296" v="60" actId="1076"/>
          <ac:picMkLst>
            <pc:docMk/>
            <pc:sldMk cId="3682312906" sldId="1743"/>
            <ac:picMk id="4" creationId="{9D2832F8-F8D7-E4C6-8D62-538C1C176FD4}"/>
          </ac:picMkLst>
        </pc:picChg>
        <pc:picChg chg="add mod">
          <ac:chgData name="Jee, Kangkook" userId="52832784-bd9f-4cfd-947b-6cb8258050c1" providerId="ADAL" clId="{B474E783-EE4E-8847-A82D-9B0A46AA2AE0}" dt="2024-11-07T18:35:07.241" v="61" actId="1076"/>
          <ac:picMkLst>
            <pc:docMk/>
            <pc:sldMk cId="3682312906" sldId="1743"/>
            <ac:picMk id="1026" creationId="{7CAA341D-CD1A-143A-F795-81CC5467666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ABD20-21AF-4A43-A390-262D8A1A9C00}" type="datetimeFigureOut">
              <a:rPr lang="en-US" smtClean="0"/>
              <a:t>11/6/25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C602A-1F42-2243-B6FF-48385CC16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1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ricchiang.github.io/post/containers-from-scratch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is ugly --- draw a new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C602A-1F42-2243-B6FF-48385CC168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21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devopscube.com</a:t>
            </a:r>
            <a:r>
              <a:rPr lang="en-US" dirty="0"/>
              <a:t>/</a:t>
            </a:r>
            <a:r>
              <a:rPr lang="en-US" dirty="0" err="1"/>
              <a:t>podman</a:t>
            </a:r>
            <a:r>
              <a:rPr lang="en-US" dirty="0"/>
              <a:t>-tutorial-beginners/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C602A-1F42-2243-B6FF-48385CC168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38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DBD7-6B05-C04B-8887-50A2409265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35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https://ericchiang.github.io/post/containers-from-scratch/</a:t>
            </a:r>
            <a:endParaRPr lang="en-US"/>
          </a:p>
          <a:p>
            <a:endParaRPr lang="en-US"/>
          </a:p>
          <a:p>
            <a:r>
              <a:rPr lang="en-US"/>
              <a:t>An interesting exercise: https://</a:t>
            </a:r>
            <a:r>
              <a:rPr lang="en-US" err="1"/>
              <a:t>www.youtube.com</a:t>
            </a:r>
            <a:r>
              <a:rPr lang="en-US"/>
              <a:t>/</a:t>
            </a:r>
            <a:r>
              <a:rPr lang="en-US" err="1"/>
              <a:t>watch?v</a:t>
            </a:r>
            <a:r>
              <a:rPr lang="en-US"/>
              <a:t>=Utf-A4rODH8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FFA88-A4DB-5445-97A9-35337ED10A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85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</a:t>
            </a:r>
            <a:r>
              <a:rPr lang="en-US" err="1"/>
              <a:t>developers.redhat.com</a:t>
            </a:r>
            <a:r>
              <a:rPr lang="en-US"/>
              <a:t>/blog/2018/02/22/container-terminology-practical-introduction#containers_101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DBD7-6B05-C04B-8887-50A2409265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7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</a:t>
            </a:r>
            <a:r>
              <a:rPr lang="en-US" err="1"/>
              <a:t>developers.redhat.com</a:t>
            </a:r>
            <a:r>
              <a:rPr lang="en-US"/>
              <a:t>/blog/2018/02/22/container-terminology-practical-introduction#containers_101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DBD7-6B05-C04B-8887-50A2409265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2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On Unix, all (non-network) devices have filenames 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Even physical memory has a filename 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Create a physical memory device, open it, and change the kernel data structures to remove the restriction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Create a disk device, and mount a file system on it. Then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chroot()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real root 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FFA88-A4DB-5445-97A9-35337ED10A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1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nable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each container to have it's own mount points, network interfaces, user identifiers, process identifiers, etc.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DBD7-6B05-C04B-8887-50A2409265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59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FFA88-A4DB-5445-97A9-35337ED10A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44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lower directory can be read-only or could be an overlay itself.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upper directory is normally writable.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workdir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used to prepare files as they are switched between the layers.</a:t>
            </a:r>
          </a:p>
          <a:p>
            <a:endParaRPr lang="en-US"/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lower directory can actually be a list of directories separated by </a:t>
            </a:r>
            <a:r>
              <a:rPr lang="en-US"/>
              <a:t>: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all changes in the </a:t>
            </a:r>
            <a:r>
              <a:rPr lang="en-US"/>
              <a:t>merged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directory are still reflected in </a:t>
            </a:r>
            <a:r>
              <a:rPr lang="en-US"/>
              <a:t>upper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/>
              <a:t># ps.: `work` (passed as argument to `</a:t>
            </a:r>
            <a:r>
              <a:rPr lang="en-US" err="1"/>
              <a:t>workdir</a:t>
            </a:r>
            <a:r>
              <a:rPr lang="en-US"/>
              <a:t>`) is required for # </a:t>
            </a:r>
            <a:r>
              <a:rPr lang="en-US" err="1"/>
              <a:t>overlayfs</a:t>
            </a:r>
            <a:r>
              <a:rPr lang="en-US"/>
              <a:t> to be able to perform atomic actions.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WORKDIR command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used to define the 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directory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a Docker container at any given time. The command is specified in the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Dockerfile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 RUN, CMD, ADD, COPY, or ENTRYPOINT command will be executed in the specified working directory.</a:t>
            </a:r>
          </a:p>
          <a:p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FFA88-A4DB-5445-97A9-35337ED10A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08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DBD7-6B05-C04B-8887-50A2409265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4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DBD7-6B05-C04B-8887-50A240926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D8AF6-60EB-C64D-AFBB-7F38D995B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178C5-D255-224C-B2D4-11C3029E2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1C0E9-7302-9F45-A72A-9A3D1B899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579-4D56-5349-8906-B17CD54E417A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D6D9A-BBF0-884F-916C-E032AF8E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DA40E-277A-3A4A-9605-B5C6562A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EF27-0ED8-6844-84D4-EF11046C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9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A88F-9D15-B746-9AE6-43F1ED50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F0D3A-CE1B-0647-BFE2-0A931A841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E05C-4364-CA4D-860E-AC2250814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579-4D56-5349-8906-B17CD54E417A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7A3C1-4A21-1D49-9379-4094C9E4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220BF-FDA6-3C46-955F-84CFA3C1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EF27-0ED8-6844-84D4-EF11046C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1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6F98E2-92EB-B345-9B36-34B999F74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22450-27AE-A941-8A47-EECE9B348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E06D-F734-114A-8623-900B92B8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579-4D56-5349-8906-B17CD54E417A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6C8CD-25E0-6643-8EEE-3E253E30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8AF42-CF58-6D4E-9992-E69465D6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EF27-0ED8-6844-84D4-EF11046C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6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5BB66-B50D-9845-9F79-DBFE8F2F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11A9F-0458-7947-A7C7-7FB4C2DF6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58AFB-2BFA-5042-8136-6C472100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579-4D56-5349-8906-B17CD54E417A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CBE71-3066-E247-8C0A-AF41CDAB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CBBAB-F2A4-A24D-A35B-62A85BC3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EF27-0ED8-6844-84D4-EF11046C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5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5736-964A-AA4E-ACCD-465C002E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4B61A-54ED-FE44-AFA1-60B13C629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F9A71-AE9E-2C43-8718-D1910DC6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579-4D56-5349-8906-B17CD54E417A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D77B2-90CA-5046-A4B5-BB77D0FF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0F25D-D5CC-1C44-887E-B0640690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EF27-0ED8-6844-84D4-EF11046C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5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27D3-B18C-4340-9F26-094A3BE8A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311C1-8C63-714C-8498-0D2FCF566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12411-DF6F-E144-A6AE-A43B5CB9C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147F8-E619-134C-8338-B49B5DAAC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579-4D56-5349-8906-B17CD54E417A}" type="datetimeFigureOut">
              <a:rPr lang="en-US" smtClean="0"/>
              <a:t>11/6/25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B83D9-E2E9-1745-84B9-08541650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3BC87-4BAC-D64F-980C-34C49C66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EF27-0ED8-6844-84D4-EF11046C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9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782D-CB7B-8A45-AAA3-A4FF3AB92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0377C-0A75-004C-90C3-914E612C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A967D-79E0-D641-9926-81899D9E7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293793-F7AC-6946-BCA8-C8AD177AC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428DC-98D1-114D-A6AA-68AA859B7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EB5B1E-E1D5-784E-B672-7A04D418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579-4D56-5349-8906-B17CD54E417A}" type="datetimeFigureOut">
              <a:rPr lang="en-US" smtClean="0"/>
              <a:t>11/6/25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41C9C-0B20-CD4A-B393-5C47375A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2363F-8E9E-4242-A94E-9096F0E3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EF27-0ED8-6844-84D4-EF11046C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4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23D6-5085-D84C-9154-CCEA2E13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FA8EC-AD4D-7945-AD72-E30F16AC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579-4D56-5349-8906-B17CD54E417A}" type="datetimeFigureOut">
              <a:rPr lang="en-US" smtClean="0"/>
              <a:t>11/6/25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A0C72-699F-6249-8305-32D6EAAA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D044A-5EEF-DA4C-AB92-3A479BCC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EF27-0ED8-6844-84D4-EF11046C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6929E-D2D6-D247-94D3-5C434C1C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579-4D56-5349-8906-B17CD54E417A}" type="datetimeFigureOut">
              <a:rPr lang="en-US" smtClean="0"/>
              <a:t>11/6/25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DE32BF-63E6-D044-8B3E-A18E9B3B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571B9-465D-6C40-9D70-A4D98396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EF27-0ED8-6844-84D4-EF11046C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2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91B77-3465-4C4F-8286-9F981B13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9CC6D-C855-CC42-A023-E97DACC9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63578-22EE-7042-9009-E36A7BDD3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FE3AC-C0D4-6945-AF5C-7C0A5066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579-4D56-5349-8906-B17CD54E417A}" type="datetimeFigureOut">
              <a:rPr lang="en-US" smtClean="0"/>
              <a:t>11/6/25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BB6E3-CAAF-3247-ADB0-CA68625FA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F56CD-FF7D-A246-B37A-8AD118C4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EF27-0ED8-6844-84D4-EF11046C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4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011D1-772E-CD4D-8528-45BD2C36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0285B-B7D4-2741-8BA2-05DE0E17D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AECFB-F076-874B-A76F-91F5BD71E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F337F-B9A8-C143-BE97-93ACA790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579-4D56-5349-8906-B17CD54E417A}" type="datetimeFigureOut">
              <a:rPr lang="en-US" smtClean="0"/>
              <a:t>11/6/25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51392-89BD-364B-A855-13544618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37D8D-A751-CA43-9932-4E69470D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EF27-0ED8-6844-84D4-EF11046C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7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4B7465-0CF7-EC4B-866B-5B0D0F4EC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96857-EF70-BE43-BA5F-237EDB373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E4ABB-7A85-6B48-936F-EB779A489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2579-4D56-5349-8906-B17CD54E417A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0C027-7B10-1D45-B977-0A10B3A1C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BAECA-976E-DD4E-A488-8E300032E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6EF27-0ED8-6844-84D4-EF11046C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1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containers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containers.org/faq#n2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roo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rnel.org/doc/Documentation/cgroup-v1/cgroups.tx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5815A-E365-C14B-8E18-0FCBB85024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CS6332: Light-weighted Virtualization</a:t>
            </a:r>
            <a:br>
              <a:rPr lang="en-US"/>
            </a:br>
            <a:r>
              <a:rPr lang="en-US"/>
              <a:t>Lecture 10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06F33-D442-C147-B73C-CA97372AA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Container, dockers</a:t>
            </a:r>
          </a:p>
        </p:txBody>
      </p:sp>
    </p:spTree>
    <p:extLst>
      <p:ext uri="{BB962C8B-B14F-4D97-AF65-F5344CB8AC3E}">
        <p14:creationId xmlns:p14="http://schemas.microsoft.com/office/powerpoint/2010/main" val="4010928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3B21-70D5-0C42-92EF-D5820304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564655" cy="1325563"/>
          </a:xfrm>
        </p:spPr>
        <p:txBody>
          <a:bodyPr/>
          <a:lstStyle/>
          <a:p>
            <a:r>
              <a:rPr lang="en-US"/>
              <a:t>Container (docker)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56043-AB7D-384E-91FF-6D4A24B4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9159-E739-9442-A4C1-EF1FC2C1E2A1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Private Docker Registry - blinkeye">
            <a:extLst>
              <a:ext uri="{FF2B5EF4-FFF2-40B4-BE49-F238E27FC236}">
                <a16:creationId xmlns:a16="http://schemas.microsoft.com/office/drawing/2014/main" id="{21CD9F68-2FA9-C446-A8BA-4AA37F0E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53" y="1335416"/>
            <a:ext cx="5565967" cy="448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581794-18AD-AC40-86D4-A2D9433FF361}"/>
              </a:ext>
            </a:extLst>
          </p:cNvPr>
          <p:cNvSpPr txBox="1"/>
          <p:nvPr/>
        </p:nvSpPr>
        <p:spPr>
          <a:xfrm>
            <a:off x="197427" y="2881851"/>
            <a:ext cx="6025626" cy="24929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>
                <a:latin typeface="Courier New" panose="02070309020205020404" pitchFamily="49" charset="0"/>
              </a:rPr>
              <a:t>FROM </a:t>
            </a:r>
            <a:r>
              <a:rPr lang="en-US" sz="1200" err="1">
                <a:latin typeface="Courier New" panose="02070309020205020404" pitchFamily="49" charset="0"/>
              </a:rPr>
              <a:t>syssecutd</a:t>
            </a:r>
            <a:r>
              <a:rPr lang="en-US" sz="1200">
                <a:latin typeface="Courier New" panose="02070309020205020404" pitchFamily="49" charset="0"/>
              </a:rPr>
              <a:t>/zsh:v0.1</a:t>
            </a:r>
          </a:p>
          <a:p>
            <a:endParaRPr lang="en-US" sz="1200">
              <a:latin typeface="Courier New" panose="02070309020205020404" pitchFamily="49" charset="0"/>
            </a:endParaRPr>
          </a:p>
          <a:p>
            <a:endParaRPr lang="en-US" sz="1200">
              <a:latin typeface="Courier New" panose="02070309020205020404" pitchFamily="49" charset="0"/>
            </a:endParaRPr>
          </a:p>
          <a:p>
            <a:r>
              <a:rPr lang="en-US" sz="1200">
                <a:latin typeface="Courier New" panose="02070309020205020404" pitchFamily="49" charset="0"/>
              </a:rPr>
              <a:t>RUN </a:t>
            </a:r>
            <a:r>
              <a:rPr lang="en-US" sz="1200" err="1">
                <a:latin typeface="Courier New" panose="02070309020205020404" pitchFamily="49" charset="0"/>
              </a:rPr>
              <a:t>mkdir</a:t>
            </a:r>
            <a:r>
              <a:rPr lang="en-US" sz="1200">
                <a:latin typeface="Courier New" panose="02070309020205020404" pitchFamily="49" charset="0"/>
              </a:rPr>
              <a:t> -p /</a:t>
            </a:r>
            <a:r>
              <a:rPr lang="en-US" sz="1200" err="1">
                <a:latin typeface="Courier New" panose="02070309020205020404" pitchFamily="49" charset="0"/>
              </a:rPr>
              <a:t>usr</a:t>
            </a:r>
            <a:r>
              <a:rPr lang="en-US" sz="1200">
                <a:latin typeface="Courier New" panose="02070309020205020404" pitchFamily="49" charset="0"/>
              </a:rPr>
              <a:t>/lib/</a:t>
            </a:r>
            <a:r>
              <a:rPr lang="en-US" sz="1200" err="1">
                <a:latin typeface="Courier New" panose="02070309020205020404" pitchFamily="49" charset="0"/>
              </a:rPr>
              <a:t>jvm</a:t>
            </a:r>
            <a:r>
              <a:rPr lang="en-US" sz="1200">
                <a:latin typeface="Courier New" panose="02070309020205020404" pitchFamily="49" charset="0"/>
              </a:rPr>
              <a:t>/</a:t>
            </a:r>
          </a:p>
          <a:p>
            <a:r>
              <a:rPr lang="en-US" sz="1200">
                <a:latin typeface="Courier New" panose="02070309020205020404" pitchFamily="49" charset="0"/>
              </a:rPr>
              <a:t>COPY res/jdk1.8-amd64.tar.gz /</a:t>
            </a:r>
            <a:r>
              <a:rPr lang="en-US" sz="1200" err="1">
                <a:latin typeface="Courier New" panose="02070309020205020404" pitchFamily="49" charset="0"/>
              </a:rPr>
              <a:t>tmp</a:t>
            </a:r>
            <a:r>
              <a:rPr lang="en-US" sz="1200">
                <a:latin typeface="Courier New" panose="02070309020205020404" pitchFamily="49" charset="0"/>
              </a:rPr>
              <a:t>/</a:t>
            </a:r>
          </a:p>
          <a:p>
            <a:r>
              <a:rPr lang="en-US" sz="1200">
                <a:latin typeface="Courier New" panose="02070309020205020404" pitchFamily="49" charset="0"/>
              </a:rPr>
              <a:t>RUN cd /</a:t>
            </a:r>
            <a:r>
              <a:rPr lang="en-US" sz="1200" err="1">
                <a:latin typeface="Courier New" panose="02070309020205020404" pitchFamily="49" charset="0"/>
              </a:rPr>
              <a:t>usr</a:t>
            </a:r>
            <a:r>
              <a:rPr lang="en-US" sz="1200">
                <a:latin typeface="Courier New" panose="02070309020205020404" pitchFamily="49" charset="0"/>
              </a:rPr>
              <a:t>/lib/</a:t>
            </a:r>
            <a:r>
              <a:rPr lang="en-US" sz="1200" err="1">
                <a:latin typeface="Courier New" panose="02070309020205020404" pitchFamily="49" charset="0"/>
              </a:rPr>
              <a:t>jvm</a:t>
            </a:r>
            <a:endParaRPr lang="en-US" sz="1200">
              <a:latin typeface="Courier New" panose="02070309020205020404" pitchFamily="49" charset="0"/>
            </a:endParaRPr>
          </a:p>
          <a:p>
            <a:r>
              <a:rPr lang="en-US" sz="1200">
                <a:latin typeface="Courier New" panose="02070309020205020404" pitchFamily="49" charset="0"/>
              </a:rPr>
              <a:t>RUN tar </a:t>
            </a:r>
            <a:r>
              <a:rPr lang="en-US" sz="1200" err="1">
                <a:latin typeface="Courier New" panose="02070309020205020404" pitchFamily="49" charset="0"/>
              </a:rPr>
              <a:t>xvzf</a:t>
            </a:r>
            <a:r>
              <a:rPr lang="en-US" sz="1200">
                <a:latin typeface="Courier New" panose="02070309020205020404" pitchFamily="49" charset="0"/>
              </a:rPr>
              <a:t> /</a:t>
            </a:r>
            <a:r>
              <a:rPr lang="en-US" sz="1200" err="1">
                <a:latin typeface="Courier New" panose="02070309020205020404" pitchFamily="49" charset="0"/>
              </a:rPr>
              <a:t>tmp</a:t>
            </a:r>
            <a:r>
              <a:rPr lang="en-US" sz="1200">
                <a:latin typeface="Courier New" panose="02070309020205020404" pitchFamily="49" charset="0"/>
              </a:rPr>
              <a:t>/jdk1.8-amd64.tar.gz -C /</a:t>
            </a:r>
            <a:r>
              <a:rPr lang="en-US" sz="1200" err="1">
                <a:latin typeface="Courier New" panose="02070309020205020404" pitchFamily="49" charset="0"/>
              </a:rPr>
              <a:t>usr</a:t>
            </a:r>
            <a:r>
              <a:rPr lang="en-US" sz="1200">
                <a:latin typeface="Courier New" panose="02070309020205020404" pitchFamily="49" charset="0"/>
              </a:rPr>
              <a:t>/lib/</a:t>
            </a:r>
            <a:r>
              <a:rPr lang="en-US" sz="1200" err="1">
                <a:latin typeface="Courier New" panose="02070309020205020404" pitchFamily="49" charset="0"/>
              </a:rPr>
              <a:t>jvm</a:t>
            </a:r>
            <a:r>
              <a:rPr lang="en-US" sz="1200">
                <a:latin typeface="Courier New" panose="02070309020205020404" pitchFamily="49" charset="0"/>
              </a:rPr>
              <a:t>/</a:t>
            </a:r>
          </a:p>
          <a:p>
            <a:r>
              <a:rPr lang="en-US" sz="1200">
                <a:latin typeface="Courier New" panose="02070309020205020404" pitchFamily="49" charset="0"/>
              </a:rPr>
              <a:t>RUN rm /</a:t>
            </a:r>
            <a:r>
              <a:rPr lang="en-US" sz="1200" err="1">
                <a:latin typeface="Courier New" panose="02070309020205020404" pitchFamily="49" charset="0"/>
              </a:rPr>
              <a:t>tmp</a:t>
            </a:r>
            <a:r>
              <a:rPr lang="en-US" sz="1200">
                <a:latin typeface="Courier New" panose="02070309020205020404" pitchFamily="49" charset="0"/>
              </a:rPr>
              <a:t>/jdk1.8-amd64.tar.gz</a:t>
            </a:r>
          </a:p>
          <a:p>
            <a:r>
              <a:rPr lang="en-US" sz="1200">
                <a:latin typeface="Courier New" panose="02070309020205020404" pitchFamily="49" charset="0"/>
              </a:rPr>
              <a:t>RUN update-alternatives --install  \\</a:t>
            </a:r>
          </a:p>
          <a:p>
            <a:r>
              <a:rPr lang="en-US" sz="1200">
                <a:latin typeface="Courier New" panose="02070309020205020404" pitchFamily="49" charset="0"/>
              </a:rPr>
              <a:t>    /</a:t>
            </a:r>
            <a:r>
              <a:rPr lang="en-US" sz="1200" err="1">
                <a:latin typeface="Courier New" panose="02070309020205020404" pitchFamily="49" charset="0"/>
              </a:rPr>
              <a:t>usr</a:t>
            </a:r>
            <a:r>
              <a:rPr lang="en-US" sz="1200">
                <a:latin typeface="Courier New" panose="02070309020205020404" pitchFamily="49" charset="0"/>
              </a:rPr>
              <a:t>/bin/java java /</a:t>
            </a:r>
            <a:r>
              <a:rPr lang="en-US" sz="1200" err="1">
                <a:latin typeface="Courier New" panose="02070309020205020404" pitchFamily="49" charset="0"/>
              </a:rPr>
              <a:t>usr</a:t>
            </a:r>
            <a:r>
              <a:rPr lang="en-US" sz="1200">
                <a:latin typeface="Courier New" panose="02070309020205020404" pitchFamily="49" charset="0"/>
              </a:rPr>
              <a:t>/lib/</a:t>
            </a:r>
            <a:r>
              <a:rPr lang="en-US" sz="1200" err="1">
                <a:latin typeface="Courier New" panose="02070309020205020404" pitchFamily="49" charset="0"/>
              </a:rPr>
              <a:t>jvm</a:t>
            </a:r>
            <a:r>
              <a:rPr lang="en-US" sz="1200">
                <a:latin typeface="Courier New" panose="02070309020205020404" pitchFamily="49" charset="0"/>
              </a:rPr>
              <a:t>/jdk1.8.0_261/</a:t>
            </a:r>
            <a:r>
              <a:rPr lang="en-US" sz="1200" err="1">
                <a:latin typeface="Courier New" panose="02070309020205020404" pitchFamily="49" charset="0"/>
              </a:rPr>
              <a:t>jre</a:t>
            </a:r>
            <a:r>
              <a:rPr lang="en-US" sz="1200">
                <a:latin typeface="Courier New" panose="02070309020205020404" pitchFamily="49" charset="0"/>
              </a:rPr>
              <a:t>/bin/java 3</a:t>
            </a:r>
          </a:p>
          <a:p>
            <a:endParaRPr lang="en-US" sz="1200">
              <a:latin typeface="Courier New" panose="02070309020205020404" pitchFamily="49" charset="0"/>
            </a:endParaRPr>
          </a:p>
          <a:p>
            <a:r>
              <a:rPr lang="en-US" sz="1200">
                <a:latin typeface="Courier New" panose="02070309020205020404" pitchFamily="49" charset="0"/>
              </a:rPr>
              <a:t>WORKDIR /root</a:t>
            </a:r>
          </a:p>
          <a:p>
            <a:r>
              <a:rPr lang="en-US" sz="1200">
                <a:latin typeface="Courier New" panose="02070309020205020404" pitchFamily="49" charset="0"/>
              </a:rPr>
              <a:t>CMD ["/</a:t>
            </a:r>
            <a:r>
              <a:rPr lang="en-US" sz="1200" err="1">
                <a:latin typeface="Courier New" panose="02070309020205020404" pitchFamily="49" charset="0"/>
              </a:rPr>
              <a:t>usr</a:t>
            </a:r>
            <a:r>
              <a:rPr lang="en-US" sz="1200">
                <a:latin typeface="Courier New" panose="02070309020205020404" pitchFamily="49" charset="0"/>
              </a:rPr>
              <a:t>/bin/</a:t>
            </a:r>
            <a:r>
              <a:rPr lang="en-US" sz="1200" err="1">
                <a:latin typeface="Courier New" panose="02070309020205020404" pitchFamily="49" charset="0"/>
              </a:rPr>
              <a:t>zsh</a:t>
            </a:r>
            <a:r>
              <a:rPr lang="en-US" sz="1200">
                <a:latin typeface="Courier New" panose="02070309020205020404" pitchFamily="49" charset="0"/>
              </a:rPr>
              <a:t>"]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06B25-C4B5-B447-A3A9-C3BCEBED8E20}"/>
              </a:ext>
            </a:extLst>
          </p:cNvPr>
          <p:cNvSpPr txBox="1"/>
          <p:nvPr/>
        </p:nvSpPr>
        <p:spPr>
          <a:xfrm>
            <a:off x="297115" y="2437783"/>
            <a:ext cx="113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Dockerfile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49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0E77C-5B65-CF43-B8D2-63DDBBEF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53"/>
            <a:ext cx="5349468" cy="1621936"/>
          </a:xfrm>
        </p:spPr>
        <p:txBody>
          <a:bodyPr/>
          <a:lstStyle/>
          <a:p>
            <a:r>
              <a:rPr lang="en-US"/>
              <a:t>Kernel vs. User space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9EEF69C-489C-EA40-A961-E22F3CCBB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68" y="1281100"/>
            <a:ext cx="5523069" cy="21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9340462-463F-534C-A9D4-79C7F7E25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68" y="3475933"/>
            <a:ext cx="6004331" cy="30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0641ECAD-833B-E649-AB33-127C18F9E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3" y="2652722"/>
            <a:ext cx="5949327" cy="235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5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D2E07-FDCA-6B4B-B7DB-A13C0D52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Compatibility Matrix</a:t>
            </a:r>
          </a:p>
        </p:txBody>
      </p:sp>
      <p:pic>
        <p:nvPicPr>
          <p:cNvPr id="3074" name="Picture 2" descr="Compatibility and support conditions | Container Guide | SUSE Linux  Enterprise Server 15 SP4">
            <a:extLst>
              <a:ext uri="{FF2B5EF4-FFF2-40B4-BE49-F238E27FC236}">
                <a16:creationId xmlns:a16="http://schemas.microsoft.com/office/drawing/2014/main" id="{97BEAE6C-CC7A-9B4B-8084-1E89093D0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" y="1690688"/>
            <a:ext cx="5465774" cy="474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indows 10 and Docker Images for Business Central / NAV | Freddys blog">
            <a:extLst>
              <a:ext uri="{FF2B5EF4-FFF2-40B4-BE49-F238E27FC236}">
                <a16:creationId xmlns:a16="http://schemas.microsoft.com/office/drawing/2014/main" id="{267F7E6C-4527-354D-A993-C67DDF29F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34" y="1690688"/>
            <a:ext cx="6096001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5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FF81-E47F-90E5-44B1-F2AA5950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Podman</a:t>
            </a:r>
            <a:r>
              <a:rPr lang="en-US" dirty="0"/>
              <a:t> vs. Docker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AA341D-CD1A-143A-F795-81CC5467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1" y="2156792"/>
            <a:ext cx="6702153" cy="346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2832F8-F8D7-E4C6-8D62-538C1C176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581" y="1974490"/>
            <a:ext cx="5304365" cy="38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12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5B5B9-B917-0644-A9A3-3A7366C9E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Container: Tool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3F712-3B63-FB46-BF49-DF380F63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019097" cy="4530725"/>
          </a:xfrm>
        </p:spPr>
        <p:txBody>
          <a:bodyPr>
            <a:normAutofit/>
          </a:bodyPr>
          <a:lstStyle/>
          <a:p>
            <a:r>
              <a:rPr lang="en-US"/>
              <a:t>Registry server</a:t>
            </a:r>
          </a:p>
          <a:p>
            <a:pPr lvl="1"/>
            <a:r>
              <a:rPr lang="en-US"/>
              <a:t>Fancy file server that to store docker repositories</a:t>
            </a:r>
          </a:p>
          <a:p>
            <a:pPr lvl="2"/>
            <a:r>
              <a:rPr lang="en-US"/>
              <a:t>E.g., Docker Hub</a:t>
            </a:r>
          </a:p>
          <a:p>
            <a:pPr lvl="1"/>
            <a:r>
              <a:rPr lang="en-US"/>
              <a:t>Essential in container ecosystem</a:t>
            </a:r>
          </a:p>
          <a:p>
            <a:pPr lvl="1"/>
            <a:r>
              <a:rPr lang="en-US" i="1"/>
              <a:t>Implicit trust</a:t>
            </a:r>
            <a:r>
              <a:rPr lang="en-US"/>
              <a:t> on the server and its image</a:t>
            </a:r>
          </a:p>
          <a:p>
            <a:pPr lvl="1"/>
            <a:endParaRPr lang="en-US"/>
          </a:p>
          <a:p>
            <a:r>
              <a:rPr lang="en-US"/>
              <a:t>Container orchestration</a:t>
            </a:r>
          </a:p>
          <a:p>
            <a:pPr lvl="1"/>
            <a:r>
              <a:rPr lang="en-US"/>
              <a:t>Kubernetes, </a:t>
            </a:r>
            <a:r>
              <a:rPr lang="en-US" strike="sngStrike"/>
              <a:t>docker swarm, mesos</a:t>
            </a:r>
          </a:p>
          <a:p>
            <a:pPr lvl="1"/>
            <a:r>
              <a:rPr lang="en-US"/>
              <a:t>scheduling, deployment, scaling, load balancing …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64D3B-DC35-5246-9214-D0EFF33D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9159-E739-9442-A4C1-EF1FC2C1E2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87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3FDB-02F1-75FA-FF80-B7CAECB32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67B3A-9F61-6598-3889-2422BFF20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4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1D56-986C-FE42-8C6F-CD9E1290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Container from Scratch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013E2-D431-684B-BD0E-B6A170AA1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EEBF6-1031-2543-A7E8-9DF855A5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8667-E97A-D14D-8462-D784FD8732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73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2190-84CE-354F-A03A-822EFF03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Docker, Docker-Compose, Kubernetes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B4E75-84FF-1745-BA74-406543015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Docker Registry for version-controlled Docker images</a:t>
            </a:r>
          </a:p>
          <a:p>
            <a:r>
              <a:rPr lang="en-US"/>
              <a:t>Docker-compose and Kubernetes for microservice orchestration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BCCC0-25C7-E942-9DB3-80B80A5A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8667-E97A-D14D-8462-D784FD8732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79D4-BBFF-9E47-B79B-9D092905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Container: Lighted-Weighted VM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C5D15-6865-9B42-92C2-EBD651E3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9159-E739-9442-A4C1-EF1FC2C1E2A1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81E7C-AD2A-3E48-A6C3-7E6FD8B16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42702"/>
            <a:ext cx="3632200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EDA7BB-F4CE-574D-AC1E-FCCF59E4A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39406"/>
            <a:ext cx="1155700" cy="179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E02B2C-DC47-EF46-B367-D4F73EF09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900" y="2636140"/>
            <a:ext cx="1155700" cy="167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D1F7AE-D1F8-4449-A828-71A8E3BB49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6511" y="2704402"/>
            <a:ext cx="1562100" cy="240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FBE734-5D2B-9E4F-92DE-1C1690A7E7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5711" y="2374306"/>
            <a:ext cx="1257300" cy="19558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0BC8AA-83DD-0642-AE75-C231F8BB0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536" y="2756357"/>
            <a:ext cx="5425547" cy="2359049"/>
          </a:xfrm>
        </p:spPr>
        <p:txBody>
          <a:bodyPr>
            <a:normAutofit/>
          </a:bodyPr>
          <a:lstStyle/>
          <a:p>
            <a:r>
              <a:rPr lang="en-US" sz="2400"/>
              <a:t>Linux Kernel 3.8 first merged container supports </a:t>
            </a:r>
          </a:p>
          <a:p>
            <a:pPr lvl="1"/>
            <a:r>
              <a:rPr lang="en-US" sz="2000"/>
              <a:t>System resource provisioning and Isolation</a:t>
            </a:r>
          </a:p>
          <a:p>
            <a:pPr lvl="1"/>
            <a:endParaRPr lang="en-US" sz="2000"/>
          </a:p>
          <a:p>
            <a:r>
              <a:rPr lang="en-US" sz="2400"/>
              <a:t>Need considerations for kernel version, OS and architectures</a:t>
            </a:r>
          </a:p>
        </p:txBody>
      </p:sp>
    </p:spTree>
    <p:extLst>
      <p:ext uri="{BB962C8B-B14F-4D97-AF65-F5344CB8AC3E}">
        <p14:creationId xmlns:p14="http://schemas.microsoft.com/office/powerpoint/2010/main" val="134853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indows container platform | Microsoft Learn">
            <a:extLst>
              <a:ext uri="{FF2B5EF4-FFF2-40B4-BE49-F238E27FC236}">
                <a16:creationId xmlns:a16="http://schemas.microsoft.com/office/drawing/2014/main" id="{281FE357-B992-864E-9215-FB4D3C5DA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77" y="2217267"/>
            <a:ext cx="5850764" cy="399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5B5B9-B917-0644-A9A3-3A7366C9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en-US"/>
              <a:t>Light-Weighted Virtualization: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3F712-3B63-FB46-BF49-DF380F63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704109"/>
            <a:ext cx="5910470" cy="501736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Container image</a:t>
            </a:r>
          </a:p>
          <a:p>
            <a:pPr lvl="1"/>
            <a:r>
              <a:rPr lang="en-US" sz="2000" dirty="0"/>
              <a:t>Files + metadata 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tar files </a:t>
            </a:r>
            <a:r>
              <a:rPr lang="en-US" sz="2000" dirty="0"/>
              <a:t>for each layer + </a:t>
            </a:r>
            <a:r>
              <a:rPr lang="en-US" sz="2000" dirty="0" err="1">
                <a:latin typeface="Consolas" panose="020B0609020204030204" pitchFamily="49" charset="0"/>
              </a:rPr>
              <a:t>manifest.json</a:t>
            </a:r>
            <a:endParaRPr lang="en-US" sz="2000" dirty="0">
              <a:latin typeface="Consolas" panose="020B0609020204030204" pitchFamily="49" charset="0"/>
            </a:endParaRPr>
          </a:p>
          <a:p>
            <a:endParaRPr lang="en-US" sz="2400" dirty="0"/>
          </a:p>
          <a:p>
            <a:r>
              <a:rPr lang="en-US" sz="2400" dirty="0"/>
              <a:t>Container engine (engine)</a:t>
            </a:r>
          </a:p>
          <a:p>
            <a:pPr lvl="1"/>
            <a:r>
              <a:rPr lang="en-US" sz="2000" dirty="0"/>
              <a:t>docker, CRI-O, LXC, </a:t>
            </a:r>
            <a:r>
              <a:rPr lang="en-US" sz="2000" dirty="0" err="1"/>
              <a:t>libcontainerd</a:t>
            </a:r>
            <a:r>
              <a:rPr lang="en-US" sz="2000" dirty="0"/>
              <a:t> ….</a:t>
            </a:r>
          </a:p>
          <a:p>
            <a:pPr lvl="1"/>
            <a:r>
              <a:rPr lang="en-US" sz="2000" u="sng" dirty="0">
                <a:hlinkClick r:id="rId4"/>
              </a:rPr>
              <a:t>Open Container Initiative </a:t>
            </a:r>
            <a:r>
              <a:rPr lang="en-US" sz="2000" dirty="0"/>
              <a:t>(OCI)</a:t>
            </a:r>
          </a:p>
          <a:p>
            <a:pPr lvl="1"/>
            <a:r>
              <a:rPr lang="en-US" sz="2000" dirty="0"/>
              <a:t>Prepare container execution by </a:t>
            </a:r>
          </a:p>
          <a:p>
            <a:pPr lvl="2"/>
            <a:r>
              <a:rPr lang="en-US" sz="1600" dirty="0"/>
              <a:t>Handling user/API inputs</a:t>
            </a:r>
          </a:p>
          <a:p>
            <a:pPr lvl="2"/>
            <a:r>
              <a:rPr lang="en-US" sz="1600" dirty="0"/>
              <a:t>Image pulling, mount point set-up</a:t>
            </a:r>
          </a:p>
          <a:p>
            <a:pPr lvl="2"/>
            <a:r>
              <a:rPr lang="en-US" sz="1600" dirty="0"/>
              <a:t>Parse and prepare metadata</a:t>
            </a:r>
          </a:p>
          <a:p>
            <a:pPr lvl="1"/>
            <a:r>
              <a:rPr lang="en-US" sz="2000" dirty="0"/>
              <a:t>Call to container runtime</a:t>
            </a:r>
          </a:p>
          <a:p>
            <a:pPr lvl="1"/>
            <a:endParaRPr lang="en-US" sz="2000" dirty="0"/>
          </a:p>
          <a:p>
            <a:r>
              <a:rPr lang="en-US" sz="2400" dirty="0"/>
              <a:t>Container runtime</a:t>
            </a:r>
          </a:p>
          <a:p>
            <a:pPr lvl="1"/>
            <a:r>
              <a:rPr lang="en-US" sz="2000" dirty="0" err="1"/>
              <a:t>runc</a:t>
            </a:r>
            <a:r>
              <a:rPr lang="en-US" sz="2000" dirty="0"/>
              <a:t> + </a:t>
            </a:r>
            <a:r>
              <a:rPr lang="en-US" sz="2000" dirty="0" err="1"/>
              <a:t>containerd</a:t>
            </a:r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64D3B-DC35-5246-9214-D0EFF33D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9159-E739-9442-A4C1-EF1FC2C1E2A1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C35E7-2F60-9E4E-BE5F-6A4AF9D31849}"/>
              </a:ext>
            </a:extLst>
          </p:cNvPr>
          <p:cNvSpPr/>
          <p:nvPr/>
        </p:nvSpPr>
        <p:spPr>
          <a:xfrm>
            <a:off x="6002554" y="4793990"/>
            <a:ext cx="4211710" cy="95710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7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dows container platform | Microsoft Learn">
            <a:extLst>
              <a:ext uri="{FF2B5EF4-FFF2-40B4-BE49-F238E27FC236}">
                <a16:creationId xmlns:a16="http://schemas.microsoft.com/office/drawing/2014/main" id="{7BB288A2-B202-C946-82C3-9846434D9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09" y="2003662"/>
            <a:ext cx="6033080" cy="423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5B5B9-B917-0644-A9A3-3A7366C9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en-US"/>
              <a:t>Light-Weighted Virtualization: 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3F712-3B63-FB46-BF49-DF380F63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704109"/>
            <a:ext cx="5910470" cy="501736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Container image</a:t>
            </a:r>
          </a:p>
          <a:p>
            <a:pPr lvl="1"/>
            <a:r>
              <a:rPr lang="en-US" sz="2000" dirty="0"/>
              <a:t>Files + metadata 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tar files </a:t>
            </a:r>
            <a:r>
              <a:rPr lang="en-US" sz="2000" dirty="0"/>
              <a:t>for each layer + </a:t>
            </a:r>
            <a:r>
              <a:rPr lang="en-US" sz="2000" dirty="0" err="1">
                <a:latin typeface="Consolas" panose="020B0609020204030204" pitchFamily="49" charset="0"/>
              </a:rPr>
              <a:t>manifest.json</a:t>
            </a:r>
            <a:endParaRPr lang="en-US" sz="2000" dirty="0">
              <a:latin typeface="Consolas" panose="020B0609020204030204" pitchFamily="49" charset="0"/>
            </a:endParaRPr>
          </a:p>
          <a:p>
            <a:endParaRPr lang="en-US" sz="2400" dirty="0"/>
          </a:p>
          <a:p>
            <a:r>
              <a:rPr lang="en-US" sz="2400" dirty="0"/>
              <a:t>Container engine (engine)</a:t>
            </a:r>
          </a:p>
          <a:p>
            <a:pPr lvl="1"/>
            <a:r>
              <a:rPr lang="en-US" sz="2000" dirty="0"/>
              <a:t>docker, CRI-O, LXC, </a:t>
            </a:r>
            <a:r>
              <a:rPr lang="en-US" sz="2000" dirty="0" err="1"/>
              <a:t>libcontainerd</a:t>
            </a:r>
            <a:r>
              <a:rPr lang="en-US" sz="2000" dirty="0"/>
              <a:t> ….</a:t>
            </a:r>
          </a:p>
          <a:p>
            <a:pPr lvl="1"/>
            <a:r>
              <a:rPr lang="en-US" sz="2000" u="sng" dirty="0">
                <a:hlinkClick r:id="rId4"/>
              </a:rPr>
              <a:t>Open Container Initiative </a:t>
            </a:r>
            <a:r>
              <a:rPr lang="en-US" sz="2000" dirty="0"/>
              <a:t>(OCI)</a:t>
            </a:r>
          </a:p>
          <a:p>
            <a:pPr lvl="1"/>
            <a:r>
              <a:rPr lang="en-US" sz="2000" dirty="0"/>
              <a:t>Prepare container execution by </a:t>
            </a:r>
          </a:p>
          <a:p>
            <a:pPr lvl="2"/>
            <a:r>
              <a:rPr lang="en-US" sz="1600" dirty="0"/>
              <a:t>Handling user/API inputs</a:t>
            </a:r>
          </a:p>
          <a:p>
            <a:pPr lvl="2"/>
            <a:r>
              <a:rPr lang="en-US" sz="1600" dirty="0"/>
              <a:t>Image pulling, mount point set-up</a:t>
            </a:r>
          </a:p>
          <a:p>
            <a:pPr lvl="2"/>
            <a:r>
              <a:rPr lang="en-US" sz="1600" dirty="0"/>
              <a:t>Parse and prepare metadata</a:t>
            </a:r>
          </a:p>
          <a:p>
            <a:pPr lvl="1"/>
            <a:r>
              <a:rPr lang="en-US" sz="2000" dirty="0"/>
              <a:t>Call to container runtime</a:t>
            </a:r>
          </a:p>
          <a:p>
            <a:pPr lvl="1"/>
            <a:endParaRPr lang="en-US" sz="2000" dirty="0"/>
          </a:p>
          <a:p>
            <a:r>
              <a:rPr lang="en-US" sz="2400" dirty="0"/>
              <a:t>Container runtime</a:t>
            </a:r>
          </a:p>
          <a:p>
            <a:pPr lvl="1"/>
            <a:r>
              <a:rPr lang="en-US" sz="2000" dirty="0" err="1"/>
              <a:t>runc</a:t>
            </a:r>
            <a:r>
              <a:rPr lang="en-US" sz="2000" dirty="0"/>
              <a:t> + </a:t>
            </a:r>
            <a:r>
              <a:rPr lang="en-US" sz="2000" dirty="0" err="1"/>
              <a:t>containerd</a:t>
            </a:r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64D3B-DC35-5246-9214-D0EFF33D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9159-E739-9442-A4C1-EF1FC2C1E2A1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C35E7-2F60-9E4E-BE5F-6A4AF9D31849}"/>
              </a:ext>
            </a:extLst>
          </p:cNvPr>
          <p:cNvSpPr/>
          <p:nvPr/>
        </p:nvSpPr>
        <p:spPr>
          <a:xfrm>
            <a:off x="6002553" y="5073889"/>
            <a:ext cx="4351479" cy="67720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2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A8B5A-FDAE-E24F-A185-5805961E9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60165" cy="1542039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chroot: Sandboxing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95EA7-6E2D-C540-99A3-A22544EEB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73" y="2005012"/>
            <a:ext cx="6037118" cy="3797301"/>
          </a:xfrm>
        </p:spPr>
        <p:txBody>
          <a:bodyPr>
            <a:normAutofit/>
          </a:bodyPr>
          <a:lstStyle/>
          <a:p>
            <a:r>
              <a:rPr lang="en-US"/>
              <a:t>Changing Root: chroot()</a:t>
            </a:r>
          </a:p>
          <a:p>
            <a:pPr lvl="1"/>
            <a:r>
              <a:rPr lang="en-US"/>
              <a:t>Confinement at filesystem level</a:t>
            </a:r>
          </a:p>
          <a:p>
            <a:pPr marL="914400" lvl="2" indent="0">
              <a:buNone/>
            </a:pPr>
            <a:r>
              <a:rPr lang="en-US" i="1">
                <a:solidFill>
                  <a:schemeClr val="accent1"/>
                </a:solidFill>
              </a:rPr>
              <a:t>A </a:t>
            </a:r>
            <a:r>
              <a:rPr lang="en-US" b="1" i="1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chroot</a:t>
            </a:r>
            <a:r>
              <a:rPr lang="en-US" i="1">
                <a:solidFill>
                  <a:schemeClr val="accent1"/>
                </a:solidFill>
              </a:rPr>
              <a:t> is an operation that changes the apparent root directory for the current running process and their children.</a:t>
            </a:r>
          </a:p>
          <a:p>
            <a:pPr lvl="1"/>
            <a:r>
              <a:rPr lang="en-US"/>
              <a:t>Oldest Unix isolation mechanism</a:t>
            </a:r>
          </a:p>
          <a:p>
            <a:pPr lvl="1"/>
            <a:r>
              <a:rPr lang="en-US"/>
              <a:t>Make a process believe that some subtree is the entire file system </a:t>
            </a:r>
          </a:p>
          <a:p>
            <a:pPr lvl="1"/>
            <a:r>
              <a:rPr lang="en-US"/>
              <a:t>File outside of this subtree simply don’t exist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18943-A496-0A4A-A3AA-C69933F5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8667-E97A-D14D-8462-D784FD87328E}" type="slidenum">
              <a:rPr lang="en-US" smtClean="0"/>
              <a:t>5</a:t>
            </a:fld>
            <a:endParaRPr lang="en-US"/>
          </a:p>
        </p:txBody>
      </p:sp>
      <p:pic>
        <p:nvPicPr>
          <p:cNvPr id="8194" name="Picture 2" descr="What is virtual “sandboxing”? - IT Services in Denver | Denver IT Support |  Network Technology Consultants">
            <a:extLst>
              <a:ext uri="{FF2B5EF4-FFF2-40B4-BE49-F238E27FC236}">
                <a16:creationId xmlns:a16="http://schemas.microsoft.com/office/drawing/2014/main" id="{A6CCB49D-41FD-8B49-8985-5B097A566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664" y="319664"/>
            <a:ext cx="5105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9583FA-8B1B-594B-9940-E915B1508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309" y="5802313"/>
            <a:ext cx="3390900" cy="444500"/>
          </a:xfrm>
          <a:prstGeom prst="rect">
            <a:avLst/>
          </a:prstGeom>
        </p:spPr>
      </p:pic>
      <p:pic>
        <p:nvPicPr>
          <p:cNvPr id="10242" name="Picture 2" descr="Changing Working Root Directory – Alberto Matus">
            <a:extLst>
              <a:ext uri="{FF2B5EF4-FFF2-40B4-BE49-F238E27FC236}">
                <a16:creationId xmlns:a16="http://schemas.microsoft.com/office/drawing/2014/main" id="{DFF4F801-CCD1-4645-AA56-A022697EB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664" y="2237220"/>
            <a:ext cx="4932882" cy="30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84A6D51-420F-E747-AE3B-1B617D02DA6E}"/>
              </a:ext>
            </a:extLst>
          </p:cNvPr>
          <p:cNvSpPr/>
          <p:nvPr/>
        </p:nvSpPr>
        <p:spPr>
          <a:xfrm>
            <a:off x="1010929" y="5631873"/>
            <a:ext cx="4807980" cy="100615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000"/>
              <a:t>What does it mean to escape </a:t>
            </a:r>
            <a:br>
              <a:rPr lang="en-US" sz="2000"/>
            </a:br>
            <a:r>
              <a:rPr lang="en-US" sz="2000" err="1"/>
              <a:t>chroot'd</a:t>
            </a:r>
            <a:r>
              <a:rPr lang="en-US" sz="2000"/>
              <a:t> sandbox?</a:t>
            </a:r>
          </a:p>
          <a:p>
            <a:r>
              <a:rPr lang="en-US" sz="2000"/>
              <a:t>Raw device access via  /dev/* </a:t>
            </a:r>
            <a:r>
              <a:rPr lang="en-US" sz="2000" i="1"/>
              <a:t>files ?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3192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EB51-D7BA-494A-8950-BCE3B148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Namespace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4EFA5-4343-5D4A-A38C-803960F34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798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Provides processes with their own view of system</a:t>
            </a:r>
          </a:p>
          <a:p>
            <a:pPr lvl="1"/>
            <a:r>
              <a:rPr lang="en-US" dirty="0"/>
              <a:t>Another way of providing Illusion!</a:t>
            </a:r>
          </a:p>
          <a:p>
            <a:pPr lvl="1"/>
            <a:r>
              <a:rPr lang="en-US" dirty="0"/>
              <a:t>Extended version of </a:t>
            </a:r>
            <a:r>
              <a:rPr lang="en-US" dirty="0">
                <a:latin typeface="Consolas" panose="020B0609020204030204" pitchFamily="49" charset="0"/>
              </a:rPr>
              <a:t>chroot() </a:t>
            </a:r>
          </a:p>
          <a:p>
            <a:pPr lvl="2"/>
            <a:r>
              <a:rPr lang="en-US" dirty="0">
                <a:latin typeface="Calibri" panose="020F0502020204030204" pitchFamily="34" charset="0"/>
              </a:rPr>
              <a:t>Filesystem and more</a:t>
            </a:r>
          </a:p>
          <a:p>
            <a:r>
              <a:rPr lang="en-US" dirty="0"/>
              <a:t>Namespace support for</a:t>
            </a:r>
          </a:p>
          <a:p>
            <a:pPr lvl="1"/>
            <a:r>
              <a:rPr lang="en-US" dirty="0"/>
              <a:t>PID, Net, Mounts, Unix Time Sharing, User, IPC</a:t>
            </a:r>
          </a:p>
          <a:p>
            <a:pPr lvl="1"/>
            <a:r>
              <a:rPr lang="en-US" i="1" dirty="0"/>
              <a:t>E.g., </a:t>
            </a:r>
            <a:r>
              <a:rPr lang="en-US" dirty="0"/>
              <a:t>MySQL namespace, Apache namespace …</a:t>
            </a:r>
          </a:p>
          <a:p>
            <a:r>
              <a:rPr lang="en-US" dirty="0"/>
              <a:t>Explore namespace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lsns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unshare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nsneter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250D6-1B2F-3F49-A58D-AE02B905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8667-E97A-D14D-8462-D784FD87328E}" type="slidenum">
              <a:rPr lang="en-US" smtClean="0"/>
              <a:t>6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09040A7-865E-584D-B24B-DFF5E57FE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565" y="869415"/>
            <a:ext cx="4470132" cy="2176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9DEAA7-1641-8A44-8FDB-62FDBBB8A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973" y="3794125"/>
            <a:ext cx="4969979" cy="23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1231-6AE3-C94F-85EB-30F1DEFE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groups (</a:t>
            </a:r>
            <a:r>
              <a:rPr lang="en-US" err="1">
                <a:latin typeface="Consolas" panose="020B0609020204030204" pitchFamily="49" charset="0"/>
              </a:rPr>
              <a:t>cgroup</a:t>
            </a:r>
            <a:r>
              <a:rPr lang="en-US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9325C-FB88-8B41-B797-3456078F2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92" y="1832769"/>
            <a:ext cx="764165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Linux features for accounting and limiting system resources</a:t>
            </a:r>
          </a:p>
          <a:p>
            <a:pPr lvl="1"/>
            <a:r>
              <a:rPr lang="en-US" dirty="0"/>
              <a:t>Memory, CPU, Block I/O, Network</a:t>
            </a:r>
          </a:p>
          <a:p>
            <a:endParaRPr lang="en-US" dirty="0"/>
          </a:p>
          <a:p>
            <a:pPr lvl="1"/>
            <a:r>
              <a:rPr lang="en-US" dirty="0"/>
              <a:t>Device node (/dev/*) access control</a:t>
            </a:r>
          </a:p>
          <a:p>
            <a:endParaRPr lang="en-US" dirty="0"/>
          </a:p>
          <a:p>
            <a:r>
              <a:rPr lang="en-US" dirty="0" err="1">
                <a:latin typeface="Consolas" panose="020B0609020204030204" pitchFamily="49" charset="0"/>
              </a:rPr>
              <a:t>cgroup</a:t>
            </a:r>
            <a:r>
              <a:rPr lang="en-US" dirty="0"/>
              <a:t> is officially merged into mainline </a:t>
            </a:r>
            <a:r>
              <a:rPr lang="en-US" dirty="0">
                <a:hlinkClick r:id="rId3"/>
              </a:rPr>
              <a:t>Linux Kernel </a:t>
            </a:r>
            <a:r>
              <a:rPr lang="en-US" dirty="0"/>
              <a:t>since 2006</a:t>
            </a:r>
          </a:p>
          <a:p>
            <a:pPr lvl="1"/>
            <a:r>
              <a:rPr lang="en-US" dirty="0"/>
              <a:t>Redesigned to embrace Namespace support in 2013</a:t>
            </a:r>
          </a:p>
          <a:p>
            <a:endParaRPr lang="en-US" dirty="0"/>
          </a:p>
          <a:p>
            <a:r>
              <a:rPr lang="en-US" dirty="0"/>
              <a:t>Now backbone of Linux system</a:t>
            </a:r>
          </a:p>
          <a:p>
            <a:pPr lvl="1"/>
            <a:r>
              <a:rPr lang="en-US" dirty="0" err="1"/>
              <a:t>systemd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B8A12-06B0-574F-A315-268B1A8DB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8667-E97A-D14D-8462-D784FD87328E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DA76D-7330-DC4A-A668-16526B19B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013" y="4588025"/>
            <a:ext cx="3813224" cy="1804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C4FCE5-EC68-F246-947E-E48E3CD7BA27}"/>
              </a:ext>
            </a:extLst>
          </p:cNvPr>
          <p:cNvSpPr txBox="1"/>
          <p:nvPr/>
        </p:nvSpPr>
        <p:spPr>
          <a:xfrm>
            <a:off x="8006013" y="4194638"/>
            <a:ext cx="110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pstree</a:t>
            </a:r>
            <a:r>
              <a:rPr lang="en-US"/>
              <a:t> –a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39474D-28EE-2B40-9889-5F28A3C58A87}"/>
              </a:ext>
            </a:extLst>
          </p:cNvPr>
          <p:cNvSpPr/>
          <p:nvPr/>
        </p:nvSpPr>
        <p:spPr>
          <a:xfrm>
            <a:off x="7924609" y="1714743"/>
            <a:ext cx="3737199" cy="160984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'namespace' supports isolation.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'</a:t>
            </a:r>
            <a:r>
              <a:rPr lang="en-US" sz="2000" err="1"/>
              <a:t>cgroup</a:t>
            </a:r>
            <a:r>
              <a:rPr lang="en-US" sz="2000"/>
              <a:t>' supports fine-grained resource accounting and control.</a:t>
            </a:r>
          </a:p>
        </p:txBody>
      </p:sp>
    </p:spTree>
    <p:extLst>
      <p:ext uri="{BB962C8B-B14F-4D97-AF65-F5344CB8AC3E}">
        <p14:creationId xmlns:p14="http://schemas.microsoft.com/office/powerpoint/2010/main" val="144683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F7B27-7433-9048-ADA0-EF8B18F3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Union-cable FS (</a:t>
            </a:r>
            <a:r>
              <a:rPr lang="en-US" sz="4000" err="1"/>
              <a:t>OverlayFS</a:t>
            </a:r>
            <a:r>
              <a:rPr lang="en-US" sz="400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F64C5-A59E-9A41-9265-192475F82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309"/>
            <a:ext cx="5583382" cy="3731636"/>
          </a:xfrm>
        </p:spPr>
        <p:txBody>
          <a:bodyPr/>
          <a:lstStyle/>
          <a:p>
            <a:r>
              <a:rPr lang="en-US"/>
              <a:t>Union mounting combines multiple directories into one combined contents</a:t>
            </a:r>
          </a:p>
          <a:p>
            <a:pPr lvl="1"/>
            <a:r>
              <a:rPr lang="en-US"/>
              <a:t>Read-only lower layers + Read-Write upper directory</a:t>
            </a:r>
          </a:p>
          <a:p>
            <a:pPr lvl="2"/>
            <a:r>
              <a:rPr lang="en-US" err="1"/>
              <a:t>lowerdir</a:t>
            </a:r>
            <a:r>
              <a:rPr lang="en-US"/>
              <a:t>=$ LAYER1:$SLAYER2(Read-only)</a:t>
            </a:r>
          </a:p>
          <a:p>
            <a:pPr lvl="2"/>
            <a:r>
              <a:rPr lang="en-US" err="1"/>
              <a:t>upperdir</a:t>
            </a:r>
            <a:r>
              <a:rPr lang="en-US"/>
              <a:t>=$CHROOT/upper</a:t>
            </a:r>
          </a:p>
          <a:p>
            <a:pPr lvl="2"/>
            <a:r>
              <a:rPr lang="en-US" err="1"/>
              <a:t>workdir</a:t>
            </a:r>
            <a:r>
              <a:rPr lang="en-US"/>
              <a:t>=$CHROOT/work</a:t>
            </a:r>
          </a:p>
          <a:p>
            <a:pPr marL="914400" lvl="2" indent="0">
              <a:buNone/>
            </a:pPr>
            <a:r>
              <a:rPr lang="en-US">
                <a:sym typeface="Wingdings" pitchFamily="2" charset="2"/>
              </a:rPr>
              <a:t> $CHROOT/root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65D40-5A3A-3E4A-AE59-DDB9AF49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8667-E97A-D14D-8462-D784FD87328E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551F4C-6867-CC4E-BC7C-380E70D3E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25" y="5601566"/>
            <a:ext cx="10859116" cy="689700"/>
          </a:xfrm>
          <a:prstGeom prst="rect">
            <a:avLst/>
          </a:prstGeom>
        </p:spPr>
      </p:pic>
      <p:pic>
        <p:nvPicPr>
          <p:cNvPr id="12290" name="Picture 2" descr="Understanding Docker Container Architecture">
            <a:extLst>
              <a:ext uri="{FF2B5EF4-FFF2-40B4-BE49-F238E27FC236}">
                <a16:creationId xmlns:a16="http://schemas.microsoft.com/office/drawing/2014/main" id="{0C098800-1CEB-374D-B209-55C6188E3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18" y="566734"/>
            <a:ext cx="3806536" cy="469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32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EB4E3-A128-3D4B-8CD0-BDDC7C14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Three Technical Pillars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391C4-4D53-B747-9145-DB0C5F2B2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Sandboxing with </a:t>
            </a:r>
            <a:r>
              <a:rPr lang="en-US" i="1" dirty="0">
                <a:latin typeface="Consolas" panose="020B0609020204030204" pitchFamily="49" charset="0"/>
              </a:rPr>
              <a:t>namespace isolation</a:t>
            </a:r>
          </a:p>
          <a:p>
            <a:pPr lvl="1"/>
            <a:r>
              <a:rPr lang="en-US" dirty="0"/>
              <a:t>Prevent the user / program from accessing context outside the container (or sandbox)</a:t>
            </a:r>
          </a:p>
          <a:p>
            <a:pPr lvl="1"/>
            <a:r>
              <a:rPr lang="en-US" dirty="0"/>
              <a:t>chroot() + many more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Resource control and accounting with </a:t>
            </a:r>
            <a:r>
              <a:rPr lang="en-US" dirty="0">
                <a:latin typeface="Consolas" panose="020B0609020204030204" pitchFamily="49" charset="0"/>
              </a:rPr>
              <a:t>control group (</a:t>
            </a:r>
            <a:r>
              <a:rPr lang="en-US" i="1" dirty="0" err="1">
                <a:latin typeface="Consolas" panose="020B0609020204030204" pitchFamily="49" charset="0"/>
              </a:rPr>
              <a:t>cgroup</a:t>
            </a:r>
            <a:r>
              <a:rPr lang="en-US" i="1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dirty="0"/>
              <a:t>Translation of the host resources and map to the container </a:t>
            </a:r>
          </a:p>
          <a:p>
            <a:pPr lvl="1"/>
            <a:r>
              <a:rPr lang="en-US" dirty="0"/>
              <a:t>Accounting and auditing for fairness guarantee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Overlay filesystem: </a:t>
            </a:r>
            <a:r>
              <a:rPr lang="en-US" dirty="0" err="1">
                <a:latin typeface="Consolas" panose="020B0609020204030204" pitchFamily="49" charset="0"/>
              </a:rPr>
              <a:t>UnionFS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Support for layered/versioning container images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64781-95FB-824C-A9C0-6A5A5CEF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9159-E739-9442-A4C1-EF1FC2C1E2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96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992</Words>
  <Application>Microsoft Macintosh PowerPoint</Application>
  <PresentationFormat>Widescreen</PresentationFormat>
  <Paragraphs>170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Consolas</vt:lpstr>
      <vt:lpstr>Courier New</vt:lpstr>
      <vt:lpstr>Wingdings</vt:lpstr>
      <vt:lpstr>Office Theme</vt:lpstr>
      <vt:lpstr>CS6332: Light-weighted Virtualization Lecture 10</vt:lpstr>
      <vt:lpstr>Container: Lighted-Weighted VM</vt:lpstr>
      <vt:lpstr>Light-Weighted Virtualization: Linux</vt:lpstr>
      <vt:lpstr>Light-Weighted Virtualization: Windows</vt:lpstr>
      <vt:lpstr>chroot: Sandboxing </vt:lpstr>
      <vt:lpstr>Namespace</vt:lpstr>
      <vt:lpstr>Control groups (cgroup)</vt:lpstr>
      <vt:lpstr>Union-cable FS (OverlayFS)</vt:lpstr>
      <vt:lpstr>Three Technical Pillars</vt:lpstr>
      <vt:lpstr>Container (docker) operation</vt:lpstr>
      <vt:lpstr>Kernel vs. User space</vt:lpstr>
      <vt:lpstr>Compatibility Matrix</vt:lpstr>
      <vt:lpstr>Podman vs. Docker</vt:lpstr>
      <vt:lpstr>Container: Tool Support</vt:lpstr>
      <vt:lpstr>Backup</vt:lpstr>
      <vt:lpstr>Container from Scratch</vt:lpstr>
      <vt:lpstr>What is Docker, Docker-Compose, Kubernetes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Jee, Kangkook</dc:creator>
  <cp:lastModifiedBy>Jee, Kangkook</cp:lastModifiedBy>
  <cp:revision>12</cp:revision>
  <dcterms:created xsi:type="dcterms:W3CDTF">2021-12-10T02:02:49Z</dcterms:created>
  <dcterms:modified xsi:type="dcterms:W3CDTF">2025-11-06T19:03:43Z</dcterms:modified>
</cp:coreProperties>
</file>